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69200" cy="10712450"/>
  <p:notesSz cx="7569200" cy="1071245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8166" y="3320859"/>
            <a:ext cx="6439217" cy="2249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6332" y="5998972"/>
            <a:ext cx="5302885" cy="26781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0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algn="ctr">
              <a:lnSpc>
                <a:spcPts val="1175"/>
              </a:lnSpc>
              <a:spcBef>
                <a:spcPts val="10"/>
              </a:spcBef>
            </a:pPr>
            <a:r>
              <a:rPr dirty="0" spc="-10"/>
              <a:t>Seropédica-</a:t>
            </a:r>
            <a:r>
              <a:rPr dirty="0"/>
              <a:t>RJ,</a:t>
            </a:r>
            <a:r>
              <a:rPr dirty="0" spc="30"/>
              <a:t> </a:t>
            </a:r>
            <a:r>
              <a:rPr dirty="0"/>
              <a:t>16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20"/>
              <a:t> </a:t>
            </a:r>
            <a:r>
              <a:rPr dirty="0"/>
              <a:t>janeiro</a:t>
            </a:r>
            <a:r>
              <a:rPr dirty="0" spc="5"/>
              <a:t> </a:t>
            </a:r>
            <a:r>
              <a:rPr dirty="0"/>
              <a:t>de</a:t>
            </a:r>
            <a:r>
              <a:rPr dirty="0" spc="-10"/>
              <a:t> 2025.</a:t>
            </a:r>
          </a:p>
          <a:p>
            <a:pPr algn="ctr" marL="424180" marR="407670">
              <a:lnSpc>
                <a:spcPts val="1130"/>
              </a:lnSpc>
              <a:spcBef>
                <a:spcPts val="75"/>
              </a:spcBef>
            </a:pPr>
            <a:r>
              <a:rPr dirty="0"/>
              <a:t>Lucas</a:t>
            </a:r>
            <a:r>
              <a:rPr dirty="0" spc="-15"/>
              <a:t> </a:t>
            </a:r>
            <a:r>
              <a:rPr dirty="0"/>
              <a:t>Dutra</a:t>
            </a:r>
            <a:r>
              <a:rPr dirty="0" spc="-10"/>
              <a:t> </a:t>
            </a:r>
            <a:r>
              <a:rPr dirty="0"/>
              <a:t>dos</a:t>
            </a:r>
            <a:r>
              <a:rPr dirty="0" spc="-10"/>
              <a:t> Santos </a:t>
            </a:r>
            <a:r>
              <a:rPr dirty="0"/>
              <a:t>Prefeito</a:t>
            </a:r>
            <a:r>
              <a:rPr dirty="0" spc="-20"/>
              <a:t> </a:t>
            </a:r>
            <a:r>
              <a:rPr dirty="0" spc="-10"/>
              <a:t>Municipal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0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algn="ctr">
              <a:lnSpc>
                <a:spcPts val="1175"/>
              </a:lnSpc>
              <a:spcBef>
                <a:spcPts val="10"/>
              </a:spcBef>
            </a:pPr>
            <a:r>
              <a:rPr dirty="0" spc="-10"/>
              <a:t>Seropédica-</a:t>
            </a:r>
            <a:r>
              <a:rPr dirty="0"/>
              <a:t>RJ,</a:t>
            </a:r>
            <a:r>
              <a:rPr dirty="0" spc="30"/>
              <a:t> </a:t>
            </a:r>
            <a:r>
              <a:rPr dirty="0"/>
              <a:t>16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20"/>
              <a:t> </a:t>
            </a:r>
            <a:r>
              <a:rPr dirty="0"/>
              <a:t>janeiro</a:t>
            </a:r>
            <a:r>
              <a:rPr dirty="0" spc="5"/>
              <a:t> </a:t>
            </a:r>
            <a:r>
              <a:rPr dirty="0"/>
              <a:t>de</a:t>
            </a:r>
            <a:r>
              <a:rPr dirty="0" spc="-10"/>
              <a:t> 2025.</a:t>
            </a:r>
          </a:p>
          <a:p>
            <a:pPr algn="ctr" marL="424180" marR="407670">
              <a:lnSpc>
                <a:spcPts val="1130"/>
              </a:lnSpc>
              <a:spcBef>
                <a:spcPts val="75"/>
              </a:spcBef>
            </a:pPr>
            <a:r>
              <a:rPr dirty="0"/>
              <a:t>Lucas</a:t>
            </a:r>
            <a:r>
              <a:rPr dirty="0" spc="-15"/>
              <a:t> </a:t>
            </a:r>
            <a:r>
              <a:rPr dirty="0"/>
              <a:t>Dutra</a:t>
            </a:r>
            <a:r>
              <a:rPr dirty="0" spc="-10"/>
              <a:t> </a:t>
            </a:r>
            <a:r>
              <a:rPr dirty="0"/>
              <a:t>dos</a:t>
            </a:r>
            <a:r>
              <a:rPr dirty="0" spc="-10"/>
              <a:t> Santos </a:t>
            </a:r>
            <a:r>
              <a:rPr dirty="0"/>
              <a:t>Prefeito</a:t>
            </a:r>
            <a:r>
              <a:rPr dirty="0" spc="-20"/>
              <a:t> </a:t>
            </a:r>
            <a:r>
              <a:rPr dirty="0" spc="-10"/>
              <a:t>Municipal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777" y="2463863"/>
            <a:ext cx="3295364" cy="707021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901408" y="2463863"/>
            <a:ext cx="3295364" cy="707021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0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algn="ctr">
              <a:lnSpc>
                <a:spcPts val="1175"/>
              </a:lnSpc>
              <a:spcBef>
                <a:spcPts val="10"/>
              </a:spcBef>
            </a:pPr>
            <a:r>
              <a:rPr dirty="0" spc="-10"/>
              <a:t>Seropédica-</a:t>
            </a:r>
            <a:r>
              <a:rPr dirty="0"/>
              <a:t>RJ,</a:t>
            </a:r>
            <a:r>
              <a:rPr dirty="0" spc="30"/>
              <a:t> </a:t>
            </a:r>
            <a:r>
              <a:rPr dirty="0"/>
              <a:t>16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20"/>
              <a:t> </a:t>
            </a:r>
            <a:r>
              <a:rPr dirty="0"/>
              <a:t>janeiro</a:t>
            </a:r>
            <a:r>
              <a:rPr dirty="0" spc="5"/>
              <a:t> </a:t>
            </a:r>
            <a:r>
              <a:rPr dirty="0"/>
              <a:t>de</a:t>
            </a:r>
            <a:r>
              <a:rPr dirty="0" spc="-10"/>
              <a:t> 2025.</a:t>
            </a:r>
          </a:p>
          <a:p>
            <a:pPr algn="ctr" marL="424180" marR="407670">
              <a:lnSpc>
                <a:spcPts val="1130"/>
              </a:lnSpc>
              <a:spcBef>
                <a:spcPts val="75"/>
              </a:spcBef>
            </a:pPr>
            <a:r>
              <a:rPr dirty="0"/>
              <a:t>Lucas</a:t>
            </a:r>
            <a:r>
              <a:rPr dirty="0" spc="-15"/>
              <a:t> </a:t>
            </a:r>
            <a:r>
              <a:rPr dirty="0"/>
              <a:t>Dutra</a:t>
            </a:r>
            <a:r>
              <a:rPr dirty="0" spc="-10"/>
              <a:t> </a:t>
            </a:r>
            <a:r>
              <a:rPr dirty="0"/>
              <a:t>dos</a:t>
            </a:r>
            <a:r>
              <a:rPr dirty="0" spc="-10"/>
              <a:t> Santos </a:t>
            </a:r>
            <a:r>
              <a:rPr dirty="0"/>
              <a:t>Prefeito</a:t>
            </a:r>
            <a:r>
              <a:rPr dirty="0" spc="-20"/>
              <a:t> </a:t>
            </a:r>
            <a:r>
              <a:rPr dirty="0" spc="-10"/>
              <a:t>Municipal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0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algn="ctr">
              <a:lnSpc>
                <a:spcPts val="1175"/>
              </a:lnSpc>
              <a:spcBef>
                <a:spcPts val="10"/>
              </a:spcBef>
            </a:pPr>
            <a:r>
              <a:rPr dirty="0" spc="-10"/>
              <a:t>Seropédica-</a:t>
            </a:r>
            <a:r>
              <a:rPr dirty="0"/>
              <a:t>RJ,</a:t>
            </a:r>
            <a:r>
              <a:rPr dirty="0" spc="30"/>
              <a:t> </a:t>
            </a:r>
            <a:r>
              <a:rPr dirty="0"/>
              <a:t>16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20"/>
              <a:t> </a:t>
            </a:r>
            <a:r>
              <a:rPr dirty="0"/>
              <a:t>janeiro</a:t>
            </a:r>
            <a:r>
              <a:rPr dirty="0" spc="5"/>
              <a:t> </a:t>
            </a:r>
            <a:r>
              <a:rPr dirty="0"/>
              <a:t>de</a:t>
            </a:r>
            <a:r>
              <a:rPr dirty="0" spc="-10"/>
              <a:t> 2025.</a:t>
            </a:r>
          </a:p>
          <a:p>
            <a:pPr algn="ctr" marL="424180" marR="407670">
              <a:lnSpc>
                <a:spcPts val="1130"/>
              </a:lnSpc>
              <a:spcBef>
                <a:spcPts val="75"/>
              </a:spcBef>
            </a:pPr>
            <a:r>
              <a:rPr dirty="0"/>
              <a:t>Lucas</a:t>
            </a:r>
            <a:r>
              <a:rPr dirty="0" spc="-15"/>
              <a:t> </a:t>
            </a:r>
            <a:r>
              <a:rPr dirty="0"/>
              <a:t>Dutra</a:t>
            </a:r>
            <a:r>
              <a:rPr dirty="0" spc="-10"/>
              <a:t> </a:t>
            </a:r>
            <a:r>
              <a:rPr dirty="0"/>
              <a:t>dos</a:t>
            </a:r>
            <a:r>
              <a:rPr dirty="0" spc="-10"/>
              <a:t> Santos </a:t>
            </a:r>
            <a:r>
              <a:rPr dirty="0"/>
              <a:t>Prefeito</a:t>
            </a:r>
            <a:r>
              <a:rPr dirty="0" spc="-20"/>
              <a:t> </a:t>
            </a:r>
            <a:r>
              <a:rPr dirty="0" spc="-10"/>
              <a:t>Municipal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0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algn="ctr">
              <a:lnSpc>
                <a:spcPts val="1175"/>
              </a:lnSpc>
              <a:spcBef>
                <a:spcPts val="10"/>
              </a:spcBef>
            </a:pPr>
            <a:r>
              <a:rPr dirty="0" spc="-10"/>
              <a:t>Seropédica-</a:t>
            </a:r>
            <a:r>
              <a:rPr dirty="0"/>
              <a:t>RJ,</a:t>
            </a:r>
            <a:r>
              <a:rPr dirty="0" spc="30"/>
              <a:t> </a:t>
            </a:r>
            <a:r>
              <a:rPr dirty="0"/>
              <a:t>16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20"/>
              <a:t> </a:t>
            </a:r>
            <a:r>
              <a:rPr dirty="0"/>
              <a:t>janeiro</a:t>
            </a:r>
            <a:r>
              <a:rPr dirty="0" spc="5"/>
              <a:t> </a:t>
            </a:r>
            <a:r>
              <a:rPr dirty="0"/>
              <a:t>de</a:t>
            </a:r>
            <a:r>
              <a:rPr dirty="0" spc="-10"/>
              <a:t> 2025.</a:t>
            </a:r>
          </a:p>
          <a:p>
            <a:pPr algn="ctr" marL="424180" marR="407670">
              <a:lnSpc>
                <a:spcPts val="1130"/>
              </a:lnSpc>
              <a:spcBef>
                <a:spcPts val="75"/>
              </a:spcBef>
            </a:pPr>
            <a:r>
              <a:rPr dirty="0"/>
              <a:t>Lucas</a:t>
            </a:r>
            <a:r>
              <a:rPr dirty="0" spc="-15"/>
              <a:t> </a:t>
            </a:r>
            <a:r>
              <a:rPr dirty="0"/>
              <a:t>Dutra</a:t>
            </a:r>
            <a:r>
              <a:rPr dirty="0" spc="-10"/>
              <a:t> </a:t>
            </a:r>
            <a:r>
              <a:rPr dirty="0"/>
              <a:t>dos</a:t>
            </a:r>
            <a:r>
              <a:rPr dirty="0" spc="-10"/>
              <a:t> Santos </a:t>
            </a:r>
            <a:r>
              <a:rPr dirty="0"/>
              <a:t>Prefeito</a:t>
            </a:r>
            <a:r>
              <a:rPr dirty="0" spc="-20"/>
              <a:t> </a:t>
            </a:r>
            <a:r>
              <a:rPr dirty="0" spc="-10"/>
              <a:t>Municipal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780415" y="584199"/>
            <a:ext cx="959339" cy="880745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777" y="428498"/>
            <a:ext cx="6817995" cy="171399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777" y="2463863"/>
            <a:ext cx="6817995" cy="707021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759201" y="9957242"/>
            <a:ext cx="2298065" cy="4584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0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algn="ctr">
              <a:lnSpc>
                <a:spcPts val="1175"/>
              </a:lnSpc>
              <a:spcBef>
                <a:spcPts val="10"/>
              </a:spcBef>
            </a:pPr>
            <a:r>
              <a:rPr dirty="0" spc="-10"/>
              <a:t>Seropédica-</a:t>
            </a:r>
            <a:r>
              <a:rPr dirty="0"/>
              <a:t>RJ,</a:t>
            </a:r>
            <a:r>
              <a:rPr dirty="0" spc="30"/>
              <a:t> </a:t>
            </a:r>
            <a:r>
              <a:rPr dirty="0"/>
              <a:t>16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20"/>
              <a:t> </a:t>
            </a:r>
            <a:r>
              <a:rPr dirty="0"/>
              <a:t>janeiro</a:t>
            </a:r>
            <a:r>
              <a:rPr dirty="0" spc="5"/>
              <a:t> </a:t>
            </a:r>
            <a:r>
              <a:rPr dirty="0"/>
              <a:t>de</a:t>
            </a:r>
            <a:r>
              <a:rPr dirty="0" spc="-10"/>
              <a:t> 2025.</a:t>
            </a:r>
          </a:p>
          <a:p>
            <a:pPr algn="ctr" marL="424180" marR="407670">
              <a:lnSpc>
                <a:spcPts val="1130"/>
              </a:lnSpc>
              <a:spcBef>
                <a:spcPts val="75"/>
              </a:spcBef>
            </a:pPr>
            <a:r>
              <a:rPr dirty="0"/>
              <a:t>Lucas</a:t>
            </a:r>
            <a:r>
              <a:rPr dirty="0" spc="-15"/>
              <a:t> </a:t>
            </a:r>
            <a:r>
              <a:rPr dirty="0"/>
              <a:t>Dutra</a:t>
            </a:r>
            <a:r>
              <a:rPr dirty="0" spc="-10"/>
              <a:t> </a:t>
            </a:r>
            <a:r>
              <a:rPr dirty="0"/>
              <a:t>dos</a:t>
            </a:r>
            <a:r>
              <a:rPr dirty="0" spc="-10"/>
              <a:t> Santos </a:t>
            </a:r>
            <a:r>
              <a:rPr dirty="0"/>
              <a:t>Prefeito</a:t>
            </a:r>
            <a:r>
              <a:rPr dirty="0" spc="-20"/>
              <a:t> </a:t>
            </a:r>
            <a:r>
              <a:rPr dirty="0" spc="-10"/>
              <a:t>Municipal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777" y="9962579"/>
            <a:ext cx="1742376" cy="53562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54396" y="9962579"/>
            <a:ext cx="1742376" cy="53562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.jpg"/><Relationship Id="rId3" Type="http://schemas.openxmlformats.org/officeDocument/2006/relationships/hyperlink" Target="http://www.planalto.gov.br/ccivil_03/_ato2019-2022/2019/lei/l13896.htm" TargetMode="External"/><Relationship Id="rId4" Type="http://schemas.openxmlformats.org/officeDocument/2006/relationships/hyperlink" Target="http://www.planalto.gov.br/ccivil_03/_ato2011-2014/2012/lei/l12732.htm" TargetMode="Externa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877620" y="780033"/>
            <a:ext cx="3463925" cy="1014730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marL="911860" marR="5080">
              <a:lnSpc>
                <a:spcPct val="95800"/>
              </a:lnSpc>
              <a:spcBef>
                <a:spcPts val="160"/>
              </a:spcBef>
            </a:pPr>
            <a:r>
              <a:rPr dirty="0" sz="1200" b="1">
                <a:latin typeface="Arial"/>
                <a:cs typeface="Arial"/>
              </a:rPr>
              <a:t>Estado</a:t>
            </a:r>
            <a:r>
              <a:rPr dirty="0" sz="1200" spc="-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Rio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Janeiro</a:t>
            </a:r>
            <a:r>
              <a:rPr dirty="0" sz="1200" spc="50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Prefeitura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Municipal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Seropédica </a:t>
            </a:r>
            <a:r>
              <a:rPr dirty="0" sz="1200" b="1">
                <a:latin typeface="Arial"/>
                <a:cs typeface="Arial"/>
              </a:rPr>
              <a:t>Gabinete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10" b="1">
                <a:latin typeface="Arial"/>
                <a:cs typeface="Arial"/>
              </a:rPr>
              <a:t> Prefeito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005"/>
              </a:spcBef>
            </a:pPr>
            <a:endParaRPr sz="1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1000" b="1">
                <a:latin typeface="Arial"/>
                <a:cs typeface="Arial"/>
              </a:rPr>
              <a:t>LEI</a:t>
            </a:r>
            <a:r>
              <a:rPr dirty="0" sz="1000" spc="-25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MUNICIPAL Nº</a:t>
            </a:r>
            <a:r>
              <a:rPr dirty="0" sz="1000" spc="-10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885</a:t>
            </a:r>
            <a:r>
              <a:rPr dirty="0" sz="1000" spc="-15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DE</a:t>
            </a:r>
            <a:r>
              <a:rPr dirty="0" sz="1000" spc="-10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16</a:t>
            </a:r>
            <a:r>
              <a:rPr dirty="0" sz="1000" spc="-10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DE</a:t>
            </a:r>
            <a:r>
              <a:rPr dirty="0" sz="1000" spc="-30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JANEIRO</a:t>
            </a:r>
            <a:r>
              <a:rPr dirty="0" sz="1000" spc="5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DE</a:t>
            </a:r>
            <a:r>
              <a:rPr dirty="0" sz="1000" spc="-30" b="1">
                <a:latin typeface="Arial"/>
                <a:cs typeface="Arial"/>
              </a:rPr>
              <a:t> </a:t>
            </a:r>
            <a:r>
              <a:rPr dirty="0" sz="1000" spc="-20" b="1">
                <a:latin typeface="Arial"/>
                <a:cs typeface="Arial"/>
              </a:rPr>
              <a:t>2025</a:t>
            </a:r>
            <a:endParaRPr sz="1000">
              <a:latin typeface="Arial"/>
              <a:cs typeface="Arial"/>
            </a:endParaRPr>
          </a:p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999990" y="767079"/>
            <a:ext cx="1931162" cy="655320"/>
          </a:xfrm>
          <a:prstGeom prst="rect">
            <a:avLst/>
          </a:prstGeom>
        </p:spPr>
      </p:pic>
      <p:sp>
        <p:nvSpPr>
          <p:cNvPr id="4" name="object 4" descr=""/>
          <p:cNvSpPr txBox="1"/>
          <p:nvPr/>
        </p:nvSpPr>
        <p:spPr>
          <a:xfrm>
            <a:off x="3356609" y="1952067"/>
            <a:ext cx="3513454" cy="360680"/>
          </a:xfrm>
          <a:prstGeom prst="rect">
            <a:avLst/>
          </a:prstGeom>
        </p:spPr>
        <p:txBody>
          <a:bodyPr wrap="square" lIns="0" tIns="27305" rIns="0" bIns="0" rtlCol="0" vert="horz">
            <a:spAutoFit/>
          </a:bodyPr>
          <a:lstStyle/>
          <a:p>
            <a:pPr algn="r" marR="8255">
              <a:lnSpc>
                <a:spcPct val="100000"/>
              </a:lnSpc>
              <a:spcBef>
                <a:spcPts val="215"/>
              </a:spcBef>
              <a:tabLst>
                <a:tab pos="767715" algn="l"/>
                <a:tab pos="1438910" algn="l"/>
                <a:tab pos="2078989" algn="l"/>
                <a:tab pos="2368550" algn="l"/>
                <a:tab pos="3308350" algn="l"/>
              </a:tabLst>
            </a:pPr>
            <a:r>
              <a:rPr dirty="0" sz="1000" spc="-10" b="1">
                <a:latin typeface="Arial"/>
                <a:cs typeface="Arial"/>
              </a:rPr>
              <a:t>EMENTA:</a:t>
            </a:r>
            <a:r>
              <a:rPr dirty="0" sz="1000" b="1">
                <a:latin typeface="Arial"/>
                <a:cs typeface="Arial"/>
              </a:rPr>
              <a:t>	</a:t>
            </a:r>
            <a:r>
              <a:rPr dirty="0" sz="1000" spc="-10" b="1">
                <a:latin typeface="Arial"/>
                <a:cs typeface="Arial"/>
              </a:rPr>
              <a:t>DISPÕE</a:t>
            </a:r>
            <a:r>
              <a:rPr dirty="0" sz="1000" b="1">
                <a:latin typeface="Arial"/>
                <a:cs typeface="Arial"/>
              </a:rPr>
              <a:t>	</a:t>
            </a:r>
            <a:r>
              <a:rPr dirty="0" sz="1000" spc="-20" b="1">
                <a:latin typeface="Arial"/>
                <a:cs typeface="Arial"/>
              </a:rPr>
              <a:t>SOBRE</a:t>
            </a:r>
            <a:r>
              <a:rPr dirty="0" sz="1000" b="1">
                <a:latin typeface="Arial"/>
                <a:cs typeface="Arial"/>
              </a:rPr>
              <a:t>	</a:t>
            </a:r>
            <a:r>
              <a:rPr dirty="0" sz="1000" spc="-50" b="1">
                <a:latin typeface="Arial"/>
                <a:cs typeface="Arial"/>
              </a:rPr>
              <a:t>O</a:t>
            </a:r>
            <a:r>
              <a:rPr dirty="0" sz="1000" b="1">
                <a:latin typeface="Arial"/>
                <a:cs typeface="Arial"/>
              </a:rPr>
              <a:t>	</a:t>
            </a:r>
            <a:r>
              <a:rPr dirty="0" sz="1000" spc="-10" b="1">
                <a:latin typeface="Arial"/>
                <a:cs typeface="Arial"/>
              </a:rPr>
              <a:t>PROGRAMA</a:t>
            </a:r>
            <a:r>
              <a:rPr dirty="0" sz="1000" b="1">
                <a:latin typeface="Arial"/>
                <a:cs typeface="Arial"/>
              </a:rPr>
              <a:t>	</a:t>
            </a:r>
            <a:r>
              <a:rPr dirty="0" sz="1000" spc="-25" b="1">
                <a:latin typeface="Arial"/>
                <a:cs typeface="Arial"/>
              </a:rPr>
              <a:t>DE</a:t>
            </a:r>
            <a:endParaRPr sz="1000">
              <a:latin typeface="Arial"/>
              <a:cs typeface="Arial"/>
            </a:endParaRPr>
          </a:p>
          <a:p>
            <a:pPr algn="r" marR="5080">
              <a:lnSpc>
                <a:spcPct val="100000"/>
              </a:lnSpc>
              <a:spcBef>
                <a:spcPts val="120"/>
              </a:spcBef>
              <a:tabLst>
                <a:tab pos="356235" algn="l"/>
                <a:tab pos="998855" algn="l"/>
              </a:tabLst>
            </a:pPr>
            <a:r>
              <a:rPr dirty="0" sz="1000" spc="-25" b="1">
                <a:latin typeface="Arial"/>
                <a:cs typeface="Arial"/>
              </a:rPr>
              <a:t>NA</a:t>
            </a:r>
            <a:r>
              <a:rPr dirty="0" sz="1000" b="1">
                <a:latin typeface="Arial"/>
                <a:cs typeface="Arial"/>
              </a:rPr>
              <a:t>	</a:t>
            </a:r>
            <a:r>
              <a:rPr dirty="0" sz="1000" spc="-10" b="1">
                <a:latin typeface="Arial"/>
                <a:cs typeface="Arial"/>
              </a:rPr>
              <a:t>FORMA</a:t>
            </a:r>
            <a:r>
              <a:rPr dirty="0" sz="1000" b="1">
                <a:latin typeface="Arial"/>
                <a:cs typeface="Arial"/>
              </a:rPr>
              <a:t>	</a:t>
            </a:r>
            <a:r>
              <a:rPr dirty="0" sz="1000" spc="-25" b="1">
                <a:latin typeface="Arial"/>
                <a:cs typeface="Arial"/>
              </a:rPr>
              <a:t>QUE</a:t>
            </a:r>
            <a:endParaRPr sz="1000">
              <a:latin typeface="Arial"/>
              <a:cs typeface="Arial"/>
            </a:endParaRPr>
          </a:p>
        </p:txBody>
      </p:sp>
      <p:sp>
        <p:nvSpPr>
          <p:cNvPr id="7" name="object 7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270" rIns="0" bIns="0" rtlCol="0" vert="horz">
            <a:spAutoFit/>
          </a:bodyPr>
          <a:lstStyle/>
          <a:p>
            <a:pPr algn="ctr">
              <a:lnSpc>
                <a:spcPts val="1175"/>
              </a:lnSpc>
              <a:spcBef>
                <a:spcPts val="10"/>
              </a:spcBef>
            </a:pPr>
            <a:r>
              <a:rPr dirty="0" spc="-10"/>
              <a:t>Seropédica-</a:t>
            </a:r>
            <a:r>
              <a:rPr dirty="0"/>
              <a:t>RJ,</a:t>
            </a:r>
            <a:r>
              <a:rPr dirty="0" spc="30"/>
              <a:t> </a:t>
            </a:r>
            <a:r>
              <a:rPr dirty="0"/>
              <a:t>16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20"/>
              <a:t> </a:t>
            </a:r>
            <a:r>
              <a:rPr dirty="0"/>
              <a:t>janeiro</a:t>
            </a:r>
            <a:r>
              <a:rPr dirty="0" spc="5"/>
              <a:t> </a:t>
            </a:r>
            <a:r>
              <a:rPr dirty="0"/>
              <a:t>de</a:t>
            </a:r>
            <a:r>
              <a:rPr dirty="0" spc="-10"/>
              <a:t> 2025.</a:t>
            </a:r>
          </a:p>
          <a:p>
            <a:pPr algn="ctr" marL="424180" marR="407670">
              <a:lnSpc>
                <a:spcPts val="1130"/>
              </a:lnSpc>
              <a:spcBef>
                <a:spcPts val="75"/>
              </a:spcBef>
            </a:pPr>
            <a:r>
              <a:rPr dirty="0"/>
              <a:t>Lucas</a:t>
            </a:r>
            <a:r>
              <a:rPr dirty="0" spc="-15"/>
              <a:t> </a:t>
            </a:r>
            <a:r>
              <a:rPr dirty="0"/>
              <a:t>Dutra</a:t>
            </a:r>
            <a:r>
              <a:rPr dirty="0" spc="-10"/>
              <a:t> </a:t>
            </a:r>
            <a:r>
              <a:rPr dirty="0"/>
              <a:t>dos</a:t>
            </a:r>
            <a:r>
              <a:rPr dirty="0" spc="-10"/>
              <a:t> Santos </a:t>
            </a:r>
            <a:r>
              <a:rPr dirty="0"/>
              <a:t>Prefeito</a:t>
            </a:r>
            <a:r>
              <a:rPr dirty="0" spc="-20"/>
              <a:t> </a:t>
            </a:r>
            <a:r>
              <a:rPr dirty="0" spc="-10"/>
              <a:t>Municipal</a:t>
            </a:r>
          </a:p>
        </p:txBody>
      </p:sp>
      <p:sp>
        <p:nvSpPr>
          <p:cNvPr id="5" name="object 5" descr=""/>
          <p:cNvSpPr txBox="1"/>
          <p:nvPr/>
        </p:nvSpPr>
        <p:spPr>
          <a:xfrm>
            <a:off x="3356609" y="2119705"/>
            <a:ext cx="2059305" cy="36068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5080">
              <a:lnSpc>
                <a:spcPct val="110000"/>
              </a:lnSpc>
              <a:spcBef>
                <a:spcPts val="95"/>
              </a:spcBef>
              <a:tabLst>
                <a:tab pos="1011555" algn="l"/>
                <a:tab pos="1364615" algn="l"/>
              </a:tabLst>
            </a:pPr>
            <a:r>
              <a:rPr dirty="0" sz="1000" spc="-10" b="1">
                <a:latin typeface="Arial"/>
                <a:cs typeface="Arial"/>
              </a:rPr>
              <a:t>NAVEGAÇÃO</a:t>
            </a:r>
            <a:r>
              <a:rPr dirty="0" sz="1000" b="1">
                <a:latin typeface="Arial"/>
                <a:cs typeface="Arial"/>
              </a:rPr>
              <a:t>	</a:t>
            </a:r>
            <a:r>
              <a:rPr dirty="0" sz="1000" spc="-25" b="1">
                <a:latin typeface="Arial"/>
                <a:cs typeface="Arial"/>
              </a:rPr>
              <a:t>DE</a:t>
            </a:r>
            <a:r>
              <a:rPr dirty="0" sz="1000" b="1">
                <a:latin typeface="Arial"/>
                <a:cs typeface="Arial"/>
              </a:rPr>
              <a:t>	</a:t>
            </a:r>
            <a:r>
              <a:rPr dirty="0" sz="1000" spc="-10" b="1">
                <a:latin typeface="Arial"/>
                <a:cs typeface="Arial"/>
              </a:rPr>
              <a:t>PACIENTE, MENCIONA.</a:t>
            </a:r>
            <a:endParaRPr sz="1000">
              <a:latin typeface="Arial"/>
              <a:cs typeface="Arial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859332" y="2622880"/>
            <a:ext cx="6085205" cy="6995159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algn="just" marL="30480" marR="6350">
              <a:lnSpc>
                <a:spcPct val="111000"/>
              </a:lnSpc>
              <a:spcBef>
                <a:spcPts val="110"/>
              </a:spcBef>
            </a:pPr>
            <a:r>
              <a:rPr dirty="0" sz="1000" b="1">
                <a:latin typeface="Arial"/>
                <a:cs typeface="Arial"/>
              </a:rPr>
              <a:t>LUCAS</a:t>
            </a:r>
            <a:r>
              <a:rPr dirty="0" sz="1000" spc="75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DUTRA</a:t>
            </a:r>
            <a:r>
              <a:rPr dirty="0" sz="1000" spc="40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DOS</a:t>
            </a:r>
            <a:r>
              <a:rPr dirty="0" sz="1000" spc="75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SANTOS,</a:t>
            </a:r>
            <a:r>
              <a:rPr dirty="0" sz="1000" spc="75" b="1">
                <a:latin typeface="Arial"/>
                <a:cs typeface="Arial"/>
              </a:rPr>
              <a:t> </a:t>
            </a:r>
            <a:r>
              <a:rPr dirty="0" sz="1000">
                <a:latin typeface="Arial MT"/>
                <a:cs typeface="Arial MT"/>
              </a:rPr>
              <a:t>Prefeito</a:t>
            </a:r>
            <a:r>
              <a:rPr dirty="0" sz="1000" spc="7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Municipal</a:t>
            </a:r>
            <a:r>
              <a:rPr dirty="0" sz="1000" spc="8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de</a:t>
            </a:r>
            <a:r>
              <a:rPr dirty="0" sz="1000" spc="5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Seropédica,</a:t>
            </a:r>
            <a:r>
              <a:rPr dirty="0" sz="1000" spc="8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no</a:t>
            </a:r>
            <a:r>
              <a:rPr dirty="0" sz="1000" spc="6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uso</a:t>
            </a:r>
            <a:r>
              <a:rPr dirty="0" sz="1000" spc="6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das</a:t>
            </a:r>
            <a:r>
              <a:rPr dirty="0" sz="1000" spc="5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atribuições</a:t>
            </a:r>
            <a:r>
              <a:rPr dirty="0" sz="1000" spc="5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legais</a:t>
            </a:r>
            <a:r>
              <a:rPr dirty="0" sz="1000" spc="5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que</a:t>
            </a:r>
            <a:r>
              <a:rPr dirty="0" sz="1000" spc="65">
                <a:latin typeface="Arial MT"/>
                <a:cs typeface="Arial MT"/>
              </a:rPr>
              <a:t> </a:t>
            </a:r>
            <a:r>
              <a:rPr dirty="0" sz="1000" spc="-25">
                <a:latin typeface="Arial MT"/>
                <a:cs typeface="Arial MT"/>
              </a:rPr>
              <a:t>lhe </a:t>
            </a:r>
            <a:r>
              <a:rPr dirty="0" sz="1000">
                <a:latin typeface="Arial MT"/>
                <a:cs typeface="Arial MT"/>
              </a:rPr>
              <a:t>confere</a:t>
            </a:r>
            <a:r>
              <a:rPr dirty="0" sz="1000" spc="11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o</a:t>
            </a:r>
            <a:r>
              <a:rPr dirty="0" sz="1000" spc="11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Artigo</a:t>
            </a:r>
            <a:r>
              <a:rPr dirty="0" sz="1000" spc="114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74,</a:t>
            </a:r>
            <a:r>
              <a:rPr dirty="0" sz="1000" spc="1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inciso</a:t>
            </a:r>
            <a:r>
              <a:rPr dirty="0" sz="1000" spc="11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I</a:t>
            </a:r>
            <a:r>
              <a:rPr dirty="0" sz="1000" spc="13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da</a:t>
            </a:r>
            <a:r>
              <a:rPr dirty="0" sz="1000" spc="114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Lei</a:t>
            </a:r>
            <a:r>
              <a:rPr dirty="0" sz="1000" spc="11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Orgânica</a:t>
            </a:r>
            <a:r>
              <a:rPr dirty="0" sz="1000" spc="11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Municipal</a:t>
            </a:r>
            <a:r>
              <a:rPr dirty="0" sz="1000" spc="13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nº</a:t>
            </a:r>
            <a:r>
              <a:rPr dirty="0" sz="1000" spc="11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01/1997,</a:t>
            </a:r>
            <a:r>
              <a:rPr dirty="0" sz="1000" spc="10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faço</a:t>
            </a:r>
            <a:r>
              <a:rPr dirty="0" sz="1000" spc="114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saber</a:t>
            </a:r>
            <a:r>
              <a:rPr dirty="0" sz="1000" spc="114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que</a:t>
            </a:r>
            <a:r>
              <a:rPr dirty="0" sz="1000" spc="11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a</a:t>
            </a:r>
            <a:r>
              <a:rPr dirty="0" sz="1000" spc="114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Câmara</a:t>
            </a:r>
            <a:r>
              <a:rPr dirty="0" sz="1000" spc="110">
                <a:latin typeface="Arial MT"/>
                <a:cs typeface="Arial MT"/>
              </a:rPr>
              <a:t> </a:t>
            </a:r>
            <a:r>
              <a:rPr dirty="0" sz="1000" spc="-10">
                <a:latin typeface="Arial MT"/>
                <a:cs typeface="Arial MT"/>
              </a:rPr>
              <a:t>Municipal </a:t>
            </a:r>
            <a:r>
              <a:rPr dirty="0" sz="1000">
                <a:latin typeface="Arial MT"/>
                <a:cs typeface="Arial MT"/>
              </a:rPr>
              <a:t>aprovou</a:t>
            </a:r>
            <a:r>
              <a:rPr dirty="0" sz="1000" spc="-1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e</a:t>
            </a:r>
            <a:r>
              <a:rPr dirty="0" sz="1000" spc="-1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eu</a:t>
            </a:r>
            <a:r>
              <a:rPr dirty="0" sz="1000" spc="-1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sanciono</a:t>
            </a:r>
            <a:r>
              <a:rPr dirty="0" sz="1000" spc="-1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e</a:t>
            </a:r>
            <a:r>
              <a:rPr dirty="0" sz="1000" spc="-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promulgo</a:t>
            </a:r>
            <a:r>
              <a:rPr dirty="0" sz="1000" spc="-1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a</a:t>
            </a:r>
            <a:r>
              <a:rPr dirty="0" sz="1000" spc="-1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seguinte</a:t>
            </a:r>
            <a:r>
              <a:rPr dirty="0" sz="1000" spc="-10">
                <a:latin typeface="Arial MT"/>
                <a:cs typeface="Arial MT"/>
              </a:rPr>
              <a:t> </a:t>
            </a:r>
            <a:r>
              <a:rPr dirty="0" sz="1000" spc="-20">
                <a:latin typeface="Arial MT"/>
                <a:cs typeface="Arial MT"/>
              </a:rPr>
              <a:t>Lei:</a:t>
            </a:r>
            <a:endParaRPr sz="1000">
              <a:latin typeface="Arial MT"/>
              <a:cs typeface="Arial MT"/>
            </a:endParaRPr>
          </a:p>
          <a:p>
            <a:pPr algn="just" marL="30480" marR="5080" indent="17780">
              <a:lnSpc>
                <a:spcPts val="1180"/>
              </a:lnSpc>
              <a:spcBef>
                <a:spcPts val="1085"/>
              </a:spcBef>
            </a:pPr>
            <a:r>
              <a:rPr dirty="0" sz="1000" spc="-15" b="1">
                <a:latin typeface="Arial"/>
                <a:cs typeface="Arial"/>
              </a:rPr>
              <a:t>Art.</a:t>
            </a:r>
            <a:r>
              <a:rPr dirty="0" sz="1000" spc="-55" b="1">
                <a:latin typeface="Arial"/>
                <a:cs typeface="Arial"/>
              </a:rPr>
              <a:t> </a:t>
            </a:r>
            <a:r>
              <a:rPr dirty="0" sz="1000" spc="-5" b="1">
                <a:latin typeface="Arial"/>
                <a:cs typeface="Arial"/>
              </a:rPr>
              <a:t>1º</a:t>
            </a:r>
            <a:r>
              <a:rPr dirty="0" sz="1000" spc="-50" b="1">
                <a:latin typeface="Arial"/>
                <a:cs typeface="Arial"/>
              </a:rPr>
              <a:t> </a:t>
            </a:r>
            <a:r>
              <a:rPr dirty="0" sz="1000" spc="-5" b="1">
                <a:latin typeface="Arial"/>
                <a:cs typeface="Arial"/>
              </a:rPr>
              <a:t>-</a:t>
            </a:r>
            <a:r>
              <a:rPr dirty="0" sz="1000" spc="-90" b="1">
                <a:latin typeface="Arial"/>
                <a:cs typeface="Arial"/>
              </a:rPr>
              <a:t> </a:t>
            </a:r>
            <a:r>
              <a:rPr dirty="0" sz="1000" spc="-5">
                <a:latin typeface="Arial MT"/>
                <a:cs typeface="Arial MT"/>
              </a:rPr>
              <a:t>Fica</a:t>
            </a:r>
            <a:r>
              <a:rPr dirty="0" sz="1000" spc="-70">
                <a:latin typeface="Arial MT"/>
                <a:cs typeface="Arial MT"/>
              </a:rPr>
              <a:t> </a:t>
            </a:r>
            <a:r>
              <a:rPr dirty="0" sz="1000" spc="-5">
                <a:latin typeface="Arial MT"/>
                <a:cs typeface="Arial MT"/>
              </a:rPr>
              <a:t>determinado,</a:t>
            </a:r>
            <a:r>
              <a:rPr dirty="0" sz="1000" spc="-5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no</a:t>
            </a:r>
            <a:r>
              <a:rPr dirty="0" sz="1000" spc="-75">
                <a:latin typeface="Arial MT"/>
                <a:cs typeface="Arial MT"/>
              </a:rPr>
              <a:t> </a:t>
            </a:r>
            <a:r>
              <a:rPr dirty="0" sz="1000" spc="-5">
                <a:latin typeface="Arial MT"/>
                <a:cs typeface="Arial MT"/>
              </a:rPr>
              <a:t>âmbito</a:t>
            </a:r>
            <a:r>
              <a:rPr dirty="0" sz="1000" spc="-6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do</a:t>
            </a:r>
            <a:r>
              <a:rPr dirty="0" sz="1000" spc="-95">
                <a:latin typeface="Arial MT"/>
                <a:cs typeface="Arial MT"/>
              </a:rPr>
              <a:t> </a:t>
            </a:r>
            <a:r>
              <a:rPr dirty="0" sz="1000" spc="-5">
                <a:latin typeface="Arial MT"/>
                <a:cs typeface="Arial MT"/>
              </a:rPr>
              <a:t>Município</a:t>
            </a:r>
            <a:r>
              <a:rPr dirty="0" sz="1000" spc="-7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de</a:t>
            </a:r>
            <a:r>
              <a:rPr dirty="0" sz="1000" spc="-95">
                <a:latin typeface="Arial MT"/>
                <a:cs typeface="Arial MT"/>
              </a:rPr>
              <a:t> </a:t>
            </a:r>
            <a:r>
              <a:rPr dirty="0" sz="1000" spc="-5">
                <a:latin typeface="Arial MT"/>
                <a:cs typeface="Arial MT"/>
              </a:rPr>
              <a:t>Seropédica-</a:t>
            </a:r>
            <a:r>
              <a:rPr dirty="0" sz="1000" spc="-10">
                <a:latin typeface="Arial MT"/>
                <a:cs typeface="Arial MT"/>
              </a:rPr>
              <a:t>R</a:t>
            </a:r>
            <a:r>
              <a:rPr dirty="0" sz="1000">
                <a:latin typeface="Arial MT"/>
                <a:cs typeface="Arial MT"/>
              </a:rPr>
              <a:t>J</a:t>
            </a:r>
            <a:r>
              <a:rPr dirty="0" sz="1000" spc="-40">
                <a:latin typeface="Arial MT"/>
                <a:cs typeface="Arial MT"/>
              </a:rPr>
              <a:t> </a:t>
            </a:r>
            <a:r>
              <a:rPr dirty="0" sz="1000" spc="5">
                <a:latin typeface="Arial MT"/>
                <a:cs typeface="Arial MT"/>
              </a:rPr>
              <a:t>o</a:t>
            </a:r>
            <a:r>
              <a:rPr dirty="0" sz="1000" spc="-95">
                <a:latin typeface="Arial MT"/>
                <a:cs typeface="Arial MT"/>
              </a:rPr>
              <a:t> </a:t>
            </a:r>
            <a:r>
              <a:rPr dirty="0" sz="1000" spc="-5">
                <a:latin typeface="Arial MT"/>
                <a:cs typeface="Arial MT"/>
              </a:rPr>
              <a:t>Programa</a:t>
            </a:r>
            <a:r>
              <a:rPr dirty="0" sz="1000" spc="-7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de</a:t>
            </a:r>
            <a:r>
              <a:rPr dirty="0" sz="1000" spc="-75">
                <a:latin typeface="Arial MT"/>
                <a:cs typeface="Arial MT"/>
              </a:rPr>
              <a:t> </a:t>
            </a:r>
            <a:r>
              <a:rPr dirty="0" sz="1000" spc="-5">
                <a:latin typeface="Arial MT"/>
                <a:cs typeface="Arial MT"/>
              </a:rPr>
              <a:t>Navegação</a:t>
            </a:r>
            <a:r>
              <a:rPr dirty="0" sz="1000" spc="-7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de</a:t>
            </a:r>
            <a:r>
              <a:rPr dirty="0" sz="1000" spc="-75">
                <a:latin typeface="Arial MT"/>
                <a:cs typeface="Arial MT"/>
              </a:rPr>
              <a:t> </a:t>
            </a:r>
            <a:r>
              <a:rPr dirty="0" sz="1000" spc="-5">
                <a:latin typeface="Arial MT"/>
                <a:cs typeface="Arial MT"/>
              </a:rPr>
              <a:t>Paciente</a:t>
            </a:r>
            <a:r>
              <a:rPr dirty="0" sz="1000">
                <a:latin typeface="Arial MT"/>
                <a:cs typeface="Arial MT"/>
              </a:rPr>
              <a:t> </a:t>
            </a:r>
            <a:r>
              <a:rPr dirty="0" sz="1000" spc="-5">
                <a:latin typeface="Arial MT"/>
                <a:cs typeface="Arial MT"/>
              </a:rPr>
              <a:t>para</a:t>
            </a:r>
            <a:r>
              <a:rPr dirty="0" sz="1000" spc="-25">
                <a:latin typeface="Arial MT"/>
                <a:cs typeface="Arial MT"/>
              </a:rPr>
              <a:t> </a:t>
            </a:r>
            <a:r>
              <a:rPr dirty="0" sz="1000" spc="-5">
                <a:latin typeface="Arial MT"/>
                <a:cs typeface="Arial MT"/>
              </a:rPr>
              <a:t>portadores</a:t>
            </a:r>
            <a:r>
              <a:rPr dirty="0" sz="1000" spc="-4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de</a:t>
            </a:r>
            <a:r>
              <a:rPr dirty="0" sz="1000" spc="-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neoplasia</a:t>
            </a:r>
            <a:r>
              <a:rPr dirty="0" sz="1000" spc="-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maligna.</a:t>
            </a:r>
            <a:endParaRPr sz="1000">
              <a:latin typeface="Arial MT"/>
              <a:cs typeface="Arial MT"/>
            </a:endParaRPr>
          </a:p>
          <a:p>
            <a:pPr algn="just" marL="30480" marR="82550">
              <a:lnSpc>
                <a:spcPct val="112000"/>
              </a:lnSpc>
              <a:spcBef>
                <a:spcPts val="900"/>
              </a:spcBef>
            </a:pPr>
            <a:r>
              <a:rPr dirty="0" sz="1000" b="1">
                <a:latin typeface="Arial"/>
                <a:cs typeface="Arial"/>
              </a:rPr>
              <a:t>Art.</a:t>
            </a:r>
            <a:r>
              <a:rPr dirty="0" sz="1000" spc="-45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2º</a:t>
            </a:r>
            <a:r>
              <a:rPr dirty="0" sz="1000" spc="-15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-</a:t>
            </a:r>
            <a:r>
              <a:rPr dirty="0" sz="1000" spc="-15" b="1">
                <a:latin typeface="Arial"/>
                <a:cs typeface="Arial"/>
              </a:rPr>
              <a:t> </a:t>
            </a:r>
            <a:r>
              <a:rPr dirty="0" sz="1000">
                <a:latin typeface="Arial MT"/>
                <a:cs typeface="Arial MT"/>
              </a:rPr>
              <a:t>A</a:t>
            </a:r>
            <a:r>
              <a:rPr dirty="0" sz="1000" spc="-6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finalidade</a:t>
            </a:r>
            <a:r>
              <a:rPr dirty="0" sz="1000" spc="-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do</a:t>
            </a:r>
            <a:r>
              <a:rPr dirty="0" sz="1000" spc="-5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programa</a:t>
            </a:r>
            <a:r>
              <a:rPr dirty="0" sz="1000" spc="-5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é</a:t>
            </a:r>
            <a:r>
              <a:rPr dirty="0" sz="1000" spc="-5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garantir</a:t>
            </a:r>
            <a:r>
              <a:rPr dirty="0" sz="1000" spc="-4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ao</a:t>
            </a:r>
            <a:r>
              <a:rPr dirty="0" sz="1000" spc="-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paciente</a:t>
            </a:r>
            <a:r>
              <a:rPr dirty="0" sz="1000" spc="-25">
                <a:latin typeface="Arial MT"/>
                <a:cs typeface="Arial MT"/>
              </a:rPr>
              <a:t> </a:t>
            </a:r>
            <a:r>
              <a:rPr dirty="0" sz="1000" spc="-10">
                <a:latin typeface="Arial MT"/>
                <a:cs typeface="Arial MT"/>
              </a:rPr>
              <a:t>acesso</a:t>
            </a:r>
            <a:r>
              <a:rPr dirty="0" sz="1000" spc="-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ao</a:t>
            </a:r>
            <a:r>
              <a:rPr dirty="0" sz="1000" spc="-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diagnóstico</a:t>
            </a:r>
            <a:r>
              <a:rPr dirty="0" sz="1000" spc="-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e</a:t>
            </a:r>
            <a:r>
              <a:rPr dirty="0" sz="1000" spc="-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ao</a:t>
            </a:r>
            <a:r>
              <a:rPr dirty="0" sz="1000" spc="-40">
                <a:latin typeface="Arial MT"/>
                <a:cs typeface="Arial MT"/>
              </a:rPr>
              <a:t> </a:t>
            </a:r>
            <a:r>
              <a:rPr dirty="0" sz="1000" spc="-10">
                <a:latin typeface="Arial MT"/>
                <a:cs typeface="Arial MT"/>
              </a:rPr>
              <a:t>tratamento</a:t>
            </a:r>
            <a:r>
              <a:rPr dirty="0" sz="1000" spc="-5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médico</a:t>
            </a:r>
            <a:r>
              <a:rPr dirty="0" sz="1000" spc="-45">
                <a:latin typeface="Arial MT"/>
                <a:cs typeface="Arial MT"/>
              </a:rPr>
              <a:t> </a:t>
            </a:r>
            <a:r>
              <a:rPr dirty="0" sz="1000" spc="-25">
                <a:latin typeface="Arial MT"/>
                <a:cs typeface="Arial MT"/>
              </a:rPr>
              <a:t>em </a:t>
            </a:r>
            <a:r>
              <a:rPr dirty="0" sz="1000">
                <a:latin typeface="Arial MT"/>
                <a:cs typeface="Arial MT"/>
              </a:rPr>
              <a:t>tempo</a:t>
            </a:r>
            <a:r>
              <a:rPr dirty="0" sz="1000" spc="-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adequado</a:t>
            </a:r>
            <a:r>
              <a:rPr dirty="0" sz="1000" spc="-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e</a:t>
            </a:r>
            <a:r>
              <a:rPr dirty="0" sz="1000" spc="-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coordenar</a:t>
            </a:r>
            <a:r>
              <a:rPr dirty="0" sz="1000" spc="-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uma</a:t>
            </a:r>
            <a:r>
              <a:rPr dirty="0" sz="1000" spc="-20">
                <a:latin typeface="Arial MT"/>
                <a:cs typeface="Arial MT"/>
              </a:rPr>
              <a:t> </a:t>
            </a:r>
            <a:r>
              <a:rPr dirty="0" sz="1000" spc="-10">
                <a:latin typeface="Arial MT"/>
                <a:cs typeface="Arial MT"/>
              </a:rPr>
              <a:t>assistência</a:t>
            </a:r>
            <a:r>
              <a:rPr dirty="0" sz="1000" spc="-20">
                <a:latin typeface="Arial MT"/>
                <a:cs typeface="Arial MT"/>
              </a:rPr>
              <a:t> </a:t>
            </a:r>
            <a:r>
              <a:rPr dirty="0" sz="1000" spc="-10">
                <a:latin typeface="Arial MT"/>
                <a:cs typeface="Arial MT"/>
              </a:rPr>
              <a:t>individualizada.</a:t>
            </a:r>
            <a:endParaRPr sz="1000">
              <a:latin typeface="Arial MT"/>
              <a:cs typeface="Arial MT"/>
            </a:endParaRPr>
          </a:p>
          <a:p>
            <a:pPr algn="just" marL="30480" marR="81280">
              <a:lnSpc>
                <a:spcPct val="113999"/>
              </a:lnSpc>
              <a:spcBef>
                <a:spcPts val="1105"/>
              </a:spcBef>
            </a:pPr>
            <a:r>
              <a:rPr dirty="0" sz="1000" b="1">
                <a:latin typeface="Arial"/>
                <a:cs typeface="Arial"/>
              </a:rPr>
              <a:t>Art.</a:t>
            </a:r>
            <a:r>
              <a:rPr dirty="0" sz="1000" spc="90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3º</a:t>
            </a:r>
            <a:r>
              <a:rPr dirty="0" sz="1000" spc="85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-</a:t>
            </a:r>
            <a:r>
              <a:rPr dirty="0" sz="1000" spc="90" b="1">
                <a:latin typeface="Arial"/>
                <a:cs typeface="Arial"/>
              </a:rPr>
              <a:t> </a:t>
            </a:r>
            <a:r>
              <a:rPr dirty="0" sz="1000">
                <a:latin typeface="Arial MT"/>
                <a:cs typeface="Arial MT"/>
              </a:rPr>
              <a:t>O</a:t>
            </a:r>
            <a:r>
              <a:rPr dirty="0" sz="1000" spc="7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programa</a:t>
            </a:r>
            <a:r>
              <a:rPr dirty="0" sz="1000" spc="8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constitui</a:t>
            </a:r>
            <a:r>
              <a:rPr dirty="0" sz="1000" spc="8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um</a:t>
            </a:r>
            <a:r>
              <a:rPr dirty="0" sz="1000" spc="8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modelo</a:t>
            </a:r>
            <a:r>
              <a:rPr dirty="0" sz="1000" spc="8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de</a:t>
            </a:r>
            <a:r>
              <a:rPr dirty="0" sz="1000" spc="6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prestação</a:t>
            </a:r>
            <a:r>
              <a:rPr dirty="0" sz="1000" spc="8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de</a:t>
            </a:r>
            <a:r>
              <a:rPr dirty="0" sz="1000" spc="8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serviços</a:t>
            </a:r>
            <a:r>
              <a:rPr dirty="0" sz="1000" spc="6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centrado</a:t>
            </a:r>
            <a:r>
              <a:rPr dirty="0" sz="1000" spc="8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no</a:t>
            </a:r>
            <a:r>
              <a:rPr dirty="0" sz="1000" spc="10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paciente,</a:t>
            </a:r>
            <a:r>
              <a:rPr dirty="0" sz="1000" spc="7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com</a:t>
            </a:r>
            <a:r>
              <a:rPr dirty="0" sz="1000" spc="9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foco</a:t>
            </a:r>
            <a:r>
              <a:rPr dirty="0" sz="1000" spc="85">
                <a:latin typeface="Arial MT"/>
                <a:cs typeface="Arial MT"/>
              </a:rPr>
              <a:t> </a:t>
            </a:r>
            <a:r>
              <a:rPr dirty="0" sz="1000" spc="-25">
                <a:latin typeface="Arial MT"/>
                <a:cs typeface="Arial MT"/>
              </a:rPr>
              <a:t>no </a:t>
            </a:r>
            <a:r>
              <a:rPr dirty="0" sz="1000">
                <a:latin typeface="Arial MT"/>
                <a:cs typeface="Arial MT"/>
              </a:rPr>
              <a:t>contínuo</a:t>
            </a:r>
            <a:r>
              <a:rPr dirty="0" sz="1000" spc="-1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cuidado</a:t>
            </a:r>
            <a:r>
              <a:rPr dirty="0" sz="1000" spc="-1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oncológico,</a:t>
            </a:r>
            <a:r>
              <a:rPr dirty="0" sz="1000" spc="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e</a:t>
            </a:r>
            <a:r>
              <a:rPr dirty="0" sz="1000" spc="-1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deverá</a:t>
            </a:r>
            <a:r>
              <a:rPr dirty="0" sz="1000" spc="-1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oferecer </a:t>
            </a:r>
            <a:r>
              <a:rPr dirty="0" sz="1000" spc="-10">
                <a:latin typeface="Arial MT"/>
                <a:cs typeface="Arial MT"/>
              </a:rPr>
              <a:t>especificamente:</a:t>
            </a:r>
            <a:endParaRPr sz="10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60"/>
              </a:spcBef>
            </a:pPr>
            <a:endParaRPr sz="1000">
              <a:latin typeface="Arial MT"/>
              <a:cs typeface="Arial MT"/>
            </a:endParaRPr>
          </a:p>
          <a:p>
            <a:pPr marL="222885" marR="83820" indent="579755">
              <a:lnSpc>
                <a:spcPct val="105600"/>
              </a:lnSpc>
              <a:buSzPct val="120000"/>
              <a:buAutoNum type="romanUcPeriod"/>
              <a:tabLst>
                <a:tab pos="802640" algn="l"/>
              </a:tabLst>
            </a:pPr>
            <a:r>
              <a:rPr dirty="0" sz="1000">
                <a:latin typeface="Arial MT"/>
                <a:cs typeface="Arial MT"/>
              </a:rPr>
              <a:t>–</a:t>
            </a:r>
            <a:r>
              <a:rPr dirty="0" sz="1000" spc="17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treinamento</a:t>
            </a:r>
            <a:r>
              <a:rPr dirty="0" sz="1000" spc="18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de</a:t>
            </a:r>
            <a:r>
              <a:rPr dirty="0" sz="1000" spc="17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profissionais</a:t>
            </a:r>
            <a:r>
              <a:rPr dirty="0" sz="1000" spc="16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de</a:t>
            </a:r>
            <a:r>
              <a:rPr dirty="0" sz="1000" spc="17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saúde</a:t>
            </a:r>
            <a:r>
              <a:rPr dirty="0" sz="1000" spc="17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para</a:t>
            </a:r>
            <a:r>
              <a:rPr dirty="0" sz="1000" spc="17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oferecer</a:t>
            </a:r>
            <a:r>
              <a:rPr dirty="0" sz="1000" spc="18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coordenação</a:t>
            </a:r>
            <a:r>
              <a:rPr dirty="0" sz="1000" spc="17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docuidado</a:t>
            </a:r>
            <a:r>
              <a:rPr dirty="0" sz="1000" spc="17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desde</a:t>
            </a:r>
            <a:r>
              <a:rPr dirty="0" sz="1000" spc="170">
                <a:latin typeface="Arial MT"/>
                <a:cs typeface="Arial MT"/>
              </a:rPr>
              <a:t> </a:t>
            </a:r>
            <a:r>
              <a:rPr dirty="0" sz="1000" spc="-50">
                <a:latin typeface="Arial MT"/>
                <a:cs typeface="Arial MT"/>
              </a:rPr>
              <a:t>o </a:t>
            </a:r>
            <a:r>
              <a:rPr dirty="0" sz="1000">
                <a:latin typeface="Arial MT"/>
                <a:cs typeface="Arial MT"/>
              </a:rPr>
              <a:t>diagnóstico</a:t>
            </a:r>
            <a:r>
              <a:rPr dirty="0" sz="1000" spc="-1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até</a:t>
            </a:r>
            <a:r>
              <a:rPr dirty="0" sz="1000" spc="-1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o</a:t>
            </a:r>
            <a:r>
              <a:rPr dirty="0" sz="1000" spc="-3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início</a:t>
            </a:r>
            <a:r>
              <a:rPr dirty="0" sz="1000" spc="-3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do</a:t>
            </a:r>
            <a:r>
              <a:rPr dirty="0" sz="1000" spc="-1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tratamento</a:t>
            </a:r>
            <a:r>
              <a:rPr dirty="0" sz="1000" spc="-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em</a:t>
            </a:r>
            <a:r>
              <a:rPr dirty="0" sz="1000" spc="-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centros</a:t>
            </a:r>
            <a:r>
              <a:rPr dirty="0" sz="1000" spc="-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de</a:t>
            </a:r>
            <a:r>
              <a:rPr dirty="0" sz="1000" spc="-1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referência</a:t>
            </a:r>
            <a:r>
              <a:rPr dirty="0" sz="1000" spc="15">
                <a:latin typeface="Arial MT"/>
                <a:cs typeface="Arial MT"/>
              </a:rPr>
              <a:t> </a:t>
            </a:r>
            <a:r>
              <a:rPr dirty="0" sz="1000" spc="-10">
                <a:latin typeface="Arial MT"/>
                <a:cs typeface="Arial MT"/>
              </a:rPr>
              <a:t>oncológica;</a:t>
            </a:r>
            <a:endParaRPr sz="1000">
              <a:latin typeface="Arial MT"/>
              <a:cs typeface="Arial MT"/>
            </a:endParaRPr>
          </a:p>
          <a:p>
            <a:pPr marL="222885" marR="82550" indent="607060">
              <a:lnSpc>
                <a:spcPct val="105600"/>
              </a:lnSpc>
              <a:spcBef>
                <a:spcPts val="30"/>
              </a:spcBef>
              <a:buSzPct val="120000"/>
              <a:buAutoNum type="romanUcPeriod"/>
              <a:tabLst>
                <a:tab pos="829944" algn="l"/>
              </a:tabLst>
            </a:pPr>
            <a:r>
              <a:rPr dirty="0" sz="1000">
                <a:latin typeface="Arial MT"/>
                <a:cs typeface="Arial MT"/>
              </a:rPr>
              <a:t>–</a:t>
            </a:r>
            <a:r>
              <a:rPr dirty="0" sz="1000" spc="-6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auxílio</a:t>
            </a:r>
            <a:r>
              <a:rPr dirty="0" sz="1000" spc="-5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ao</a:t>
            </a:r>
            <a:r>
              <a:rPr dirty="0" sz="1000" spc="-5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paciente</a:t>
            </a:r>
            <a:r>
              <a:rPr dirty="0" sz="1000" spc="-5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para</a:t>
            </a:r>
            <a:r>
              <a:rPr dirty="0" sz="1000" spc="-5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entender</a:t>
            </a:r>
            <a:r>
              <a:rPr dirty="0" sz="1000" spc="-50">
                <a:latin typeface="Arial MT"/>
                <a:cs typeface="Arial MT"/>
              </a:rPr>
              <a:t> </a:t>
            </a:r>
            <a:r>
              <a:rPr dirty="0" sz="1000" spc="-10">
                <a:latin typeface="Arial MT"/>
                <a:cs typeface="Arial MT"/>
              </a:rPr>
              <a:t>sua</a:t>
            </a:r>
            <a:r>
              <a:rPr dirty="0" sz="1000" spc="-5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jornada</a:t>
            </a:r>
            <a:r>
              <a:rPr dirty="0" sz="1000" spc="-3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pelo</a:t>
            </a:r>
            <a:r>
              <a:rPr dirty="0" sz="1000" spc="-5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sistema</a:t>
            </a:r>
            <a:r>
              <a:rPr dirty="0" sz="1000" spc="-6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de</a:t>
            </a:r>
            <a:r>
              <a:rPr dirty="0" sz="1000" spc="-5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saúde,</a:t>
            </a:r>
            <a:r>
              <a:rPr dirty="0" sz="1000" spc="-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abordando</a:t>
            </a:r>
            <a:r>
              <a:rPr dirty="0" sz="1000" spc="-50">
                <a:latin typeface="Arial MT"/>
                <a:cs typeface="Arial MT"/>
              </a:rPr>
              <a:t> </a:t>
            </a:r>
            <a:r>
              <a:rPr dirty="0" sz="1000" spc="-10">
                <a:latin typeface="Arial MT"/>
                <a:cs typeface="Arial MT"/>
              </a:rPr>
              <a:t>questões </a:t>
            </a:r>
            <a:r>
              <a:rPr dirty="0" sz="1000">
                <a:latin typeface="Arial MT"/>
                <a:cs typeface="Arial MT"/>
              </a:rPr>
              <a:t>clínicas</a:t>
            </a:r>
            <a:r>
              <a:rPr dirty="0" sz="1000" spc="-3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e</a:t>
            </a:r>
            <a:r>
              <a:rPr dirty="0" sz="1000" spc="-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não</a:t>
            </a:r>
            <a:r>
              <a:rPr dirty="0" sz="1000" spc="-1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clínicas;</a:t>
            </a:r>
            <a:r>
              <a:rPr dirty="0" sz="1000" spc="10">
                <a:latin typeface="Arial MT"/>
                <a:cs typeface="Arial MT"/>
              </a:rPr>
              <a:t> </a:t>
            </a:r>
            <a:r>
              <a:rPr dirty="0" sz="1000" spc="-50">
                <a:latin typeface="Arial MT"/>
                <a:cs typeface="Arial MT"/>
              </a:rPr>
              <a:t>e</a:t>
            </a:r>
            <a:endParaRPr sz="1000">
              <a:latin typeface="Arial MT"/>
              <a:cs typeface="Arial MT"/>
            </a:endParaRPr>
          </a:p>
          <a:p>
            <a:pPr marL="222885" marR="81915" indent="664845">
              <a:lnSpc>
                <a:spcPct val="105700"/>
              </a:lnSpc>
              <a:spcBef>
                <a:spcPts val="30"/>
              </a:spcBef>
              <a:buSzPct val="120000"/>
              <a:buAutoNum type="romanUcPeriod"/>
              <a:tabLst>
                <a:tab pos="887730" algn="l"/>
              </a:tabLst>
            </a:pPr>
            <a:r>
              <a:rPr dirty="0" sz="1000">
                <a:latin typeface="Arial MT"/>
                <a:cs typeface="Arial MT"/>
              </a:rPr>
              <a:t>–</a:t>
            </a:r>
            <a:r>
              <a:rPr dirty="0" sz="1000" spc="33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planejamento</a:t>
            </a:r>
            <a:r>
              <a:rPr dirty="0" sz="1000" spc="34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adequado</a:t>
            </a:r>
            <a:r>
              <a:rPr dirty="0" sz="1000" spc="34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das</a:t>
            </a:r>
            <a:r>
              <a:rPr dirty="0" sz="1000" spc="3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necessidades</a:t>
            </a:r>
            <a:r>
              <a:rPr dirty="0" sz="1000" spc="3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do</a:t>
            </a:r>
            <a:r>
              <a:rPr dirty="0" sz="1000" spc="34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paciente,</a:t>
            </a:r>
            <a:r>
              <a:rPr dirty="0" sz="1000" spc="335">
                <a:latin typeface="Arial MT"/>
                <a:cs typeface="Arial MT"/>
              </a:rPr>
              <a:t> </a:t>
            </a:r>
            <a:r>
              <a:rPr dirty="0" sz="1000" spc="-10">
                <a:latin typeface="Arial MT"/>
                <a:cs typeface="Arial MT"/>
              </a:rPr>
              <a:t>identificando</a:t>
            </a:r>
            <a:r>
              <a:rPr dirty="0" sz="1000" spc="-9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barreiras</a:t>
            </a:r>
            <a:r>
              <a:rPr dirty="0" sz="1000" spc="320">
                <a:latin typeface="Arial MT"/>
                <a:cs typeface="Arial MT"/>
              </a:rPr>
              <a:t> </a:t>
            </a:r>
            <a:r>
              <a:rPr dirty="0" sz="1000" spc="-25">
                <a:latin typeface="Arial MT"/>
                <a:cs typeface="Arial MT"/>
              </a:rPr>
              <a:t>nos </a:t>
            </a:r>
            <a:r>
              <a:rPr dirty="0" sz="1000">
                <a:latin typeface="Arial MT"/>
                <a:cs typeface="Arial MT"/>
              </a:rPr>
              <a:t>processos</a:t>
            </a:r>
            <a:r>
              <a:rPr dirty="0" sz="1000" spc="-3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de</a:t>
            </a:r>
            <a:r>
              <a:rPr dirty="0" sz="1000" spc="-1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diagnóstico</a:t>
            </a:r>
            <a:r>
              <a:rPr dirty="0" sz="1000" spc="-1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e</a:t>
            </a:r>
            <a:r>
              <a:rPr dirty="0" sz="1000" spc="-1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de</a:t>
            </a:r>
            <a:r>
              <a:rPr dirty="0" sz="1000" spc="-1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tratamento</a:t>
            </a:r>
            <a:r>
              <a:rPr dirty="0" sz="1000" spc="-1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e</a:t>
            </a:r>
            <a:r>
              <a:rPr dirty="0" sz="1000" spc="-1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oferecer</a:t>
            </a:r>
            <a:r>
              <a:rPr dirty="0" sz="1000" spc="-3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soluções</a:t>
            </a:r>
            <a:r>
              <a:rPr dirty="0" sz="1000" spc="-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para</a:t>
            </a:r>
            <a:r>
              <a:rPr dirty="0" sz="1000" spc="-15">
                <a:latin typeface="Arial MT"/>
                <a:cs typeface="Arial MT"/>
              </a:rPr>
              <a:t> </a:t>
            </a:r>
            <a:r>
              <a:rPr dirty="0" sz="1000" spc="-10">
                <a:latin typeface="Arial MT"/>
                <a:cs typeface="Arial MT"/>
              </a:rPr>
              <a:t>suamelhoria.</a:t>
            </a:r>
            <a:endParaRPr sz="10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20"/>
              </a:spcBef>
            </a:pPr>
            <a:endParaRPr sz="10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1000" b="1">
                <a:latin typeface="Arial"/>
                <a:cs typeface="Arial"/>
              </a:rPr>
              <a:t>Art. 4º</a:t>
            </a:r>
            <a:r>
              <a:rPr dirty="0" sz="1000" spc="-10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-</a:t>
            </a:r>
            <a:r>
              <a:rPr dirty="0" sz="1000" spc="15" b="1">
                <a:latin typeface="Arial"/>
                <a:cs typeface="Arial"/>
              </a:rPr>
              <a:t> </a:t>
            </a:r>
            <a:r>
              <a:rPr dirty="0" sz="1000">
                <a:latin typeface="Arial MT"/>
                <a:cs typeface="Arial MT"/>
              </a:rPr>
              <a:t>São</a:t>
            </a:r>
            <a:r>
              <a:rPr dirty="0" sz="1000" spc="-3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objetivos</a:t>
            </a:r>
            <a:r>
              <a:rPr dirty="0" sz="1000" spc="-5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do</a:t>
            </a:r>
            <a:r>
              <a:rPr dirty="0" sz="1000" spc="-1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Programa</a:t>
            </a:r>
            <a:r>
              <a:rPr dirty="0" sz="1000" spc="-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de</a:t>
            </a:r>
            <a:r>
              <a:rPr dirty="0" sz="1000" spc="-3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Navegação</a:t>
            </a:r>
            <a:r>
              <a:rPr dirty="0" sz="1000" spc="-1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de</a:t>
            </a:r>
            <a:r>
              <a:rPr dirty="0" sz="1000" spc="-35">
                <a:latin typeface="Arial MT"/>
                <a:cs typeface="Arial MT"/>
              </a:rPr>
              <a:t> </a:t>
            </a:r>
            <a:r>
              <a:rPr dirty="0" sz="1000" spc="-10">
                <a:latin typeface="Arial MT"/>
                <a:cs typeface="Arial MT"/>
              </a:rPr>
              <a:t>Paciente:</a:t>
            </a:r>
            <a:endParaRPr sz="1000">
              <a:latin typeface="Arial MT"/>
              <a:cs typeface="Arial MT"/>
            </a:endParaRPr>
          </a:p>
          <a:p>
            <a:pPr marL="222885" marR="75565" indent="567690">
              <a:lnSpc>
                <a:spcPct val="105600"/>
              </a:lnSpc>
              <a:spcBef>
                <a:spcPts val="1060"/>
              </a:spcBef>
              <a:buSzPct val="120000"/>
              <a:buAutoNum type="romanUcPeriod"/>
              <a:tabLst>
                <a:tab pos="790575" algn="l"/>
              </a:tabLst>
            </a:pPr>
            <a:r>
              <a:rPr dirty="0" sz="1000">
                <a:latin typeface="Arial MT"/>
                <a:cs typeface="Arial MT"/>
              </a:rPr>
              <a:t>–</a:t>
            </a:r>
            <a:r>
              <a:rPr dirty="0" sz="1000" spc="-3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facilitar</a:t>
            </a:r>
            <a:r>
              <a:rPr dirty="0" sz="1000" spc="-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o</a:t>
            </a:r>
            <a:r>
              <a:rPr dirty="0" sz="1000" spc="27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diagnóstico</a:t>
            </a:r>
            <a:r>
              <a:rPr dirty="0" sz="1000" spc="29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em</a:t>
            </a:r>
            <a:r>
              <a:rPr dirty="0" sz="1000" spc="29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prazo</a:t>
            </a:r>
            <a:r>
              <a:rPr dirty="0" sz="1000" spc="26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inferior</a:t>
            </a:r>
            <a:r>
              <a:rPr dirty="0" sz="1000" spc="-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ao</a:t>
            </a:r>
            <a:r>
              <a:rPr dirty="0" sz="1000" spc="-1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determinado</a:t>
            </a:r>
            <a:r>
              <a:rPr dirty="0" sz="1000" spc="-1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pela</a:t>
            </a:r>
            <a:r>
              <a:rPr dirty="0" sz="1000" spc="-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  <a:hlinkClick r:id="rId3"/>
              </a:rPr>
              <a:t>lei</a:t>
            </a:r>
            <a:r>
              <a:rPr dirty="0" sz="1000" spc="285">
                <a:latin typeface="Arial MT"/>
                <a:cs typeface="Arial MT"/>
                <a:hlinkClick r:id="rId3"/>
              </a:rPr>
              <a:t> </a:t>
            </a:r>
            <a:r>
              <a:rPr dirty="0" sz="1000">
                <a:latin typeface="Arial MT"/>
                <a:cs typeface="Arial MT"/>
                <a:hlinkClick r:id="rId3"/>
              </a:rPr>
              <a:t>federal</a:t>
            </a:r>
            <a:r>
              <a:rPr dirty="0" sz="1000" spc="1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  <a:hlinkClick r:id="rId3"/>
              </a:rPr>
              <a:t>nº</a:t>
            </a:r>
            <a:r>
              <a:rPr dirty="0" sz="1000" spc="-10">
                <a:latin typeface="Arial MT"/>
                <a:cs typeface="Arial MT"/>
                <a:hlinkClick r:id="rId3"/>
              </a:rPr>
              <a:t> </a:t>
            </a:r>
            <a:r>
              <a:rPr dirty="0" sz="1000">
                <a:latin typeface="Arial MT"/>
                <a:cs typeface="Arial MT"/>
                <a:hlinkClick r:id="rId3"/>
              </a:rPr>
              <a:t>13.896,</a:t>
            </a:r>
            <a:r>
              <a:rPr dirty="0" sz="1000" spc="-10">
                <a:latin typeface="Arial MT"/>
                <a:cs typeface="Arial MT"/>
                <a:hlinkClick r:id="rId3"/>
              </a:rPr>
              <a:t> </a:t>
            </a:r>
            <a:r>
              <a:rPr dirty="0" sz="1000">
                <a:latin typeface="Arial MT"/>
                <a:cs typeface="Arial MT"/>
                <a:hlinkClick r:id="rId3"/>
              </a:rPr>
              <a:t>de</a:t>
            </a:r>
            <a:r>
              <a:rPr dirty="0" sz="1000" spc="-35">
                <a:latin typeface="Arial MT"/>
                <a:cs typeface="Arial MT"/>
                <a:hlinkClick r:id="rId3"/>
              </a:rPr>
              <a:t> </a:t>
            </a:r>
            <a:r>
              <a:rPr dirty="0" sz="1000" spc="-25">
                <a:latin typeface="Arial MT"/>
                <a:cs typeface="Arial MT"/>
                <a:hlinkClick r:id="rId3"/>
              </a:rPr>
              <a:t>30</a:t>
            </a:r>
            <a:r>
              <a:rPr dirty="0" sz="1000" spc="-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  <a:hlinkClick r:id="rId3"/>
              </a:rPr>
              <a:t>de</a:t>
            </a:r>
            <a:r>
              <a:rPr dirty="0" sz="1000" spc="-5">
                <a:latin typeface="Arial MT"/>
                <a:cs typeface="Arial MT"/>
                <a:hlinkClick r:id="rId3"/>
              </a:rPr>
              <a:t> </a:t>
            </a:r>
            <a:r>
              <a:rPr dirty="0" sz="1000">
                <a:latin typeface="Arial MT"/>
                <a:cs typeface="Arial MT"/>
                <a:hlinkClick r:id="rId3"/>
              </a:rPr>
              <a:t>outubro</a:t>
            </a:r>
            <a:r>
              <a:rPr dirty="0" sz="1000" spc="-5">
                <a:latin typeface="Arial MT"/>
                <a:cs typeface="Arial MT"/>
                <a:hlinkClick r:id="rId3"/>
              </a:rPr>
              <a:t> </a:t>
            </a:r>
            <a:r>
              <a:rPr dirty="0" sz="1000">
                <a:latin typeface="Arial MT"/>
                <a:cs typeface="Arial MT"/>
                <a:hlinkClick r:id="rId3"/>
              </a:rPr>
              <a:t>de</a:t>
            </a:r>
            <a:r>
              <a:rPr dirty="0" sz="1000" spc="-30">
                <a:latin typeface="Arial MT"/>
                <a:cs typeface="Arial MT"/>
                <a:hlinkClick r:id="rId3"/>
              </a:rPr>
              <a:t> </a:t>
            </a:r>
            <a:r>
              <a:rPr dirty="0" sz="1000" spc="-10">
                <a:latin typeface="Arial MT"/>
                <a:cs typeface="Arial MT"/>
                <a:hlinkClick r:id="rId3"/>
              </a:rPr>
              <a:t>2019;</a:t>
            </a:r>
            <a:endParaRPr sz="1000">
              <a:latin typeface="Arial MT"/>
              <a:cs typeface="Arial MT"/>
            </a:endParaRPr>
          </a:p>
          <a:p>
            <a:pPr marL="222885" marR="77470" indent="575945">
              <a:lnSpc>
                <a:spcPct val="105600"/>
              </a:lnSpc>
              <a:spcBef>
                <a:spcPts val="10"/>
              </a:spcBef>
              <a:buSzPct val="120000"/>
              <a:buAutoNum type="romanUcPeriod"/>
              <a:tabLst>
                <a:tab pos="798830" algn="l"/>
              </a:tabLst>
            </a:pPr>
            <a:r>
              <a:rPr dirty="0" sz="1000">
                <a:latin typeface="Arial MT"/>
                <a:cs typeface="Arial MT"/>
              </a:rPr>
              <a:t>–</a:t>
            </a:r>
            <a:r>
              <a:rPr dirty="0" sz="1000" spc="-4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facilitar</a:t>
            </a:r>
            <a:r>
              <a:rPr dirty="0" sz="1000" spc="-5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o</a:t>
            </a:r>
            <a:r>
              <a:rPr dirty="0" sz="1000" spc="-6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início</a:t>
            </a:r>
            <a:r>
              <a:rPr dirty="0" sz="1000" spc="-6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do</a:t>
            </a:r>
            <a:r>
              <a:rPr dirty="0" sz="1000" spc="-40">
                <a:latin typeface="Arial MT"/>
                <a:cs typeface="Arial MT"/>
              </a:rPr>
              <a:t> </a:t>
            </a:r>
            <a:r>
              <a:rPr dirty="0" sz="1000" spc="-10">
                <a:latin typeface="Arial MT"/>
                <a:cs typeface="Arial MT"/>
              </a:rPr>
              <a:t>tratamento</a:t>
            </a:r>
            <a:r>
              <a:rPr dirty="0" sz="1000" spc="-35">
                <a:latin typeface="Arial MT"/>
                <a:cs typeface="Arial MT"/>
              </a:rPr>
              <a:t> </a:t>
            </a:r>
            <a:r>
              <a:rPr dirty="0" sz="1000" spc="-20">
                <a:latin typeface="Arial MT"/>
                <a:cs typeface="Arial MT"/>
              </a:rPr>
              <a:t>em</a:t>
            </a:r>
            <a:r>
              <a:rPr dirty="0" sz="1000" spc="-25">
                <a:latin typeface="Arial MT"/>
                <a:cs typeface="Arial MT"/>
              </a:rPr>
              <a:t> </a:t>
            </a:r>
            <a:r>
              <a:rPr dirty="0" sz="1000" spc="-10">
                <a:latin typeface="Arial MT"/>
                <a:cs typeface="Arial MT"/>
              </a:rPr>
              <a:t>centro</a:t>
            </a:r>
            <a:r>
              <a:rPr dirty="0" sz="1000" spc="-65">
                <a:latin typeface="Arial MT"/>
                <a:cs typeface="Arial MT"/>
              </a:rPr>
              <a:t> </a:t>
            </a:r>
            <a:r>
              <a:rPr dirty="0" sz="1000" spc="-10">
                <a:latin typeface="Arial MT"/>
                <a:cs typeface="Arial MT"/>
              </a:rPr>
              <a:t>especializado</a:t>
            </a:r>
            <a:r>
              <a:rPr dirty="0" sz="1000" spc="-35">
                <a:latin typeface="Arial MT"/>
                <a:cs typeface="Arial MT"/>
              </a:rPr>
              <a:t> </a:t>
            </a:r>
            <a:r>
              <a:rPr dirty="0" sz="1000" spc="-10">
                <a:latin typeface="Arial MT"/>
                <a:cs typeface="Arial MT"/>
              </a:rPr>
              <a:t>em</a:t>
            </a:r>
            <a:r>
              <a:rPr dirty="0" sz="1000">
                <a:latin typeface="Arial MT"/>
                <a:cs typeface="Arial MT"/>
              </a:rPr>
              <a:t> </a:t>
            </a:r>
            <a:r>
              <a:rPr dirty="0" sz="1000" spc="-10">
                <a:latin typeface="Arial MT"/>
                <a:cs typeface="Arial MT"/>
              </a:rPr>
              <a:t>prazo</a:t>
            </a:r>
            <a:r>
              <a:rPr dirty="0" sz="1000" spc="-95">
                <a:latin typeface="Arial MT"/>
                <a:cs typeface="Arial MT"/>
              </a:rPr>
              <a:t> </a:t>
            </a:r>
            <a:r>
              <a:rPr dirty="0" sz="1000" spc="-10">
                <a:latin typeface="Arial MT"/>
                <a:cs typeface="Arial MT"/>
              </a:rPr>
              <a:t>inferior</a:t>
            </a:r>
            <a:r>
              <a:rPr dirty="0" sz="1000" spc="-25">
                <a:latin typeface="Arial MT"/>
                <a:cs typeface="Arial MT"/>
              </a:rPr>
              <a:t> </a:t>
            </a:r>
            <a:r>
              <a:rPr dirty="0" sz="1000" spc="-10">
                <a:latin typeface="Arial MT"/>
                <a:cs typeface="Arial MT"/>
              </a:rPr>
              <a:t>aodeterminado</a:t>
            </a:r>
            <a:r>
              <a:rPr dirty="0" sz="1000" spc="-35">
                <a:latin typeface="Arial MT"/>
                <a:cs typeface="Arial MT"/>
              </a:rPr>
              <a:t> </a:t>
            </a:r>
            <a:r>
              <a:rPr dirty="0" u="sng" sz="1000" spc="-20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pela</a:t>
            </a:r>
            <a:r>
              <a:rPr dirty="0" sz="1000" spc="-20">
                <a:latin typeface="Arial MT"/>
                <a:cs typeface="Arial MT"/>
              </a:rPr>
              <a:t> </a:t>
            </a:r>
            <a:r>
              <a:rPr dirty="0" u="sng" sz="1000">
                <a:uFill>
                  <a:solidFill>
                    <a:srgbClr val="000000"/>
                  </a:solidFill>
                </a:uFill>
                <a:latin typeface="Arial MT"/>
                <a:cs typeface="Arial MT"/>
                <a:hlinkClick r:id="rId4"/>
              </a:rPr>
              <a:t>lei</a:t>
            </a:r>
            <a:r>
              <a:rPr dirty="0" u="sng" sz="1000" spc="-30">
                <a:uFill>
                  <a:solidFill>
                    <a:srgbClr val="000000"/>
                  </a:solidFill>
                </a:uFill>
                <a:latin typeface="Arial MT"/>
                <a:cs typeface="Arial MT"/>
                <a:hlinkClick r:id="rId4"/>
              </a:rPr>
              <a:t> </a:t>
            </a:r>
            <a:r>
              <a:rPr dirty="0" u="sng" sz="1000">
                <a:uFill>
                  <a:solidFill>
                    <a:srgbClr val="000000"/>
                  </a:solidFill>
                </a:uFill>
                <a:latin typeface="Arial MT"/>
                <a:cs typeface="Arial MT"/>
                <a:hlinkClick r:id="rId4"/>
              </a:rPr>
              <a:t>federal nº</a:t>
            </a:r>
            <a:r>
              <a:rPr dirty="0" u="sng" sz="1000" spc="-5">
                <a:uFill>
                  <a:solidFill>
                    <a:srgbClr val="000000"/>
                  </a:solidFill>
                </a:uFill>
                <a:latin typeface="Arial MT"/>
                <a:cs typeface="Arial MT"/>
                <a:hlinkClick r:id="rId4"/>
              </a:rPr>
              <a:t> </a:t>
            </a:r>
            <a:r>
              <a:rPr dirty="0" u="sng" sz="1000">
                <a:uFill>
                  <a:solidFill>
                    <a:srgbClr val="000000"/>
                  </a:solidFill>
                </a:uFill>
                <a:latin typeface="Arial MT"/>
                <a:cs typeface="Arial MT"/>
                <a:hlinkClick r:id="rId4"/>
              </a:rPr>
              <a:t>12.732,</a:t>
            </a:r>
            <a:r>
              <a:rPr dirty="0" u="sng" sz="1000" spc="10">
                <a:uFill>
                  <a:solidFill>
                    <a:srgbClr val="000000"/>
                  </a:solidFill>
                </a:uFill>
                <a:latin typeface="Arial MT"/>
                <a:cs typeface="Arial MT"/>
                <a:hlinkClick r:id="rId4"/>
              </a:rPr>
              <a:t> </a:t>
            </a:r>
            <a:r>
              <a:rPr dirty="0" u="sng" sz="1000">
                <a:uFill>
                  <a:solidFill>
                    <a:srgbClr val="000000"/>
                  </a:solidFill>
                </a:uFill>
                <a:latin typeface="Arial MT"/>
                <a:cs typeface="Arial MT"/>
                <a:hlinkClick r:id="rId4"/>
              </a:rPr>
              <a:t>de</a:t>
            </a:r>
            <a:r>
              <a:rPr dirty="0" u="sng" sz="1000" spc="-30">
                <a:uFill>
                  <a:solidFill>
                    <a:srgbClr val="000000"/>
                  </a:solidFill>
                </a:uFill>
                <a:latin typeface="Arial MT"/>
                <a:cs typeface="Arial MT"/>
                <a:hlinkClick r:id="rId4"/>
              </a:rPr>
              <a:t> </a:t>
            </a:r>
            <a:r>
              <a:rPr dirty="0" u="sng" sz="1000">
                <a:uFill>
                  <a:solidFill>
                    <a:srgbClr val="000000"/>
                  </a:solidFill>
                </a:uFill>
                <a:latin typeface="Arial MT"/>
                <a:cs typeface="Arial MT"/>
                <a:hlinkClick r:id="rId4"/>
              </a:rPr>
              <a:t>22</a:t>
            </a:r>
            <a:r>
              <a:rPr dirty="0" u="sng" sz="1000" spc="-25">
                <a:uFill>
                  <a:solidFill>
                    <a:srgbClr val="000000"/>
                  </a:solidFill>
                </a:uFill>
                <a:latin typeface="Arial MT"/>
                <a:cs typeface="Arial MT"/>
                <a:hlinkClick r:id="rId4"/>
              </a:rPr>
              <a:t> </a:t>
            </a:r>
            <a:r>
              <a:rPr dirty="0" u="sng" sz="1000">
                <a:uFill>
                  <a:solidFill>
                    <a:srgbClr val="000000"/>
                  </a:solidFill>
                </a:uFill>
                <a:latin typeface="Arial MT"/>
                <a:cs typeface="Arial MT"/>
                <a:hlinkClick r:id="rId4"/>
              </a:rPr>
              <a:t>de</a:t>
            </a:r>
            <a:r>
              <a:rPr dirty="0" u="sng" sz="1000" spc="-5">
                <a:uFill>
                  <a:solidFill>
                    <a:srgbClr val="000000"/>
                  </a:solidFill>
                </a:uFill>
                <a:latin typeface="Arial MT"/>
                <a:cs typeface="Arial MT"/>
                <a:hlinkClick r:id="rId4"/>
              </a:rPr>
              <a:t> </a:t>
            </a:r>
            <a:r>
              <a:rPr dirty="0" u="sng" sz="1000">
                <a:uFill>
                  <a:solidFill>
                    <a:srgbClr val="000000"/>
                  </a:solidFill>
                </a:uFill>
                <a:latin typeface="Arial MT"/>
                <a:cs typeface="Arial MT"/>
                <a:hlinkClick r:id="rId4"/>
              </a:rPr>
              <a:t>novembro</a:t>
            </a:r>
            <a:r>
              <a:rPr dirty="0" u="sng" sz="1000" spc="-25">
                <a:uFill>
                  <a:solidFill>
                    <a:srgbClr val="000000"/>
                  </a:solidFill>
                </a:uFill>
                <a:latin typeface="Arial MT"/>
                <a:cs typeface="Arial MT"/>
                <a:hlinkClick r:id="rId4"/>
              </a:rPr>
              <a:t> </a:t>
            </a:r>
            <a:r>
              <a:rPr dirty="0" u="sng" sz="1000">
                <a:uFill>
                  <a:solidFill>
                    <a:srgbClr val="000000"/>
                  </a:solidFill>
                </a:uFill>
                <a:latin typeface="Arial MT"/>
                <a:cs typeface="Arial MT"/>
                <a:hlinkClick r:id="rId4"/>
              </a:rPr>
              <a:t>de</a:t>
            </a:r>
            <a:r>
              <a:rPr dirty="0" u="sng" sz="1000" spc="-5">
                <a:uFill>
                  <a:solidFill>
                    <a:srgbClr val="000000"/>
                  </a:solidFill>
                </a:uFill>
                <a:latin typeface="Arial MT"/>
                <a:cs typeface="Arial MT"/>
                <a:hlinkClick r:id="rId4"/>
              </a:rPr>
              <a:t> </a:t>
            </a:r>
            <a:r>
              <a:rPr dirty="0" u="sng" sz="1000" spc="-10">
                <a:uFill>
                  <a:solidFill>
                    <a:srgbClr val="000000"/>
                  </a:solidFill>
                </a:uFill>
                <a:latin typeface="Arial MT"/>
                <a:cs typeface="Arial MT"/>
                <a:hlinkClick r:id="rId4"/>
              </a:rPr>
              <a:t>2012</a:t>
            </a:r>
            <a:r>
              <a:rPr dirty="0" sz="1000" spc="-10">
                <a:latin typeface="Arial MT"/>
                <a:cs typeface="Arial MT"/>
              </a:rPr>
              <a:t>;</a:t>
            </a:r>
            <a:endParaRPr sz="1000">
              <a:latin typeface="Arial MT"/>
              <a:cs typeface="Arial MT"/>
            </a:endParaRPr>
          </a:p>
          <a:p>
            <a:pPr marL="853440" indent="-182245">
              <a:lnSpc>
                <a:spcPct val="100000"/>
              </a:lnSpc>
              <a:spcBef>
                <a:spcPts val="475"/>
              </a:spcBef>
              <a:buSzPct val="120000"/>
              <a:buAutoNum type="romanUcPeriod"/>
              <a:tabLst>
                <a:tab pos="853440" algn="l"/>
              </a:tabLst>
            </a:pPr>
            <a:r>
              <a:rPr dirty="0" sz="1000">
                <a:latin typeface="Arial MT"/>
                <a:cs typeface="Arial MT"/>
              </a:rPr>
              <a:t>–</a:t>
            </a:r>
            <a:r>
              <a:rPr dirty="0" sz="1000" spc="10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colaborar</a:t>
            </a:r>
            <a:r>
              <a:rPr dirty="0" sz="1000" spc="6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com</a:t>
            </a:r>
            <a:r>
              <a:rPr dirty="0" sz="1000" spc="9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as</a:t>
            </a:r>
            <a:r>
              <a:rPr dirty="0" sz="1000" spc="4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equipes</a:t>
            </a:r>
            <a:r>
              <a:rPr dirty="0" sz="1000" spc="4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de</a:t>
            </a:r>
            <a:r>
              <a:rPr dirty="0" sz="1000" spc="6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saúde</a:t>
            </a:r>
            <a:r>
              <a:rPr dirty="0" sz="1000" spc="5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para</a:t>
            </a:r>
            <a:r>
              <a:rPr dirty="0" sz="1000" spc="6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prestação</a:t>
            </a:r>
            <a:r>
              <a:rPr dirty="0" sz="1000" spc="8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de</a:t>
            </a:r>
            <a:r>
              <a:rPr dirty="0" sz="1000" spc="6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ações</a:t>
            </a:r>
            <a:r>
              <a:rPr dirty="0" sz="1000" spc="4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integrais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 spc="-10">
                <a:latin typeface="Arial MT"/>
                <a:cs typeface="Arial MT"/>
              </a:rPr>
              <a:t>eresolutivas;</a:t>
            </a:r>
            <a:endParaRPr sz="1000">
              <a:latin typeface="Arial MT"/>
              <a:cs typeface="Arial MT"/>
            </a:endParaRPr>
          </a:p>
          <a:p>
            <a:pPr marL="222885" marR="83185" indent="697865">
              <a:lnSpc>
                <a:spcPct val="105600"/>
              </a:lnSpc>
              <a:spcBef>
                <a:spcPts val="15"/>
              </a:spcBef>
              <a:buSzPct val="120000"/>
              <a:buAutoNum type="romanUcPeriod"/>
              <a:tabLst>
                <a:tab pos="920750" algn="l"/>
              </a:tabLst>
            </a:pPr>
            <a:r>
              <a:rPr dirty="0" sz="1000">
                <a:latin typeface="Arial MT"/>
                <a:cs typeface="Arial MT"/>
              </a:rPr>
              <a:t>–</a:t>
            </a:r>
            <a:r>
              <a:rPr dirty="0" sz="1000" spc="175">
                <a:latin typeface="Arial MT"/>
                <a:cs typeface="Arial MT"/>
              </a:rPr>
              <a:t>  </a:t>
            </a:r>
            <a:r>
              <a:rPr dirty="0" sz="1000">
                <a:latin typeface="Arial MT"/>
                <a:cs typeface="Arial MT"/>
              </a:rPr>
              <a:t>fornecer</a:t>
            </a:r>
            <a:r>
              <a:rPr dirty="0" sz="1000" spc="130">
                <a:latin typeface="Arial MT"/>
                <a:cs typeface="Arial MT"/>
              </a:rPr>
              <a:t>  </a:t>
            </a:r>
            <a:r>
              <a:rPr dirty="0" sz="1000">
                <a:latin typeface="Arial MT"/>
                <a:cs typeface="Arial MT"/>
              </a:rPr>
              <a:t>orientação</a:t>
            </a:r>
            <a:r>
              <a:rPr dirty="0" sz="1000" spc="130">
                <a:latin typeface="Arial MT"/>
                <a:cs typeface="Arial MT"/>
              </a:rPr>
              <a:t>  </a:t>
            </a:r>
            <a:r>
              <a:rPr dirty="0" sz="1000">
                <a:latin typeface="Arial MT"/>
                <a:cs typeface="Arial MT"/>
              </a:rPr>
              <a:t>individual,</a:t>
            </a:r>
            <a:r>
              <a:rPr dirty="0" sz="1000" spc="140">
                <a:latin typeface="Arial MT"/>
                <a:cs typeface="Arial MT"/>
              </a:rPr>
              <a:t>  </a:t>
            </a:r>
            <a:r>
              <a:rPr dirty="0" sz="1000">
                <a:latin typeface="Arial MT"/>
                <a:cs typeface="Arial MT"/>
              </a:rPr>
              <a:t>suporte,</a:t>
            </a:r>
            <a:r>
              <a:rPr dirty="0" sz="1000" spc="135">
                <a:latin typeface="Arial MT"/>
                <a:cs typeface="Arial MT"/>
              </a:rPr>
              <a:t>  </a:t>
            </a:r>
            <a:r>
              <a:rPr dirty="0" sz="1000">
                <a:latin typeface="Arial MT"/>
                <a:cs typeface="Arial MT"/>
              </a:rPr>
              <a:t>educação,</a:t>
            </a:r>
            <a:r>
              <a:rPr dirty="0" sz="1000" spc="140">
                <a:latin typeface="Arial MT"/>
                <a:cs typeface="Arial MT"/>
              </a:rPr>
              <a:t>  </a:t>
            </a:r>
            <a:r>
              <a:rPr dirty="0" sz="1000">
                <a:latin typeface="Arial MT"/>
                <a:cs typeface="Arial MT"/>
              </a:rPr>
              <a:t>coordenação</a:t>
            </a:r>
            <a:r>
              <a:rPr dirty="0" sz="1000" spc="135">
                <a:latin typeface="Arial MT"/>
                <a:cs typeface="Arial MT"/>
              </a:rPr>
              <a:t>  </a:t>
            </a:r>
            <a:r>
              <a:rPr dirty="0" sz="1000">
                <a:latin typeface="Arial MT"/>
                <a:cs typeface="Arial MT"/>
              </a:rPr>
              <a:t>de</a:t>
            </a:r>
            <a:r>
              <a:rPr dirty="0" sz="1000" spc="-4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cuidados</a:t>
            </a:r>
            <a:r>
              <a:rPr dirty="0" sz="1000" spc="355">
                <a:latin typeface="Arial MT"/>
                <a:cs typeface="Arial MT"/>
              </a:rPr>
              <a:t> </a:t>
            </a:r>
            <a:r>
              <a:rPr dirty="0" sz="1000" spc="-50">
                <a:latin typeface="Arial MT"/>
                <a:cs typeface="Arial MT"/>
              </a:rPr>
              <a:t>e </a:t>
            </a:r>
            <a:r>
              <a:rPr dirty="0" sz="1000">
                <a:latin typeface="Arial MT"/>
                <a:cs typeface="Arial MT"/>
              </a:rPr>
              <a:t>assistência</a:t>
            </a:r>
            <a:r>
              <a:rPr dirty="0" sz="1000" spc="-1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aos</a:t>
            </a:r>
            <a:r>
              <a:rPr dirty="0" sz="1000" spc="-3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pacientes;</a:t>
            </a:r>
            <a:r>
              <a:rPr dirty="0" sz="1000" spc="-5">
                <a:latin typeface="Arial MT"/>
                <a:cs typeface="Arial MT"/>
              </a:rPr>
              <a:t> </a:t>
            </a:r>
            <a:r>
              <a:rPr dirty="0" sz="1000" spc="-50">
                <a:latin typeface="Arial MT"/>
                <a:cs typeface="Arial MT"/>
              </a:rPr>
              <a:t>e</a:t>
            </a:r>
            <a:endParaRPr sz="1000">
              <a:latin typeface="Arial MT"/>
              <a:cs typeface="Arial MT"/>
            </a:endParaRPr>
          </a:p>
          <a:p>
            <a:pPr marL="817244" indent="-146050">
              <a:lnSpc>
                <a:spcPct val="100000"/>
              </a:lnSpc>
              <a:spcBef>
                <a:spcPts val="85"/>
              </a:spcBef>
              <a:buSzPct val="120000"/>
              <a:buAutoNum type="romanUcPeriod"/>
              <a:tabLst>
                <a:tab pos="817244" algn="l"/>
              </a:tabLst>
            </a:pPr>
            <a:r>
              <a:rPr dirty="0" sz="1000">
                <a:latin typeface="Arial MT"/>
                <a:cs typeface="Arial MT"/>
              </a:rPr>
              <a:t>–</a:t>
            </a:r>
            <a:r>
              <a:rPr dirty="0" sz="1000" spc="-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reduzir</a:t>
            </a:r>
            <a:r>
              <a:rPr dirty="0" sz="1000" spc="-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custos</a:t>
            </a:r>
            <a:r>
              <a:rPr dirty="0" sz="1000" spc="-3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dos</a:t>
            </a:r>
            <a:r>
              <a:rPr dirty="0" sz="1000" spc="-5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recursos</a:t>
            </a:r>
            <a:r>
              <a:rPr dirty="0" sz="1000" spc="-30">
                <a:latin typeface="Arial MT"/>
                <a:cs typeface="Arial MT"/>
              </a:rPr>
              <a:t> </a:t>
            </a:r>
            <a:r>
              <a:rPr dirty="0" sz="1000" spc="-10">
                <a:latin typeface="Arial MT"/>
                <a:cs typeface="Arial MT"/>
              </a:rPr>
              <a:t>utilizados.</a:t>
            </a:r>
            <a:endParaRPr sz="1000">
              <a:latin typeface="Arial MT"/>
              <a:cs typeface="Arial MT"/>
            </a:endParaRPr>
          </a:p>
          <a:p>
            <a:pPr algn="just" marL="30480" marR="78105">
              <a:lnSpc>
                <a:spcPct val="111000"/>
              </a:lnSpc>
              <a:spcBef>
                <a:spcPts val="1030"/>
              </a:spcBef>
            </a:pPr>
            <a:r>
              <a:rPr dirty="0" sz="1000" b="1">
                <a:latin typeface="Arial"/>
                <a:cs typeface="Arial"/>
              </a:rPr>
              <a:t>Art.5º</a:t>
            </a:r>
            <a:r>
              <a:rPr dirty="0" sz="1000" spc="30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-</a:t>
            </a:r>
            <a:r>
              <a:rPr dirty="0" sz="1000" spc="40" b="1">
                <a:latin typeface="Arial"/>
                <a:cs typeface="Arial"/>
              </a:rPr>
              <a:t> </a:t>
            </a:r>
            <a:r>
              <a:rPr dirty="0" sz="1000">
                <a:latin typeface="Arial MT"/>
                <a:cs typeface="Arial MT"/>
              </a:rPr>
              <a:t>O</a:t>
            </a:r>
            <a:r>
              <a:rPr dirty="0" sz="1000" spc="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Programa</a:t>
            </a:r>
            <a:r>
              <a:rPr dirty="0" sz="1000" spc="3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de</a:t>
            </a:r>
            <a:r>
              <a:rPr dirty="0" sz="1000" spc="3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Navegação</a:t>
            </a:r>
            <a:r>
              <a:rPr dirty="0" sz="1000" spc="3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de</a:t>
            </a:r>
            <a:r>
              <a:rPr dirty="0" sz="1000" spc="1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Paciente</a:t>
            </a:r>
            <a:r>
              <a:rPr dirty="0" sz="1000" spc="3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deverá</a:t>
            </a:r>
            <a:r>
              <a:rPr dirty="0" sz="1000" spc="4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estabelecer</a:t>
            </a:r>
            <a:r>
              <a:rPr dirty="0" sz="1000" spc="4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articulação</a:t>
            </a:r>
            <a:r>
              <a:rPr dirty="0" sz="1000" spc="3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com</a:t>
            </a:r>
            <a:r>
              <a:rPr dirty="0" sz="1000" spc="7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o</a:t>
            </a:r>
            <a:r>
              <a:rPr dirty="0" sz="1000" spc="1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Sistema</a:t>
            </a:r>
            <a:r>
              <a:rPr dirty="0" sz="1000" spc="1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Único</a:t>
            </a:r>
            <a:r>
              <a:rPr dirty="0" sz="1000" spc="5">
                <a:latin typeface="Arial MT"/>
                <a:cs typeface="Arial MT"/>
              </a:rPr>
              <a:t> </a:t>
            </a:r>
            <a:r>
              <a:rPr dirty="0" sz="1000" spc="-25">
                <a:latin typeface="Arial MT"/>
                <a:cs typeface="Arial MT"/>
              </a:rPr>
              <a:t>de </a:t>
            </a:r>
            <a:r>
              <a:rPr dirty="0" sz="1000">
                <a:latin typeface="Arial MT"/>
                <a:cs typeface="Arial MT"/>
              </a:rPr>
              <a:t>Saúde</a:t>
            </a:r>
            <a:r>
              <a:rPr dirty="0" sz="1000" spc="30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-</a:t>
            </a:r>
            <a:r>
              <a:rPr dirty="0" sz="1000" spc="31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SUS,</a:t>
            </a:r>
            <a:r>
              <a:rPr dirty="0" sz="1000" spc="28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visando</a:t>
            </a:r>
            <a:r>
              <a:rPr dirty="0" sz="1000" spc="31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a</a:t>
            </a:r>
            <a:r>
              <a:rPr dirty="0" sz="1000" spc="30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adequada</a:t>
            </a:r>
            <a:r>
              <a:rPr dirty="0" sz="1000" spc="29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orientação,</a:t>
            </a:r>
            <a:r>
              <a:rPr dirty="0" sz="1000" spc="3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tratamento,</a:t>
            </a:r>
            <a:r>
              <a:rPr dirty="0" sz="1000" spc="3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acompanhamento</a:t>
            </a:r>
            <a:r>
              <a:rPr dirty="0" sz="1000" spc="30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e</a:t>
            </a:r>
            <a:r>
              <a:rPr dirty="0" sz="1000" spc="28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monitoramento</a:t>
            </a:r>
            <a:r>
              <a:rPr dirty="0" sz="1000" spc="305">
                <a:latin typeface="Arial MT"/>
                <a:cs typeface="Arial MT"/>
              </a:rPr>
              <a:t> </a:t>
            </a:r>
            <a:r>
              <a:rPr dirty="0" sz="1000" spc="-25">
                <a:latin typeface="Arial MT"/>
                <a:cs typeface="Arial MT"/>
              </a:rPr>
              <a:t>de </a:t>
            </a:r>
            <a:r>
              <a:rPr dirty="0" sz="1000">
                <a:latin typeface="Arial MT"/>
                <a:cs typeface="Arial MT"/>
              </a:rPr>
              <a:t>pacientes</a:t>
            </a:r>
            <a:r>
              <a:rPr dirty="0" sz="1000" spc="-3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diagnosticados</a:t>
            </a:r>
            <a:r>
              <a:rPr dirty="0" sz="1000" spc="-3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com</a:t>
            </a:r>
            <a:r>
              <a:rPr dirty="0" sz="1000" spc="1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neoplasia</a:t>
            </a:r>
            <a:r>
              <a:rPr dirty="0" sz="1000" spc="-30">
                <a:latin typeface="Arial MT"/>
                <a:cs typeface="Arial MT"/>
              </a:rPr>
              <a:t> </a:t>
            </a:r>
            <a:r>
              <a:rPr dirty="0" sz="1000" spc="-10">
                <a:latin typeface="Arial MT"/>
                <a:cs typeface="Arial MT"/>
              </a:rPr>
              <a:t>maligna.</a:t>
            </a:r>
            <a:endParaRPr sz="10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25"/>
              </a:spcBef>
            </a:pPr>
            <a:endParaRPr sz="1000">
              <a:latin typeface="Arial MT"/>
              <a:cs typeface="Arial MT"/>
            </a:endParaRPr>
          </a:p>
          <a:p>
            <a:pPr marL="30480">
              <a:lnSpc>
                <a:spcPct val="100000"/>
              </a:lnSpc>
            </a:pPr>
            <a:r>
              <a:rPr dirty="0" sz="1000" b="1">
                <a:latin typeface="Arial"/>
                <a:cs typeface="Arial"/>
              </a:rPr>
              <a:t>Art.</a:t>
            </a:r>
            <a:r>
              <a:rPr dirty="0" sz="1000" spc="5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6º</a:t>
            </a:r>
            <a:r>
              <a:rPr dirty="0" sz="1000" spc="-15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-</a:t>
            </a:r>
            <a:r>
              <a:rPr dirty="0" sz="1000" spc="-25" b="1">
                <a:latin typeface="Arial"/>
                <a:cs typeface="Arial"/>
              </a:rPr>
              <a:t> </a:t>
            </a:r>
            <a:r>
              <a:rPr dirty="0" sz="1000">
                <a:latin typeface="Arial MT"/>
                <a:cs typeface="Arial MT"/>
              </a:rPr>
              <a:t>O</a:t>
            </a:r>
            <a:r>
              <a:rPr dirty="0" sz="1000" spc="-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Poder</a:t>
            </a:r>
            <a:r>
              <a:rPr dirty="0" sz="1000" spc="-3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Executivo</a:t>
            </a:r>
            <a:r>
              <a:rPr dirty="0" sz="1000" spc="-3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regulamentará</a:t>
            </a:r>
            <a:r>
              <a:rPr dirty="0" sz="1000" spc="-3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esta</a:t>
            </a:r>
            <a:r>
              <a:rPr dirty="0" sz="1000" spc="-3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lei</a:t>
            </a:r>
            <a:r>
              <a:rPr dirty="0" sz="1000" spc="1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no</a:t>
            </a:r>
            <a:r>
              <a:rPr dirty="0" sz="1000" spc="-4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que</a:t>
            </a:r>
            <a:r>
              <a:rPr dirty="0" sz="1000" spc="-10">
                <a:latin typeface="Arial MT"/>
                <a:cs typeface="Arial MT"/>
              </a:rPr>
              <a:t> couber</a:t>
            </a:r>
            <a:endParaRPr sz="10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25"/>
              </a:spcBef>
            </a:pPr>
            <a:endParaRPr sz="1000">
              <a:latin typeface="Arial MT"/>
              <a:cs typeface="Arial MT"/>
            </a:endParaRPr>
          </a:p>
          <a:p>
            <a:pPr marL="30480">
              <a:lnSpc>
                <a:spcPct val="100000"/>
              </a:lnSpc>
            </a:pPr>
            <a:r>
              <a:rPr dirty="0" sz="1000" b="1">
                <a:latin typeface="Arial"/>
                <a:cs typeface="Arial"/>
              </a:rPr>
              <a:t>Art.7º</a:t>
            </a:r>
            <a:r>
              <a:rPr dirty="0" sz="1000" spc="-5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- </a:t>
            </a:r>
            <a:r>
              <a:rPr dirty="0" sz="1000">
                <a:latin typeface="Arial MT"/>
                <a:cs typeface="Arial MT"/>
              </a:rPr>
              <a:t>As</a:t>
            </a:r>
            <a:r>
              <a:rPr dirty="0" sz="1000" spc="-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despesas</a:t>
            </a:r>
            <a:r>
              <a:rPr dirty="0" sz="1000" spc="-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decorrentes</a:t>
            </a:r>
            <a:r>
              <a:rPr dirty="0" sz="1000" spc="-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dessa</a:t>
            </a:r>
            <a:r>
              <a:rPr dirty="0" sz="1000" spc="-1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lei</a:t>
            </a:r>
            <a:r>
              <a:rPr dirty="0" sz="1000" spc="1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correrão</a:t>
            </a:r>
            <a:r>
              <a:rPr dirty="0" sz="1000" spc="-1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por conta</a:t>
            </a:r>
            <a:r>
              <a:rPr dirty="0" sz="1000" spc="-1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das</a:t>
            </a:r>
            <a:r>
              <a:rPr dirty="0" sz="1000" spc="-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dotações</a:t>
            </a:r>
            <a:r>
              <a:rPr dirty="0" sz="1000" spc="-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orçamentárias</a:t>
            </a:r>
            <a:r>
              <a:rPr dirty="0" sz="1000" spc="-20">
                <a:latin typeface="Arial MT"/>
                <a:cs typeface="Arial MT"/>
              </a:rPr>
              <a:t> </a:t>
            </a:r>
            <a:r>
              <a:rPr dirty="0" sz="1000" spc="-10">
                <a:latin typeface="Arial MT"/>
                <a:cs typeface="Arial MT"/>
              </a:rPr>
              <a:t>próprias.</a:t>
            </a:r>
            <a:endParaRPr sz="10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20"/>
              </a:spcBef>
            </a:pPr>
            <a:endParaRPr sz="1000">
              <a:latin typeface="Arial MT"/>
              <a:cs typeface="Arial MT"/>
            </a:endParaRPr>
          </a:p>
          <a:p>
            <a:pPr marL="30480">
              <a:lnSpc>
                <a:spcPct val="100000"/>
              </a:lnSpc>
            </a:pPr>
            <a:r>
              <a:rPr dirty="0" sz="1000" b="1">
                <a:latin typeface="Arial"/>
                <a:cs typeface="Arial"/>
              </a:rPr>
              <a:t>Art.</a:t>
            </a:r>
            <a:r>
              <a:rPr dirty="0" sz="1000" spc="10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8º</a:t>
            </a:r>
            <a:r>
              <a:rPr dirty="0" sz="1000" spc="-10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- </a:t>
            </a:r>
            <a:r>
              <a:rPr dirty="0" sz="1000">
                <a:latin typeface="Arial MT"/>
                <a:cs typeface="Arial MT"/>
              </a:rPr>
              <a:t>Esta</a:t>
            </a:r>
            <a:r>
              <a:rPr dirty="0" sz="1000" spc="-3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lei</a:t>
            </a:r>
            <a:r>
              <a:rPr dirty="0" sz="1000" spc="-1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entra</a:t>
            </a:r>
            <a:r>
              <a:rPr dirty="0" sz="1000" spc="-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em</a:t>
            </a:r>
            <a:r>
              <a:rPr dirty="0" sz="1000" spc="-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vigor</a:t>
            </a:r>
            <a:r>
              <a:rPr dirty="0" sz="1000" spc="-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na</a:t>
            </a:r>
            <a:r>
              <a:rPr dirty="0" sz="1000" spc="-3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data</a:t>
            </a:r>
            <a:r>
              <a:rPr dirty="0" sz="1000" spc="-3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da</a:t>
            </a:r>
            <a:r>
              <a:rPr dirty="0" sz="1000" spc="-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sua</a:t>
            </a:r>
            <a:r>
              <a:rPr dirty="0" sz="1000" spc="-10">
                <a:latin typeface="Arial MT"/>
                <a:cs typeface="Arial MT"/>
              </a:rPr>
              <a:t> publicação.</a:t>
            </a:r>
            <a:endParaRPr sz="10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20"/>
              </a:spcBef>
            </a:pPr>
            <a:endParaRPr sz="1000">
              <a:latin typeface="Arial MT"/>
              <a:cs typeface="Arial MT"/>
            </a:endParaRPr>
          </a:p>
          <a:p>
            <a:pPr marL="30480">
              <a:lnSpc>
                <a:spcPct val="100000"/>
              </a:lnSpc>
              <a:spcBef>
                <a:spcPts val="5"/>
              </a:spcBef>
            </a:pPr>
            <a:r>
              <a:rPr dirty="0" sz="1000" b="1">
                <a:latin typeface="Arial"/>
                <a:cs typeface="Arial"/>
              </a:rPr>
              <a:t>Autoria:</a:t>
            </a:r>
            <a:r>
              <a:rPr dirty="0" sz="1000" spc="-15" b="1">
                <a:latin typeface="Arial"/>
                <a:cs typeface="Arial"/>
              </a:rPr>
              <a:t> </a:t>
            </a:r>
            <a:r>
              <a:rPr dirty="0" sz="1000" i="1">
                <a:latin typeface="Arial"/>
                <a:cs typeface="Arial"/>
              </a:rPr>
              <a:t>Vereador</a:t>
            </a:r>
            <a:r>
              <a:rPr dirty="0" sz="1000" spc="-20" i="1">
                <a:latin typeface="Arial"/>
                <a:cs typeface="Arial"/>
              </a:rPr>
              <a:t> </a:t>
            </a:r>
            <a:r>
              <a:rPr dirty="0" sz="1000" i="1">
                <a:latin typeface="Arial"/>
                <a:cs typeface="Arial"/>
              </a:rPr>
              <a:t>Fernando</a:t>
            </a:r>
            <a:r>
              <a:rPr dirty="0" sz="1000" spc="-25" i="1">
                <a:latin typeface="Arial"/>
                <a:cs typeface="Arial"/>
              </a:rPr>
              <a:t> </a:t>
            </a:r>
            <a:r>
              <a:rPr dirty="0" sz="1000" i="1">
                <a:latin typeface="Arial"/>
                <a:cs typeface="Arial"/>
              </a:rPr>
              <a:t>Gomes</a:t>
            </a:r>
            <a:r>
              <a:rPr dirty="0" sz="1000" spc="-20" i="1">
                <a:latin typeface="Arial"/>
                <a:cs typeface="Arial"/>
              </a:rPr>
              <a:t> Leite</a:t>
            </a:r>
            <a:endParaRPr sz="1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Home</dc:creator>
  <dcterms:created xsi:type="dcterms:W3CDTF">2025-07-07T16:39:06Z</dcterms:created>
  <dcterms:modified xsi:type="dcterms:W3CDTF">2025-07-07T16:39:06Z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2025-02-12T00:00:00Z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2025-07-07T00:00:00Z</vt:filetime>
  </property>
  <property fmtid="{D5CDD505-2E9C-101B-9397-08002B2CF9AE}" pid="5" name="Producer">
    <vt:lpwstr>www.ilovepdf.com</vt:lpwstr>
  </property>
</Properties>
</file>