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66341" y="414273"/>
            <a:ext cx="256476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550" y="217169"/>
            <a:ext cx="959339" cy="8807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91125" y="400049"/>
            <a:ext cx="1931161" cy="65532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398777"/>
            <a:ext cx="5425440" cy="837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883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  <a:p>
            <a:pPr algn="just" marL="2710815" marR="5080">
              <a:lnSpc>
                <a:spcPct val="103600"/>
              </a:lnSpc>
              <a:spcBef>
                <a:spcPts val="844"/>
              </a:spcBef>
            </a:pPr>
            <a:r>
              <a:rPr dirty="0" sz="1100" b="1">
                <a:latin typeface="Arial"/>
                <a:cs typeface="Arial"/>
              </a:rPr>
              <a:t>INSTITUI</a:t>
            </a:r>
            <a:r>
              <a:rPr dirty="0" sz="1100" spc="1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</a:t>
            </a:r>
            <a:r>
              <a:rPr dirty="0" sz="1100" spc="20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ESTÍMULO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À</a:t>
            </a:r>
            <a:r>
              <a:rPr dirty="0" sz="1100" spc="1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REALIZAÇÃO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1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"EXAME</a:t>
            </a:r>
            <a:r>
              <a:rPr dirty="0" sz="1100" spc="18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1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COTONETE"</a:t>
            </a:r>
            <a:r>
              <a:rPr dirty="0" sz="1100" spc="204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17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EXAME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CULTURA</a:t>
            </a:r>
            <a:r>
              <a:rPr dirty="0" sz="1100" spc="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STREPTOCOCCUS</a:t>
            </a:r>
            <a:r>
              <a:rPr dirty="0" sz="1100" spc="7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B,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765296" y="2212974"/>
            <a:ext cx="1106805" cy="541655"/>
          </a:xfrm>
          <a:prstGeom prst="rect">
            <a:avLst/>
          </a:prstGeom>
        </p:spPr>
        <p:txBody>
          <a:bodyPr wrap="square" lIns="0" tIns="6985" rIns="0" bIns="0" rtlCol="0" vert="horz">
            <a:spAutoFit/>
          </a:bodyPr>
          <a:lstStyle/>
          <a:p>
            <a:pPr marL="12700" marR="5080">
              <a:lnSpc>
                <a:spcPct val="103699"/>
              </a:lnSpc>
              <a:spcBef>
                <a:spcPts val="55"/>
              </a:spcBef>
              <a:tabLst>
                <a:tab pos="384175" algn="l"/>
                <a:tab pos="984250" algn="l"/>
              </a:tabLst>
            </a:pPr>
            <a:r>
              <a:rPr dirty="0" sz="1100" spc="-25" b="1">
                <a:latin typeface="Arial"/>
                <a:cs typeface="Arial"/>
              </a:rPr>
              <a:t>EM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TODAS REALIZAM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50" b="1">
                <a:latin typeface="Arial"/>
                <a:cs typeface="Arial"/>
              </a:rPr>
              <a:t>O </a:t>
            </a:r>
            <a:r>
              <a:rPr dirty="0" sz="1100" spc="-10" b="1">
                <a:latin typeface="Arial"/>
                <a:cs typeface="Arial"/>
              </a:rPr>
              <a:t>HOSPITAIS,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765296" y="2734436"/>
            <a:ext cx="101790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CONGÊNERES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01328" y="2386710"/>
            <a:ext cx="1148715" cy="54165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 indent="201930">
              <a:lnSpc>
                <a:spcPct val="103800"/>
              </a:lnSpc>
              <a:spcBef>
                <a:spcPts val="50"/>
              </a:spcBef>
            </a:pPr>
            <a:r>
              <a:rPr dirty="0" sz="1100" spc="-10" b="1">
                <a:latin typeface="Arial"/>
                <a:cs typeface="Arial"/>
              </a:rPr>
              <a:t>PRÉ-</a:t>
            </a:r>
            <a:r>
              <a:rPr dirty="0" sz="1100" spc="-20" b="1">
                <a:latin typeface="Arial"/>
                <a:cs typeface="Arial"/>
              </a:rPr>
              <a:t>NATAL </a:t>
            </a:r>
            <a:r>
              <a:rPr dirty="0" sz="1100" spc="-10" b="1">
                <a:latin typeface="Arial"/>
                <a:cs typeface="Arial"/>
              </a:rPr>
              <a:t>MATERNIDADES</a:t>
            </a:r>
            <a:endParaRPr sz="1100">
              <a:latin typeface="Arial"/>
              <a:cs typeface="Arial"/>
            </a:endParaRPr>
          </a:p>
          <a:p>
            <a:pPr marL="320675">
              <a:lnSpc>
                <a:spcPct val="100000"/>
              </a:lnSpc>
              <a:spcBef>
                <a:spcPts val="50"/>
              </a:spcBef>
            </a:pPr>
            <a:r>
              <a:rPr dirty="0" sz="1100" spc="-10" b="1">
                <a:latin typeface="Arial"/>
                <a:cs typeface="Arial"/>
              </a:rPr>
              <a:t>PÚBLICAS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791618" y="2212974"/>
            <a:ext cx="1699895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353060" algn="l"/>
                <a:tab pos="1372870" algn="l"/>
              </a:tabLst>
            </a:pPr>
            <a:r>
              <a:rPr dirty="0" sz="1100" spc="-25" b="1">
                <a:latin typeface="Arial"/>
                <a:cs typeface="Arial"/>
              </a:rPr>
              <a:t>AS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GESTANTES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25" b="1">
                <a:latin typeface="Arial"/>
                <a:cs typeface="Arial"/>
              </a:rPr>
              <a:t>QUE</a:t>
            </a:r>
            <a:endParaRPr sz="1100">
              <a:latin typeface="Arial"/>
              <a:cs typeface="Arial"/>
            </a:endParaRPr>
          </a:p>
          <a:p>
            <a:pPr algn="r" marR="5715">
              <a:lnSpc>
                <a:spcPct val="100000"/>
              </a:lnSpc>
              <a:spcBef>
                <a:spcPts val="50"/>
              </a:spcBef>
            </a:pPr>
            <a:r>
              <a:rPr dirty="0" sz="1100" spc="-25" b="1">
                <a:latin typeface="Arial"/>
                <a:cs typeface="Arial"/>
              </a:rPr>
              <a:t>NOS</a:t>
            </a:r>
            <a:endParaRPr sz="1100">
              <a:latin typeface="Arial"/>
              <a:cs typeface="Arial"/>
            </a:endParaRPr>
          </a:p>
          <a:p>
            <a:pPr algn="r" marL="1591945" marR="5080" indent="1270">
              <a:lnSpc>
                <a:spcPct val="103600"/>
              </a:lnSpc>
              <a:spcBef>
                <a:spcPts val="5"/>
              </a:spcBef>
            </a:pPr>
            <a:r>
              <a:rPr dirty="0" sz="1100" spc="-50" b="1">
                <a:latin typeface="Arial"/>
                <a:cs typeface="Arial"/>
              </a:rPr>
              <a:t>E E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66596" y="2908172"/>
            <a:ext cx="5430520" cy="40354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10815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PARTICULARESNOÂMBITO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ct val="110400"/>
              </a:lnSpc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3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3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SANTOS,</a:t>
            </a:r>
            <a:r>
              <a:rPr dirty="0" sz="1100" spc="39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Prefeito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das </a:t>
            </a:r>
            <a:r>
              <a:rPr dirty="0" sz="1100">
                <a:latin typeface="Arial MT"/>
                <a:cs typeface="Arial MT"/>
              </a:rPr>
              <a:t>atribuições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legais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lhe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confere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0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74,</a:t>
            </a:r>
            <a:r>
              <a:rPr dirty="0" sz="1100" spc="1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inciso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11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Orgânica</a:t>
            </a:r>
            <a:r>
              <a:rPr dirty="0" sz="1100" spc="1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nº </a:t>
            </a:r>
            <a:r>
              <a:rPr dirty="0" sz="1100">
                <a:latin typeface="Arial MT"/>
                <a:cs typeface="Arial MT"/>
              </a:rPr>
              <a:t>01/1997,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faço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saber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Câmara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aprovou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eu</a:t>
            </a:r>
            <a:r>
              <a:rPr dirty="0" sz="1100" spc="1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sanciono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promulgo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seguinte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Lei: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6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8255">
              <a:lnSpc>
                <a:spcPct val="111000"/>
              </a:lnSpc>
            </a:pPr>
            <a:r>
              <a:rPr dirty="0" sz="1100" b="1">
                <a:latin typeface="Arial"/>
                <a:cs typeface="Arial"/>
              </a:rPr>
              <a:t>Art. 1°.</a:t>
            </a:r>
            <a:r>
              <a:rPr dirty="0" sz="1100" spc="1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Maternidade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congêneres,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públicos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particulares,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situados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ficam estimulados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realizar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"Exame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Cotonete" (Exame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cultura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Streptococcus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pré-natal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das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gestantes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atendidas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rede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saúde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vinculada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ou </a:t>
            </a:r>
            <a:r>
              <a:rPr dirty="0" sz="1100">
                <a:latin typeface="Arial MT"/>
                <a:cs typeface="Arial MT"/>
              </a:rPr>
              <a:t>não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SUS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Sistema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Único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Saúde.</a:t>
            </a:r>
            <a:endParaRPr sz="1100">
              <a:latin typeface="Arial MT"/>
              <a:cs typeface="Arial MT"/>
            </a:endParaRPr>
          </a:p>
          <a:p>
            <a:pPr algn="just" marL="12700" marR="13335">
              <a:lnSpc>
                <a:spcPct val="110900"/>
              </a:lnSpc>
              <a:spcBef>
                <a:spcPts val="745"/>
              </a:spcBef>
            </a:pPr>
            <a:r>
              <a:rPr dirty="0" sz="1100" b="1">
                <a:latin typeface="Arial"/>
                <a:cs typeface="Arial"/>
              </a:rPr>
              <a:t>Parágrafo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único.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exame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trata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caput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realizado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35ª </a:t>
            </a:r>
            <a:r>
              <a:rPr dirty="0" sz="1100">
                <a:latin typeface="Arial MT"/>
                <a:cs typeface="Arial MT"/>
              </a:rPr>
              <a:t>(trigésima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quinta)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37ª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(trigésima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sétima)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semana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gestação</a:t>
            </a:r>
            <a:r>
              <a:rPr dirty="0" sz="1100" spc="-10" b="1"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algn="just" marL="12700" marR="14604">
              <a:lnSpc>
                <a:spcPct val="112700"/>
              </a:lnSpc>
              <a:spcBef>
                <a:spcPts val="770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2°</a:t>
            </a:r>
            <a:r>
              <a:rPr dirty="0" sz="1100" spc="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.</a:t>
            </a:r>
            <a:r>
              <a:rPr dirty="0" sz="1100" spc="5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despesas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decorrentes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execução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presente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correrão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conta</a:t>
            </a:r>
            <a:r>
              <a:rPr dirty="0" sz="1100" spc="2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>
                <a:latin typeface="Arial MT"/>
                <a:cs typeface="Arial MT"/>
              </a:rPr>
              <a:t>dotações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orçamentárias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próprias.</a:t>
            </a: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910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3º.</a:t>
            </a:r>
            <a:r>
              <a:rPr dirty="0" sz="1100" spc="30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Esta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publicação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Autoria: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Vereadora</a:t>
            </a:r>
            <a:r>
              <a:rPr dirty="0" sz="1100" spc="-25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Luciana</a:t>
            </a:r>
            <a:r>
              <a:rPr dirty="0" sz="1100" spc="-45" i="1">
                <a:latin typeface="Arial"/>
                <a:cs typeface="Arial"/>
              </a:rPr>
              <a:t> </a:t>
            </a:r>
            <a:r>
              <a:rPr dirty="0" sz="1100" spc="-10" i="1">
                <a:latin typeface="Arial"/>
                <a:cs typeface="Arial"/>
              </a:rPr>
              <a:t>Alves.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518029" y="7896225"/>
            <a:ext cx="2528570" cy="7454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Seropédica-</a:t>
            </a:r>
            <a:r>
              <a:rPr dirty="0" sz="1100" b="1">
                <a:latin typeface="Arial"/>
                <a:cs typeface="Arial"/>
              </a:rPr>
              <a:t>RJ,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15</a:t>
            </a:r>
            <a:r>
              <a:rPr dirty="0" sz="1100" spc="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2025.</a:t>
            </a:r>
            <a:endParaRPr sz="1100">
              <a:latin typeface="Arial"/>
              <a:cs typeface="Arial"/>
            </a:endParaRPr>
          </a:p>
          <a:p>
            <a:pPr algn="ctr" marL="461009" marR="457834">
              <a:lnSpc>
                <a:spcPts val="2180"/>
              </a:lnSpc>
              <a:spcBef>
                <a:spcPts val="85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2025-07-07T16:44:28Z</dcterms:created>
  <dcterms:modified xsi:type="dcterms:W3CDTF">2025-07-07T16:44:28Z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