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86278" y="1203614"/>
            <a:ext cx="6703184" cy="5789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80689" y="423549"/>
            <a:ext cx="682195" cy="642943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307597" y="9947340"/>
            <a:ext cx="6703695" cy="0"/>
          </a:xfrm>
          <a:custGeom>
            <a:avLst/>
            <a:gdLst/>
            <a:ahLst/>
            <a:cxnLst/>
            <a:rect l="l" t="t" r="r" b="b"/>
            <a:pathLst>
              <a:path w="6703695" h="0">
                <a:moveTo>
                  <a:pt x="0" y="0"/>
                </a:moveTo>
                <a:lnTo>
                  <a:pt x="6703187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670919" y="9325726"/>
            <a:ext cx="1967864" cy="0"/>
          </a:xfrm>
          <a:custGeom>
            <a:avLst/>
            <a:gdLst/>
            <a:ahLst/>
            <a:cxnLst/>
            <a:rect l="l" t="t" r="r" b="b"/>
            <a:pathLst>
              <a:path w="1967864" h="0">
                <a:moveTo>
                  <a:pt x="0" y="0"/>
                </a:moveTo>
                <a:lnTo>
                  <a:pt x="1967405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48432" y="221928"/>
            <a:ext cx="3186430" cy="583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SERGPEDICA</a:t>
            </a:r>
            <a:endParaRPr sz="1200">
              <a:latin typeface="Arial MT"/>
              <a:cs typeface="Arial MT"/>
            </a:endParaRPr>
          </a:p>
          <a:p>
            <a:pPr marL="12700" marR="2012950" indent="3175">
              <a:lnSpc>
                <a:spcPct val="120000"/>
              </a:lnSpc>
              <a:spcBef>
                <a:spcPts val="505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Maria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20">
                <a:latin typeface="Arial MT"/>
                <a:cs typeface="Arial MT"/>
              </a:rPr>
              <a:t>Fazenda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998405" y="1442556"/>
            <a:ext cx="2972435" cy="715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87425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Decreto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N° </a:t>
            </a:r>
            <a:r>
              <a:rPr dirty="0" sz="850" spc="-40">
                <a:latin typeface="Arial MT"/>
                <a:cs typeface="Arial MT"/>
              </a:rPr>
              <a:t>2852</a:t>
            </a:r>
            <a:r>
              <a:rPr dirty="0" sz="850" spc="-10">
                <a:latin typeface="Arial MT"/>
                <a:cs typeface="Arial MT"/>
              </a:rPr>
              <a:t> 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13</a:t>
            </a:r>
            <a:r>
              <a:rPr dirty="0" sz="850" spc="37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8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fevereiro.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850">
              <a:latin typeface="Arial MT"/>
              <a:cs typeface="Arial MT"/>
            </a:endParaRPr>
          </a:p>
          <a:p>
            <a:pPr marL="17145" marR="129539" indent="-5080">
              <a:lnSpc>
                <a:spcPts val="910"/>
              </a:lnSpc>
              <a:spcBef>
                <a:spcPts val="5"/>
              </a:spcBef>
            </a:pPr>
            <a:r>
              <a:rPr dirty="0" sz="850" spc="-35">
                <a:latin typeface="Arial MT"/>
                <a:cs typeface="Arial MT"/>
              </a:rPr>
              <a:t>Abre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valor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total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RS923.000.</a:t>
            </a:r>
            <a:r>
              <a:rPr dirty="0" sz="850" spc="-114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00. para fins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que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se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especifica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outras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84031" y="2653788"/>
            <a:ext cx="6513830" cy="9855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8515">
              <a:lnSpc>
                <a:spcPct val="148200"/>
              </a:lnSpc>
              <a:spcBef>
                <a:spcPts val="100"/>
              </a:spcBef>
            </a:pPr>
            <a:r>
              <a:rPr dirty="0" sz="850" spc="-80">
                <a:latin typeface="Arial MT"/>
                <a:cs typeface="Arial MT"/>
              </a:rPr>
              <a:t>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PREFEITO </a:t>
            </a:r>
            <a:r>
              <a:rPr dirty="0" sz="850" spc="-40">
                <a:latin typeface="Arial MT"/>
                <a:cs typeface="Arial MT"/>
              </a:rPr>
              <a:t>MUNICIPAL,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no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uso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suas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atribuições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legais,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acordo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com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o</a:t>
            </a:r>
            <a:r>
              <a:rPr dirty="0" sz="85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que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Ihe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confere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o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art.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8º</a:t>
            </a:r>
            <a:r>
              <a:rPr dirty="0" sz="850" spc="18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da </a:t>
            </a:r>
            <a:r>
              <a:rPr dirty="0" sz="850" spc="-35">
                <a:latin typeface="Arial MT"/>
                <a:cs typeface="Arial MT"/>
              </a:rPr>
              <a:t>Lei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859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 </a:t>
            </a:r>
            <a:r>
              <a:rPr dirty="0" sz="850" spc="-30">
                <a:solidFill>
                  <a:srgbClr val="0A0A0A"/>
                </a:solidFill>
                <a:latin typeface="Arial MT"/>
                <a:cs typeface="Arial MT"/>
              </a:rPr>
              <a:t>10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40">
                <a:latin typeface="Arial MT"/>
                <a:cs typeface="Arial MT"/>
              </a:rPr>
              <a:t> dezembro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2024</a:t>
            </a:r>
            <a:r>
              <a:rPr dirty="0" sz="850">
                <a:latin typeface="Arial MT"/>
                <a:cs typeface="Arial MT"/>
              </a:rPr>
              <a:t> -</a:t>
            </a:r>
            <a:r>
              <a:rPr dirty="0" sz="850" spc="-40">
                <a:latin typeface="Arial MT"/>
                <a:cs typeface="Arial MT"/>
              </a:rPr>
              <a:t> publicada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edição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extra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II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n"</a:t>
            </a:r>
            <a:r>
              <a:rPr dirty="0" sz="850" spc="-40">
                <a:latin typeface="Arial MT"/>
                <a:cs typeface="Arial MT"/>
              </a:rPr>
              <a:t> 1924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 </a:t>
            </a:r>
            <a:r>
              <a:rPr dirty="0" sz="850" spc="-10"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50" spc="-7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50" spc="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7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50" spc="-5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50" spc="-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3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50" spc="-3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2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85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  <a:spcBef>
                <a:spcPts val="5"/>
              </a:spcBef>
            </a:pPr>
            <a:r>
              <a:rPr dirty="0" sz="850" spc="-30">
                <a:latin typeface="Arial MT"/>
                <a:cs typeface="Arial MT"/>
              </a:rPr>
              <a:t>Artigo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Fica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aberto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crédito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as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seguintes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38348" y="4382689"/>
            <a:ext cx="2694305" cy="387985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u="heavy" sz="8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50" spc="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5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40"/>
              </a:spcBef>
            </a:pPr>
            <a:r>
              <a:rPr dirty="0" sz="1000">
                <a:latin typeface="Arial MT"/>
                <a:cs typeface="Arial MT"/>
              </a:rPr>
              <a:t>PREFEITURA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438874" y="4789892"/>
          <a:ext cx="6620509" cy="995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090"/>
                <a:gridCol w="5085080"/>
                <a:gridCol w="738505"/>
              </a:tblGrid>
              <a:tr h="15113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Educação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2.067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Permanente.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Instalações.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Distribuição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QSE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14935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349625" algn="l"/>
                        </a:tabLst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TERC</a:t>
                      </a:r>
                      <a:r>
                        <a:rPr dirty="0" sz="850" spc="-4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IROS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Salário-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Educação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923.000.00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55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923.000,00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55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923.000,00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53104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923.000,00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791475" y="5839558"/>
            <a:ext cx="6016625" cy="2832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482600" marR="5080" indent="-470534">
              <a:lnSpc>
                <a:spcPts val="1010"/>
              </a:lnSpc>
              <a:spcBef>
                <a:spcPts val="140"/>
              </a:spcBef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2º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-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As despesas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decorrentes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abertura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presente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suplementar,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seráo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cobertas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com recursos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que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trata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10">
                <a:latin typeface="Arial MT"/>
                <a:cs typeface="Arial MT"/>
              </a:rPr>
              <a:t> Artigo </a:t>
            </a:r>
            <a:r>
              <a:rPr dirty="0" sz="850" spc="-35">
                <a:latin typeface="Arial MT"/>
                <a:cs typeface="Arial MT"/>
              </a:rPr>
              <a:t>43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parágrafo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</a:t>
            </a:r>
            <a:r>
              <a:rPr dirty="0" sz="850" spc="-25">
                <a:latin typeface="Arial MT"/>
                <a:cs typeface="Arial MT"/>
              </a:rPr>
              <a:t> Lei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Federal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N°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4.320/64,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Inciso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A0A0A"/>
                </a:solidFill>
                <a:latin typeface="Arial MT"/>
                <a:cs typeface="Arial MT"/>
              </a:rPr>
              <a:t>I</a:t>
            </a:r>
            <a:r>
              <a:rPr dirty="0" sz="850" spc="-20">
                <a:latin typeface="Arial MT"/>
                <a:cs typeface="Arial MT"/>
              </a:rPr>
              <a:t>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673593" y="6188452"/>
            <a:ext cx="165735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7345" marR="5080" indent="-335280">
              <a:lnSpc>
                <a:spcPct val="138800"/>
              </a:lnSpc>
              <a:spcBef>
                <a:spcPts val="100"/>
              </a:spcBef>
            </a:pPr>
            <a:r>
              <a:rPr dirty="0" sz="850" spc="-20">
                <a:latin typeface="Arial MT"/>
                <a:cs typeface="Arial MT"/>
              </a:rPr>
              <a:t>Inciso: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ll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Excesso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Arrecadação: </a:t>
            </a:r>
            <a:r>
              <a:rPr dirty="0" sz="850">
                <a:latin typeface="Arial MT"/>
                <a:cs typeface="Arial MT"/>
              </a:rPr>
              <a:t>III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 </a:t>
            </a:r>
            <a:r>
              <a:rPr dirty="0" sz="850" spc="-40">
                <a:latin typeface="Arial MT"/>
                <a:cs typeface="Arial MT"/>
              </a:rPr>
              <a:t>Anulação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35303" y="6541573"/>
            <a:ext cx="2701290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heavy" sz="8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50" spc="-3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5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9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3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21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4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55299" y="6188455"/>
            <a:ext cx="654685" cy="39116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520"/>
              </a:spcBef>
            </a:pPr>
            <a:r>
              <a:rPr dirty="0" sz="850" spc="-20">
                <a:latin typeface="Cambria"/>
                <a:cs typeface="Cambria"/>
              </a:rPr>
              <a:t>R$923.000,00</a:t>
            </a:r>
            <a:endParaRPr sz="8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latin typeface="Cambria"/>
                <a:cs typeface="Cambria"/>
              </a:rPr>
              <a:t>$923.000,00</a:t>
            </a:r>
            <a:endParaRPr sz="850">
              <a:latin typeface="Cambria"/>
              <a:cs typeface="Cambria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438820" y="6953351"/>
          <a:ext cx="6617334" cy="1191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59460"/>
                <a:gridCol w="2538729"/>
                <a:gridCol w="2505710"/>
                <a:gridCol w="736600"/>
              </a:tblGrid>
              <a:tr h="15113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de Educação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2.067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Permanente.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Instalacões.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baseline="3267" sz="1275" spc="29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baseline="3267" sz="127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44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44">
                          <a:latin typeface="Arial MT"/>
                          <a:cs typeface="Arial MT"/>
                        </a:rPr>
                        <a:t>Distribu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icá</a:t>
                      </a:r>
                      <a:r>
                        <a:rPr dirty="0" baseline="3267" sz="1275" spc="-44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267" sz="1275" spc="-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baseline="3267" sz="1275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267" sz="1275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OSE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77152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Salário-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Educação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923.000.00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74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923.000,00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da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923.000,00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40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923.000,00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56210">
                <a:tc>
                  <a:txBody>
                    <a:bodyPr/>
                    <a:lstStyle/>
                    <a:p>
                      <a:pPr marL="243204">
                        <a:lnSpc>
                          <a:spcPts val="930"/>
                        </a:lnSpc>
                        <a:spcBef>
                          <a:spcPts val="200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-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ts val="930"/>
                        </a:lnSpc>
                        <a:spcBef>
                          <a:spcPts val="200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se.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ts val="930"/>
                        </a:lnSpc>
                        <a:spcBef>
                          <a:spcPts val="200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afixe-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cumpra-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se.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2603750" y="8752609"/>
            <a:ext cx="112839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Gabinete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Prefeito,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13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799647" y="8752609"/>
            <a:ext cx="868044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6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fevereiro,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904531" y="9954445"/>
            <a:ext cx="29400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487140" y="9963841"/>
            <a:ext cx="492759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</a:t>
            </a:r>
            <a:r>
              <a:rPr dirty="0" sz="550">
                <a:solidFill>
                  <a:srgbClr val="676767"/>
                </a:solidFill>
                <a:latin typeface="Arial MT"/>
                <a:cs typeface="Arial MT"/>
              </a:rPr>
              <a:t>i</a:t>
            </a:r>
            <a:r>
              <a:rPr dirty="0" sz="550">
                <a:latin typeface="Arial MT"/>
                <a:cs typeface="Arial MT"/>
              </a:rPr>
              <a:t>na</a:t>
            </a:r>
            <a:r>
              <a:rPr dirty="0" sz="550" spc="85"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343434"/>
                </a:solidFill>
                <a:latin typeface="Arial MT"/>
                <a:cs typeface="Arial MT"/>
              </a:rPr>
              <a:t>1</a:t>
            </a:r>
            <a:r>
              <a:rPr dirty="0" sz="550" spc="8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90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2025-07-18T15:28:51Z</dcterms:created>
  <dcterms:modified xsi:type="dcterms:W3CDTF">2025-07-18T15:28:51Z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