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</a:t>
            </a:r>
            <a:r>
              <a:rPr dirty="0" sz="550">
                <a:solidFill>
                  <a:srgbClr val="545454"/>
                </a:solidFill>
              </a:rPr>
              <a:t>in</a:t>
            </a:r>
            <a:r>
              <a:rPr dirty="0" sz="550">
                <a:solidFill>
                  <a:srgbClr val="161616"/>
                </a:solidFill>
              </a:rPr>
              <a:t>a</a:t>
            </a:r>
            <a:r>
              <a:rPr dirty="0" sz="550" spc="90">
                <a:solidFill>
                  <a:srgbClr val="161616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525252"/>
                </a:solidFill>
              </a:rPr>
              <a:t>#</a:t>
            </a:fld>
            <a:r>
              <a:rPr dirty="0" sz="550" spc="105">
                <a:solidFill>
                  <a:srgbClr val="525252"/>
                </a:solidFill>
              </a:rPr>
              <a:t> </a:t>
            </a:r>
            <a:r>
              <a:rPr dirty="0" sz="550"/>
              <a:t>de</a:t>
            </a:r>
            <a:r>
              <a:rPr dirty="0" sz="550" spc="8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</a:t>
            </a:r>
            <a:r>
              <a:rPr dirty="0" sz="550">
                <a:solidFill>
                  <a:srgbClr val="545454"/>
                </a:solidFill>
              </a:rPr>
              <a:t>in</a:t>
            </a:r>
            <a:r>
              <a:rPr dirty="0" sz="550">
                <a:solidFill>
                  <a:srgbClr val="161616"/>
                </a:solidFill>
              </a:rPr>
              <a:t>a</a:t>
            </a:r>
            <a:r>
              <a:rPr dirty="0" sz="550" spc="90">
                <a:solidFill>
                  <a:srgbClr val="161616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525252"/>
                </a:solidFill>
              </a:rPr>
              <a:t>#</a:t>
            </a:fld>
            <a:r>
              <a:rPr dirty="0" sz="550" spc="105">
                <a:solidFill>
                  <a:srgbClr val="525252"/>
                </a:solidFill>
              </a:rPr>
              <a:t> </a:t>
            </a:r>
            <a:r>
              <a:rPr dirty="0" sz="550"/>
              <a:t>de</a:t>
            </a:r>
            <a:r>
              <a:rPr dirty="0" sz="550" spc="8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</a:t>
            </a:r>
            <a:r>
              <a:rPr dirty="0" sz="550">
                <a:solidFill>
                  <a:srgbClr val="545454"/>
                </a:solidFill>
              </a:rPr>
              <a:t>in</a:t>
            </a:r>
            <a:r>
              <a:rPr dirty="0" sz="550">
                <a:solidFill>
                  <a:srgbClr val="161616"/>
                </a:solidFill>
              </a:rPr>
              <a:t>a</a:t>
            </a:r>
            <a:r>
              <a:rPr dirty="0" sz="550" spc="90">
                <a:solidFill>
                  <a:srgbClr val="161616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525252"/>
                </a:solidFill>
              </a:rPr>
              <a:t>#</a:t>
            </a:fld>
            <a:r>
              <a:rPr dirty="0" sz="550" spc="105">
                <a:solidFill>
                  <a:srgbClr val="525252"/>
                </a:solidFill>
              </a:rPr>
              <a:t> </a:t>
            </a:r>
            <a:r>
              <a:rPr dirty="0" sz="550"/>
              <a:t>de</a:t>
            </a:r>
            <a:r>
              <a:rPr dirty="0" sz="550" spc="8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</a:t>
            </a:r>
            <a:r>
              <a:rPr dirty="0" sz="550">
                <a:solidFill>
                  <a:srgbClr val="545454"/>
                </a:solidFill>
              </a:rPr>
              <a:t>in</a:t>
            </a:r>
            <a:r>
              <a:rPr dirty="0" sz="550">
                <a:solidFill>
                  <a:srgbClr val="161616"/>
                </a:solidFill>
              </a:rPr>
              <a:t>a</a:t>
            </a:r>
            <a:r>
              <a:rPr dirty="0" sz="550" spc="90">
                <a:solidFill>
                  <a:srgbClr val="161616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525252"/>
                </a:solidFill>
              </a:rPr>
              <a:t>#</a:t>
            </a:fld>
            <a:r>
              <a:rPr dirty="0" sz="550" spc="105">
                <a:solidFill>
                  <a:srgbClr val="525252"/>
                </a:solidFill>
              </a:rPr>
              <a:t> </a:t>
            </a:r>
            <a:r>
              <a:rPr dirty="0" sz="550"/>
              <a:t>de</a:t>
            </a:r>
            <a:r>
              <a:rPr dirty="0" sz="550" spc="8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</a:t>
            </a:r>
            <a:r>
              <a:rPr dirty="0" sz="550">
                <a:solidFill>
                  <a:srgbClr val="545454"/>
                </a:solidFill>
              </a:rPr>
              <a:t>in</a:t>
            </a:r>
            <a:r>
              <a:rPr dirty="0" sz="550">
                <a:solidFill>
                  <a:srgbClr val="161616"/>
                </a:solidFill>
              </a:rPr>
              <a:t>a</a:t>
            </a:r>
            <a:r>
              <a:rPr dirty="0" sz="550" spc="90">
                <a:solidFill>
                  <a:srgbClr val="161616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525252"/>
                </a:solidFill>
              </a:rPr>
              <a:t>#</a:t>
            </a:fld>
            <a:r>
              <a:rPr dirty="0" sz="550" spc="105">
                <a:solidFill>
                  <a:srgbClr val="525252"/>
                </a:solidFill>
              </a:rPr>
              <a:t> </a:t>
            </a:r>
            <a:r>
              <a:rPr dirty="0" sz="550"/>
              <a:t>de</a:t>
            </a:r>
            <a:r>
              <a:rPr dirty="0" sz="550" spc="8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87140" y="9933890"/>
            <a:ext cx="502677" cy="1145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</a:t>
            </a:r>
            <a:r>
              <a:rPr dirty="0" sz="550">
                <a:solidFill>
                  <a:srgbClr val="545454"/>
                </a:solidFill>
              </a:rPr>
              <a:t>in</a:t>
            </a:r>
            <a:r>
              <a:rPr dirty="0" sz="550">
                <a:solidFill>
                  <a:srgbClr val="161616"/>
                </a:solidFill>
              </a:rPr>
              <a:t>a</a:t>
            </a:r>
            <a:r>
              <a:rPr dirty="0" sz="550" spc="90">
                <a:solidFill>
                  <a:srgbClr val="161616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525252"/>
                </a:solidFill>
              </a:rPr>
              <a:t>#</a:t>
            </a:fld>
            <a:r>
              <a:rPr dirty="0" sz="550" spc="105">
                <a:solidFill>
                  <a:srgbClr val="525252"/>
                </a:solidFill>
              </a:rPr>
              <a:t> </a:t>
            </a:r>
            <a:r>
              <a:rPr dirty="0" sz="550"/>
              <a:t>de</a:t>
            </a:r>
            <a:r>
              <a:rPr dirty="0" sz="550" spc="8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jpg"/><Relationship Id="rId4" Type="http://schemas.openxmlformats.org/officeDocument/2006/relationships/image" Target="../media/image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7691" y="362607"/>
            <a:ext cx="609103" cy="65208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07597" y="9907727"/>
            <a:ext cx="6703695" cy="0"/>
          </a:xfrm>
          <a:custGeom>
            <a:avLst/>
            <a:gdLst/>
            <a:ahLst/>
            <a:cxnLst/>
            <a:rect l="l" t="t" r="r" b="b"/>
            <a:pathLst>
              <a:path w="6703695" h="0">
                <a:moveTo>
                  <a:pt x="0" y="0"/>
                </a:moveTo>
                <a:lnTo>
                  <a:pt x="6703187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07597" y="1180760"/>
            <a:ext cx="6703695" cy="0"/>
          </a:xfrm>
          <a:custGeom>
            <a:avLst/>
            <a:gdLst/>
            <a:ahLst/>
            <a:cxnLst/>
            <a:rect l="l" t="t" r="r" b="b"/>
            <a:pathLst>
              <a:path w="6703695" h="0">
                <a:moveTo>
                  <a:pt x="0" y="0"/>
                </a:moveTo>
                <a:lnTo>
                  <a:pt x="6703187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82731" y="1523"/>
            <a:ext cx="1264285" cy="0"/>
          </a:xfrm>
          <a:custGeom>
            <a:avLst/>
            <a:gdLst/>
            <a:ahLst/>
            <a:cxnLst/>
            <a:rect l="l" t="t" r="r" b="b"/>
            <a:pathLst>
              <a:path w="1264285" h="0">
                <a:moveTo>
                  <a:pt x="0" y="0"/>
                </a:moveTo>
                <a:lnTo>
                  <a:pt x="1263890" y="0"/>
                </a:lnTo>
              </a:path>
            </a:pathLst>
          </a:custGeom>
          <a:ln w="9141">
            <a:solidFill>
              <a:srgbClr val="6B747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61483" y="179521"/>
            <a:ext cx="3180715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32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229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7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5240" marR="2011045" indent="-3175">
              <a:lnSpc>
                <a:spcPct val="127499"/>
              </a:lnSpc>
              <a:spcBef>
                <a:spcPts val="45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11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1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>
                <a:latin typeface="Arial MT"/>
                <a:cs typeface="Arial MT"/>
              </a:rPr>
              <a:t> Fazenda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904816" y="9933890"/>
            <a:ext cx="295910" cy="10350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</a:t>
            </a:r>
            <a:r>
              <a:rPr dirty="0" sz="550">
                <a:solidFill>
                  <a:srgbClr val="545454"/>
                </a:solidFill>
              </a:rPr>
              <a:t>in</a:t>
            </a:r>
            <a:r>
              <a:rPr dirty="0" sz="550">
                <a:solidFill>
                  <a:srgbClr val="161616"/>
                </a:solidFill>
              </a:rPr>
              <a:t>a</a:t>
            </a:r>
            <a:r>
              <a:rPr dirty="0" sz="550" spc="90">
                <a:solidFill>
                  <a:srgbClr val="161616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525252"/>
                </a:solidFill>
              </a:rPr>
              <a:t>1</a:t>
            </a:fld>
            <a:r>
              <a:rPr dirty="0" sz="550" spc="105">
                <a:solidFill>
                  <a:srgbClr val="525252"/>
                </a:solidFill>
              </a:rPr>
              <a:t> </a:t>
            </a:r>
            <a:r>
              <a:rPr dirty="0" sz="550"/>
              <a:t>de</a:t>
            </a:r>
            <a:r>
              <a:rPr dirty="0" sz="550" spc="85"/>
              <a:t> </a:t>
            </a:r>
            <a:r>
              <a:rPr dirty="0" sz="550" spc="-50"/>
              <a:t>2</a:t>
            </a:r>
            <a:endParaRPr sz="550"/>
          </a:p>
        </p:txBody>
      </p:sp>
      <p:sp>
        <p:nvSpPr>
          <p:cNvPr id="7" name="object 7" descr=""/>
          <p:cNvSpPr txBox="1"/>
          <p:nvPr/>
        </p:nvSpPr>
        <p:spPr>
          <a:xfrm>
            <a:off x="4980207" y="1412339"/>
            <a:ext cx="199643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Decreto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2851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11</a:t>
            </a:r>
            <a:r>
              <a:rPr dirty="0" sz="800" spc="38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29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fevereiro,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004487" y="1854171"/>
            <a:ext cx="2851150" cy="26352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4604" marR="5080" indent="-2540">
              <a:lnSpc>
                <a:spcPts val="910"/>
              </a:lnSpc>
              <a:spcBef>
                <a:spcPts val="17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total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RS989.400!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00.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 especifica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 outras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90612" y="2609857"/>
            <a:ext cx="6510655" cy="9791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8515">
              <a:lnSpc>
                <a:spcPct val="15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MUNICIPAL,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atribuições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 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 lhe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confere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859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10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dezembro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2024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edição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extra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1924</a:t>
            </a:r>
            <a:r>
              <a:rPr dirty="0" sz="800">
                <a:latin typeface="Arial MT"/>
                <a:cs typeface="Arial MT"/>
              </a:rPr>
              <a:t> 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7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4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2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E T</a:t>
            </a:r>
            <a:r>
              <a:rPr dirty="0" u="heavy" sz="800" spc="-1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327660">
              <a:lnSpc>
                <a:spcPct val="100000"/>
              </a:lnSpc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1º</a:t>
            </a:r>
            <a:r>
              <a:rPr dirty="0" sz="80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crêdito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seguintes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41883" y="4342870"/>
            <a:ext cx="2700655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heavy" sz="8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155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8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32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24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8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442132" y="4746885"/>
          <a:ext cx="6618605" cy="15208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3900"/>
                <a:gridCol w="5165090"/>
                <a:gridCol w="653414"/>
              </a:tblGrid>
              <a:tr h="14795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Merenda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Escolar</a:t>
                      </a:r>
                      <a:r>
                        <a:rPr dirty="0" sz="800" spc="-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097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45179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-3472" sz="12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-3472" sz="12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3472" sz="12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-3472" sz="1200" spc="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3472" sz="1200" spc="-30">
                          <a:latin typeface="Arial MT"/>
                          <a:cs typeface="Arial MT"/>
                        </a:rPr>
                        <a:t>Im</a:t>
                      </a:r>
                      <a:r>
                        <a:rPr dirty="0" baseline="-6944" sz="1200" spc="-30"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baseline="-3472" sz="1200" spc="-30">
                          <a:latin typeface="Arial MT"/>
                          <a:cs typeface="Arial MT"/>
                        </a:rPr>
                        <a:t>OStosVinculados</a:t>
                      </a:r>
                      <a:r>
                        <a:rPr dirty="0" baseline="-3472" sz="1200" spc="9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3472" sz="1200" spc="-37">
                          <a:latin typeface="Arial MT"/>
                          <a:cs typeface="Arial MT"/>
                        </a:rPr>
                        <a:t>Ed</a:t>
                      </a:r>
                      <a:endParaRPr baseline="-3472" sz="12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862.400,00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486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862.400,00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780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ODeracionalizacão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 Unidades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3.3.9.0.g2.00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3345179" algn="l"/>
                        </a:tabLst>
                      </a:pP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baseline="3472" sz="1200" spc="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baseline="3472" sz="1200" spc="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127.000,00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486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i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00" spc="170" i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127.000,00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4861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989.400,00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384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249295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Va</a:t>
                      </a:r>
                      <a:r>
                        <a:rPr dirty="0" sz="800" spc="-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lor</a:t>
                      </a:r>
                      <a:r>
                        <a:rPr dirty="0" sz="8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2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RJ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989.400,00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794511" y="6321257"/>
            <a:ext cx="6014720" cy="287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3234" marR="5080" indent="-471170">
              <a:lnSpc>
                <a:spcPct val="107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2‘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decorrentes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trata</a:t>
            </a:r>
            <a:r>
              <a:rPr dirty="0" sz="800">
                <a:latin typeface="Arial MT"/>
                <a:cs typeface="Arial MT"/>
              </a:rPr>
              <a:t> 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 </a:t>
            </a:r>
            <a:r>
              <a:rPr dirty="0" sz="800" spc="-10">
                <a:latin typeface="Arial MT"/>
                <a:cs typeface="Arial MT"/>
              </a:rPr>
              <a:t>parágrafo</a:t>
            </a:r>
            <a:r>
              <a:rPr dirty="0" sz="800">
                <a:latin typeface="Arial MT"/>
                <a:cs typeface="Arial MT"/>
              </a:rPr>
              <a:t> 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Federal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4.320/64,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680276" y="6671675"/>
            <a:ext cx="165227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170" marR="5080" indent="-332105">
              <a:lnSpc>
                <a:spcPct val="15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Excesso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38838" y="7037012"/>
            <a:ext cx="2700655" cy="38608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19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40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32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24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8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440343" y="7446638"/>
          <a:ext cx="6617334" cy="15024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3900"/>
                <a:gridCol w="5164455"/>
                <a:gridCol w="652145"/>
              </a:tblGrid>
              <a:tr h="147955">
                <a:tc>
                  <a:txBody>
                    <a:bodyPr/>
                    <a:lstStyle/>
                    <a:p>
                      <a:pPr marL="3302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Merenda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Escolar</a:t>
                      </a:r>
                      <a:r>
                        <a:rPr dirty="0" sz="800" spc="-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95"/>
                        </a:spcBef>
                        <a:tabLst>
                          <a:tab pos="3347085" algn="l"/>
                        </a:tabLst>
                      </a:pPr>
                      <a:r>
                        <a:rPr dirty="0" baseline="3472" sz="12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862.400,00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498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862.400,00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780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ODeracionalizacão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229"/>
                        </a:spcBef>
                        <a:tabLst>
                          <a:tab pos="3343910" algn="l"/>
                        </a:tabLst>
                      </a:pPr>
                      <a:r>
                        <a:rPr dirty="0" baseline="6944" sz="12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6944" sz="1200" spc="-15">
                          <a:latin typeface="Arial MT"/>
                          <a:cs typeface="Arial MT"/>
                        </a:rPr>
                        <a:t> MATERIAIS</a:t>
                      </a:r>
                      <a:r>
                        <a:rPr dirty="0" baseline="6944" sz="1200" spc="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6944" sz="12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15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baseline="6944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 Impostos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127.000.00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498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127.000,00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38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4734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989.400,00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</a:tr>
              <a:tr h="1276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89584">
                        <a:lnSpc>
                          <a:spcPts val="810"/>
                        </a:lnSpc>
                        <a:spcBef>
                          <a:spcPts val="9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22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750" spc="2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1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989.400,00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3857580" y="6674722"/>
            <a:ext cx="652145" cy="39116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80"/>
              </a:spcBef>
            </a:pPr>
            <a:r>
              <a:rPr dirty="0" sz="800" spc="-10">
                <a:latin typeface="Arial MT"/>
                <a:cs typeface="Arial MT"/>
              </a:rPr>
              <a:t>R$989.400,00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$989.400,00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43510" y="1934924"/>
            <a:ext cx="2180591" cy="132854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19779" y="9919915"/>
            <a:ext cx="6697345" cy="0"/>
          </a:xfrm>
          <a:custGeom>
            <a:avLst/>
            <a:gdLst/>
            <a:ahLst/>
            <a:cxnLst/>
            <a:rect l="l" t="t" r="r" b="b"/>
            <a:pathLst>
              <a:path w="6697345" h="0">
                <a:moveTo>
                  <a:pt x="0" y="0"/>
                </a:moveTo>
                <a:lnTo>
                  <a:pt x="6697095" y="0"/>
                </a:lnTo>
              </a:path>
            </a:pathLst>
          </a:custGeom>
          <a:ln w="9141">
            <a:solidFill>
              <a:srgbClr val="13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16733" y="1205137"/>
            <a:ext cx="6697345" cy="0"/>
          </a:xfrm>
          <a:custGeom>
            <a:avLst/>
            <a:gdLst/>
            <a:ahLst/>
            <a:cxnLst/>
            <a:rect l="l" t="t" r="r" b="b"/>
            <a:pathLst>
              <a:path w="6697345" h="0">
                <a:moveTo>
                  <a:pt x="0" y="0"/>
                </a:moveTo>
                <a:lnTo>
                  <a:pt x="6697095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236480" y="7617"/>
            <a:ext cx="316865" cy="0"/>
          </a:xfrm>
          <a:custGeom>
            <a:avLst/>
            <a:gdLst/>
            <a:ahLst/>
            <a:cxnLst/>
            <a:rect l="l" t="t" r="r" b="b"/>
            <a:pathLst>
              <a:path w="316865" h="0">
                <a:moveTo>
                  <a:pt x="0" y="0"/>
                </a:moveTo>
                <a:lnTo>
                  <a:pt x="316733" y="0"/>
                </a:lnTo>
              </a:path>
            </a:pathLst>
          </a:custGeom>
          <a:ln w="9141">
            <a:solidFill>
              <a:srgbClr val="5B60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365462" y="4570"/>
            <a:ext cx="618490" cy="0"/>
          </a:xfrm>
          <a:custGeom>
            <a:avLst/>
            <a:gdLst/>
            <a:ahLst/>
            <a:cxnLst/>
            <a:rect l="l" t="t" r="r" b="b"/>
            <a:pathLst>
              <a:path w="618490" h="0">
                <a:moveTo>
                  <a:pt x="0" y="0"/>
                </a:moveTo>
                <a:lnTo>
                  <a:pt x="618240" y="0"/>
                </a:lnTo>
              </a:path>
            </a:pathLst>
          </a:custGeom>
          <a:ln w="9141">
            <a:solidFill>
              <a:srgbClr val="5B6067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7" name="object 7" descr=""/>
          <p:cNvGrpSpPr/>
          <p:nvPr/>
        </p:nvGrpSpPr>
        <p:grpSpPr>
          <a:xfrm>
            <a:off x="469009" y="383937"/>
            <a:ext cx="551815" cy="509270"/>
            <a:chOff x="469009" y="383937"/>
            <a:chExt cx="551815" cy="509270"/>
          </a:xfrm>
        </p:grpSpPr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9009" y="670368"/>
              <a:ext cx="551238" cy="222440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42102" y="383937"/>
              <a:ext cx="392871" cy="265099"/>
            </a:xfrm>
            <a:prstGeom prst="rect">
              <a:avLst/>
            </a:prstGeom>
          </p:spPr>
        </p:pic>
      </p:grpSp>
      <p:sp>
        <p:nvSpPr>
          <p:cNvPr id="10" name="object 10" descr=""/>
          <p:cNvSpPr txBox="1"/>
          <p:nvPr/>
        </p:nvSpPr>
        <p:spPr>
          <a:xfrm>
            <a:off x="1233725" y="246558"/>
            <a:ext cx="31800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4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3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21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2009775">
              <a:lnSpc>
                <a:spcPct val="125000"/>
              </a:lnSpc>
              <a:spcBef>
                <a:spcPts val="50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1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0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114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>
                <a:latin typeface="Arial MT"/>
                <a:cs typeface="Arial MT"/>
              </a:rPr>
              <a:t> Fazenda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909915" y="9946624"/>
            <a:ext cx="299085" cy="101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665"/>
              </a:lnSpc>
            </a:pPr>
            <a:r>
              <a:rPr dirty="0" sz="600" spc="-10">
                <a:latin typeface="Consolas"/>
                <a:cs typeface="Consolas"/>
              </a:rPr>
              <a:t>Seoaux</a:t>
            </a:r>
            <a:endParaRPr sz="600">
              <a:latin typeface="Consolas"/>
              <a:cs typeface="Consolas"/>
            </a:endParaRPr>
          </a:p>
        </p:txBody>
      </p:sp>
      <p:sp>
        <p:nvSpPr>
          <p:cNvPr id="14" name="object 1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20955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</a:t>
            </a:r>
            <a:r>
              <a:rPr dirty="0" spc="10"/>
              <a:t> </a:t>
            </a:r>
            <a:fld id="{81D60167-4931-47E6-BA6A-407CBD079E47}" type="slidenum">
              <a:rPr dirty="0"/>
              <a:t>2</a:t>
            </a:fld>
            <a:r>
              <a:rPr dirty="0" spc="-2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50">
                <a:solidFill>
                  <a:srgbClr val="0C0C0C"/>
                </a:solidFill>
              </a:rPr>
              <a:t>2</a:t>
            </a:r>
          </a:p>
        </p:txBody>
      </p:sp>
      <p:sp>
        <p:nvSpPr>
          <p:cNvPr id="11" name="object 11" descr=""/>
          <p:cNvSpPr txBox="1"/>
          <p:nvPr/>
        </p:nvSpPr>
        <p:spPr>
          <a:xfrm>
            <a:off x="694009" y="1275217"/>
            <a:ext cx="4724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04119" y="1275217"/>
            <a:ext cx="34264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Revogadas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disposições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contrário.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1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 </a:t>
            </a:r>
            <a:r>
              <a:rPr dirty="0" sz="800" spc="-25">
                <a:latin typeface="Arial MT"/>
                <a:cs typeface="Arial MT"/>
              </a:rPr>
              <a:t>cumpra-se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2025-07-18T15:30:02Z</dcterms:created>
  <dcterms:modified xsi:type="dcterms:W3CDTF">2025-07-18T15:30:02Z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2025-02-13T00:00:00Z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