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Relationship Id="rId3" Type="http://schemas.openxmlformats.org/officeDocument/2006/relationships/image" Target="../media/image8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6859" y="9211459"/>
            <a:ext cx="956292" cy="101164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3326" y="469257"/>
            <a:ext cx="813153" cy="74349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66538" y="493375"/>
            <a:ext cx="5394325" cy="900430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95605" marR="2748915" indent="-6985">
              <a:lnSpc>
                <a:spcPct val="98200"/>
              </a:lnSpc>
              <a:spcBef>
                <a:spcPts val="125"/>
              </a:spcBef>
            </a:pPr>
            <a:r>
              <a:rPr dirty="0" sz="1150">
                <a:solidFill>
                  <a:srgbClr val="111111"/>
                </a:solidFill>
                <a:latin typeface="Arial MT"/>
                <a:cs typeface="Arial MT"/>
              </a:rPr>
              <a:t>Estado</a:t>
            </a:r>
            <a:r>
              <a:rPr dirty="0" sz="115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1F1F1F"/>
                </a:solidFill>
                <a:latin typeface="Arial MT"/>
                <a:cs typeface="Arial MT"/>
              </a:rPr>
              <a:t>do</a:t>
            </a:r>
            <a:r>
              <a:rPr dirty="0" sz="1150" spc="-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E0E0E"/>
                </a:solidFill>
                <a:latin typeface="Arial MT"/>
                <a:cs typeface="Arial MT"/>
              </a:rPr>
              <a:t>Rio</a:t>
            </a:r>
            <a:r>
              <a:rPr dirty="0" sz="1150" spc="-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1150" spc="-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0F0F0F"/>
                </a:solidFill>
                <a:latin typeface="Arial MT"/>
                <a:cs typeface="Arial MT"/>
              </a:rPr>
              <a:t>Janeiro</a:t>
            </a:r>
            <a:r>
              <a:rPr dirty="0" sz="1150" spc="50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150" spc="-20">
                <a:solidFill>
                  <a:srgbClr val="0A0A0A"/>
                </a:solidFill>
                <a:latin typeface="Arial MT"/>
                <a:cs typeface="Arial MT"/>
              </a:rPr>
              <a:t>Prefeitura</a:t>
            </a:r>
            <a:r>
              <a:rPr dirty="0" sz="115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A0A0A"/>
                </a:solidFill>
                <a:latin typeface="Arial MT"/>
                <a:cs typeface="Arial MT"/>
              </a:rPr>
              <a:t>Municipal</a:t>
            </a:r>
            <a:r>
              <a:rPr dirty="0" sz="1150" spc="5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1150" spc="-7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131313"/>
                </a:solidFill>
                <a:latin typeface="Arial MT"/>
                <a:cs typeface="Arial MT"/>
              </a:rPr>
              <a:t>Seropédica </a:t>
            </a:r>
            <a:r>
              <a:rPr dirty="0" sz="1150" spc="-10">
                <a:latin typeface="Arial MT"/>
                <a:cs typeface="Arial MT"/>
              </a:rPr>
              <a:t>Gabinete</a:t>
            </a:r>
            <a:r>
              <a:rPr dirty="0" sz="1150" spc="-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</a:t>
            </a:r>
            <a:r>
              <a:rPr dirty="0" sz="1150" spc="-70"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050505"/>
                </a:solidFill>
                <a:latin typeface="Arial MT"/>
                <a:cs typeface="Arial MT"/>
              </a:rPr>
              <a:t>Prefeito</a:t>
            </a: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85"/>
              </a:spcBef>
            </a:pPr>
            <a:endParaRPr sz="1150">
              <a:latin typeface="Arial MT"/>
              <a:cs typeface="Arial MT"/>
            </a:endParaRPr>
          </a:p>
          <a:p>
            <a:pPr algn="ctr" marL="300990">
              <a:lnSpc>
                <a:spcPct val="100000"/>
              </a:lnSpc>
            </a:pPr>
            <a:r>
              <a:rPr dirty="0" sz="1150">
                <a:solidFill>
                  <a:srgbClr val="161616"/>
                </a:solidFill>
                <a:latin typeface="Times New Roman"/>
                <a:cs typeface="Times New Roman"/>
              </a:rPr>
              <a:t>DECRETO</a:t>
            </a:r>
            <a:r>
              <a:rPr dirty="0" sz="1150" spc="17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C1C1C"/>
                </a:solidFill>
                <a:latin typeface="Times New Roman"/>
                <a:cs typeface="Times New Roman"/>
              </a:rPr>
              <a:t>N‘</a:t>
            </a:r>
            <a:r>
              <a:rPr dirty="0" sz="1150" spc="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C0C0C"/>
                </a:solidFill>
                <a:latin typeface="Times New Roman"/>
                <a:cs typeface="Times New Roman"/>
              </a:rPr>
              <a:t>2854</a:t>
            </a:r>
            <a:r>
              <a:rPr dirty="0" sz="1150" spc="10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150" spc="8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17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150" spc="1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FEX'EREIRO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150" spc="1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131313"/>
                </a:solidFill>
                <a:latin typeface="Times New Roman"/>
                <a:cs typeface="Times New Roman"/>
              </a:rPr>
              <a:t>2025.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2506980" marR="98425" indent="-1905">
              <a:lnSpc>
                <a:spcPct val="98500"/>
              </a:lnSpc>
            </a:pPr>
            <a:r>
              <a:rPr dirty="0" sz="1150">
                <a:solidFill>
                  <a:srgbClr val="0A0A0A"/>
                </a:solidFill>
                <a:latin typeface="Times New Roman"/>
                <a:cs typeface="Times New Roman"/>
              </a:rPr>
              <a:t>DISPÕE</a:t>
            </a:r>
            <a:r>
              <a:rPr dirty="0" sz="1150" spc="360">
                <a:solidFill>
                  <a:srgbClr val="0A0A0A"/>
                </a:solidFill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SOBRE</a:t>
            </a:r>
            <a:r>
              <a:rPr dirty="0" sz="1150" spc="409">
                <a:latin typeface="Times New Roman"/>
                <a:cs typeface="Times New Roman"/>
              </a:rPr>
              <a:t>  </a:t>
            </a:r>
            <a:r>
              <a:rPr dirty="0" sz="1150">
                <a:solidFill>
                  <a:srgbClr val="161616"/>
                </a:solidFill>
                <a:latin typeface="Times New Roman"/>
                <a:cs typeface="Times New Roman"/>
              </a:rPr>
              <a:t>A</a:t>
            </a:r>
            <a:r>
              <a:rPr dirty="0" sz="1150" spc="37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150">
                <a:solidFill>
                  <a:srgbClr val="1C1C1C"/>
                </a:solidFill>
                <a:latin typeface="Times New Roman"/>
                <a:cs typeface="Times New Roman"/>
              </a:rPr>
              <a:t>IASTITtIIÇAO</a:t>
            </a:r>
            <a:r>
              <a:rPr dirty="0" sz="1150" spc="415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150" spc="-50">
                <a:solidFill>
                  <a:srgbClr val="212121"/>
                </a:solidFill>
                <a:latin typeface="Times New Roman"/>
                <a:cs typeface="Times New Roman"/>
              </a:rPr>
              <a:t>E </a:t>
            </a:r>
            <a:r>
              <a:rPr dirty="0" sz="1150">
                <a:latin typeface="Times New Roman"/>
                <a:cs typeface="Times New Roman"/>
              </a:rPr>
              <a:t>ATRIBŁiIÇÕES</a:t>
            </a:r>
            <a:r>
              <a:rPr dirty="0" sz="1150" spc="495">
                <a:latin typeface="Times New Roman"/>
                <a:cs typeface="Times New Roman"/>
              </a:rPr>
              <a:t>  </a:t>
            </a:r>
            <a:r>
              <a:rPr dirty="0" sz="1150">
                <a:solidFill>
                  <a:srgbClr val="181818"/>
                </a:solidFill>
                <a:latin typeface="Times New Roman"/>
                <a:cs typeface="Times New Roman"/>
              </a:rPr>
              <a:t>DA</a:t>
            </a:r>
            <a:r>
              <a:rPr dirty="0" sz="1150" spc="430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CONIISS.ŠO</a:t>
            </a:r>
            <a:r>
              <a:rPr dirty="0" sz="1150" spc="240">
                <a:latin typeface="Times New Roman"/>
                <a:cs typeface="Times New Roman"/>
              </a:rPr>
              <a:t>   </a:t>
            </a:r>
            <a:r>
              <a:rPr dirty="0" sz="1150" spc="-25">
                <a:solidFill>
                  <a:srgbClr val="1C1C1C"/>
                </a:solidFill>
                <a:latin typeface="Times New Roman"/>
                <a:cs typeface="Times New Roman"/>
              </a:rPr>
              <a:t>DE </a:t>
            </a:r>
            <a:r>
              <a:rPr dirty="0" sz="1150">
                <a:solidFill>
                  <a:srgbClr val="0C0C0C"/>
                </a:solidFill>
                <a:latin typeface="Times New Roman"/>
                <a:cs typeface="Times New Roman"/>
              </a:rPr>
              <a:t>A¥'ALIAÇÃO</a:t>
            </a:r>
            <a:r>
              <a:rPr dirty="0" sz="1150" spc="375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150">
                <a:solidFill>
                  <a:srgbClr val="151515"/>
                </a:solidFill>
                <a:latin typeface="Times New Roman"/>
                <a:cs typeface="Times New Roman"/>
              </a:rPr>
              <a:t>DE</a:t>
            </a:r>
            <a:r>
              <a:rPr dirty="0" sz="1150" spc="300">
                <a:solidFill>
                  <a:srgbClr val="151515"/>
                </a:solidFill>
                <a:latin typeface="Times New Roman"/>
                <a:cs typeface="Times New Roman"/>
              </a:rPr>
              <a:t>  </a:t>
            </a:r>
            <a:r>
              <a:rPr dirty="0" sz="1150">
                <a:solidFill>
                  <a:srgbClr val="131313"/>
                </a:solidFill>
                <a:latin typeface="Times New Roman"/>
                <a:cs typeface="Times New Roman"/>
              </a:rPr>
              <a:t>BENS</a:t>
            </a:r>
            <a:r>
              <a:rPr dirty="0" sz="1150" spc="29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150">
                <a:solidFill>
                  <a:srgbClr val="1F1F1F"/>
                </a:solidFill>
                <a:latin typeface="Times New Roman"/>
                <a:cs typeface="Times New Roman"/>
              </a:rPr>
              <a:t>IAIÓ$</a:t>
            </a:r>
            <a:r>
              <a:rPr dirty="0" sz="1150" spc="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51515"/>
                </a:solidFill>
                <a:latin typeface="Times New Roman"/>
                <a:cs typeface="Times New Roman"/>
              </a:rPr>
              <a:t>EIS</a:t>
            </a:r>
            <a:r>
              <a:rPr dirty="0" sz="1150" spc="280">
                <a:solidFill>
                  <a:srgbClr val="151515"/>
                </a:solidFill>
                <a:latin typeface="Times New Roman"/>
                <a:cs typeface="Times New Roman"/>
              </a:rPr>
              <a:t>  </a:t>
            </a:r>
            <a:r>
              <a:rPr dirty="0" sz="1150" spc="-50">
                <a:solidFill>
                  <a:srgbClr val="232323"/>
                </a:solidFill>
                <a:latin typeface="Times New Roman"/>
                <a:cs typeface="Times New Roman"/>
              </a:rPr>
              <a:t>E </a:t>
            </a:r>
            <a:r>
              <a:rPr dirty="0" sz="1150">
                <a:latin typeface="Times New Roman"/>
                <a:cs typeface="Times New Roman"/>
              </a:rPr>
              <a:t>ASSISTÊNCL4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31313"/>
                </a:solidFill>
                <a:latin typeface="Times New Roman"/>
                <a:cs typeface="Times New Roman"/>
              </a:rPr>
              <a:t>TÉCN</a:t>
            </a:r>
            <a:r>
              <a:rPr dirty="0" sz="1150" spc="-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50" spc="-25">
                <a:solidFill>
                  <a:srgbClr val="151515"/>
                </a:solidFill>
                <a:latin typeface="Times New Roman"/>
                <a:cs typeface="Times New Roman"/>
              </a:rPr>
              <a:t>ICA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66040" marR="90170" indent="5080">
              <a:lnSpc>
                <a:spcPts val="1340"/>
              </a:lnSpc>
            </a:pPr>
            <a:r>
              <a:rPr dirty="0" sz="1150" spc="10">
                <a:solidFill>
                  <a:srgbClr val="0C0C0C"/>
                </a:solidFill>
                <a:latin typeface="Times New Roman"/>
                <a:cs typeface="Times New Roman"/>
              </a:rPr>
              <a:t>LtJCAS</a:t>
            </a:r>
            <a:r>
              <a:rPr dirty="0" sz="1150" spc="2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50" spc="60">
                <a:solidFill>
                  <a:srgbClr val="0A0A0A"/>
                </a:solidFill>
                <a:latin typeface="Times New Roman"/>
                <a:cs typeface="Times New Roman"/>
              </a:rPr>
              <a:t>Dt'TR</a:t>
            </a:r>
            <a:r>
              <a:rPr dirty="0" sz="1150" spc="8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50" spc="30">
                <a:solidFill>
                  <a:srgbClr val="0A0A0A"/>
                </a:solidFill>
                <a:latin typeface="Times New Roman"/>
                <a:cs typeface="Times New Roman"/>
              </a:rPr>
              <a:t>t</a:t>
            </a:r>
            <a:r>
              <a:rPr dirty="0" sz="1150" spc="39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50" spc="-5">
                <a:solidFill>
                  <a:srgbClr val="161616"/>
                </a:solidFill>
                <a:latin typeface="Times New Roman"/>
                <a:cs typeface="Times New Roman"/>
              </a:rPr>
              <a:t>DO</a:t>
            </a:r>
            <a:r>
              <a:rPr dirty="0" sz="1150">
                <a:solidFill>
                  <a:srgbClr val="161616"/>
                </a:solidFill>
                <a:latin typeface="Times New Roman"/>
                <a:cs typeface="Times New Roman"/>
              </a:rPr>
              <a:t>S</a:t>
            </a:r>
            <a:r>
              <a:rPr dirty="0" sz="1150" spc="1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50" spc="45">
                <a:solidFill>
                  <a:srgbClr val="080808"/>
                </a:solidFill>
                <a:latin typeface="Times New Roman"/>
                <a:cs typeface="Times New Roman"/>
              </a:rPr>
              <a:t>S.tNTOS,</a:t>
            </a:r>
            <a:r>
              <a:rPr dirty="0" sz="1150" spc="23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50" spc="20">
                <a:solidFill>
                  <a:srgbClr val="0E0E0E"/>
                </a:solidFill>
                <a:latin typeface="Times New Roman"/>
                <a:cs typeface="Times New Roman"/>
              </a:rPr>
              <a:t>Prefeito</a:t>
            </a:r>
            <a:r>
              <a:rPr dirty="0" sz="1150" spc="19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do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 spc="20">
                <a:latin typeface="Times New Roman"/>
                <a:cs typeface="Times New Roman"/>
              </a:rPr>
              <a:t>Município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 spc="30">
                <a:solidFill>
                  <a:srgbClr val="1A1A1A"/>
                </a:solidFill>
                <a:latin typeface="Times New Roman"/>
                <a:cs typeface="Times New Roman"/>
              </a:rPr>
              <a:t>dc</a:t>
            </a:r>
            <a:r>
              <a:rPr dirty="0" sz="1150" spc="1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50" spc="20">
                <a:solidFill>
                  <a:srgbClr val="0F0F0F"/>
                </a:solidFill>
                <a:latin typeface="Times New Roman"/>
                <a:cs typeface="Times New Roman"/>
              </a:rPr>
              <a:t>Scropćdica,</a:t>
            </a:r>
            <a:r>
              <a:rPr dirty="0" sz="1150" spc="2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no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uso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 spc="-30">
                <a:solidFill>
                  <a:srgbClr val="0C0C0C"/>
                </a:solidFill>
                <a:latin typeface="Times New Roman"/>
                <a:cs typeface="Times New Roman"/>
              </a:rPr>
              <a:t>da</a:t>
            </a:r>
            <a:r>
              <a:rPr dirty="0" sz="1150" spc="-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atribuição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que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15">
                <a:latin typeface="Times New Roman"/>
                <a:cs typeface="Times New Roman"/>
              </a:rPr>
              <a:t>lhe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cont'ere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0E0E0E"/>
                </a:solidFill>
                <a:latin typeface="Times New Roman"/>
                <a:cs typeface="Times New Roman"/>
              </a:rPr>
              <a:t>o</a:t>
            </a:r>
            <a:r>
              <a:rPr dirty="0" sz="1150" spc="-7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artigo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84,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capiit.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15">
                <a:latin typeface="Times New Roman"/>
                <a:cs typeface="Times New Roman"/>
              </a:rPr>
              <a:t>inciso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VI,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“a”.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da </a:t>
            </a:r>
            <a:r>
              <a:rPr dirty="0" sz="1150" spc="-10">
                <a:latin typeface="Times New Roman"/>
                <a:cs typeface="Times New Roman"/>
              </a:rPr>
              <a:t>Constituição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5">
                <a:solidFill>
                  <a:srgbClr val="0A0A0A"/>
                </a:solidFill>
                <a:latin typeface="Times New Roman"/>
                <a:cs typeface="Times New Roman"/>
              </a:rPr>
              <a:t>da</a:t>
            </a:r>
            <a:r>
              <a:rPr dirty="0" sz="11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República, </a:t>
            </a:r>
            <a:r>
              <a:rPr dirty="0" sz="1150" spc="-25">
                <a:latin typeface="Times New Roman"/>
                <a:cs typeface="Times New Roman"/>
              </a:rPr>
              <a:t>e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35">
                <a:solidFill>
                  <a:srgbClr val="1A1A1A"/>
                </a:solidFill>
                <a:latin typeface="Times New Roman"/>
                <a:cs typeface="Times New Roman"/>
              </a:rPr>
              <a:t>o</a:t>
            </a:r>
            <a:r>
              <a:rPr dirty="0" sz="1150" spc="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artigo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74,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 spc="-85">
                <a:latin typeface="Times New Roman"/>
                <a:cs typeface="Times New Roman"/>
              </a:rPr>
              <a:t>VI1,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da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 spc="-60">
                <a:latin typeface="Times New Roman"/>
                <a:cs typeface="Times New Roman"/>
              </a:rPr>
              <a:t>Lei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 spc="-60">
                <a:latin typeface="Times New Roman"/>
                <a:cs typeface="Times New Roman"/>
              </a:rPr>
              <a:t>n°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 spc="-65">
                <a:solidFill>
                  <a:srgbClr val="0A0A0A"/>
                </a:solidFill>
                <a:latin typeface="Times New Roman"/>
                <a:cs typeface="Times New Roman"/>
              </a:rPr>
              <a:t>27/</a:t>
            </a:r>
            <a:r>
              <a:rPr dirty="0" sz="1150" spc="-10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1992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(Lei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 spc="-15">
                <a:latin typeface="Times New Roman"/>
                <a:cs typeface="Times New Roman"/>
              </a:rPr>
              <a:t>Orgànica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 spc="-15">
                <a:latin typeface="Times New Roman"/>
                <a:cs typeface="Times New Roman"/>
              </a:rPr>
              <a:t>do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Município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de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Seropédica).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 marL="75565">
              <a:lnSpc>
                <a:spcPct val="100000"/>
              </a:lnSpc>
            </a:pPr>
            <a:r>
              <a:rPr dirty="0" sz="1150" spc="-10">
                <a:solidFill>
                  <a:srgbClr val="161616"/>
                </a:solidFill>
                <a:latin typeface="Times New Roman"/>
                <a:cs typeface="Times New Roman"/>
              </a:rPr>
              <a:t>DEC'RET.1:</a:t>
            </a:r>
            <a:endParaRPr sz="1150">
              <a:latin typeface="Times New Roman"/>
              <a:cs typeface="Times New Roman"/>
            </a:endParaRPr>
          </a:p>
          <a:p>
            <a:pPr algn="just" marL="73025" marR="80010" indent="635">
              <a:lnSpc>
                <a:spcPct val="95600"/>
              </a:lnSpc>
              <a:spcBef>
                <a:spcPts val="1275"/>
              </a:spcBef>
            </a:pPr>
            <a:r>
              <a:rPr dirty="0" sz="1150">
                <a:solidFill>
                  <a:srgbClr val="111111"/>
                </a:solidFill>
                <a:latin typeface="Times New Roman"/>
                <a:cs typeface="Times New Roman"/>
              </a:rPr>
              <a:t>Artipo</a:t>
            </a:r>
            <a:r>
              <a:rPr dirty="0" sz="1150" spc="254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81818"/>
                </a:solidFill>
                <a:latin typeface="Times New Roman"/>
                <a:cs typeface="Times New Roman"/>
              </a:rPr>
              <a:t>1“:</a:t>
            </a:r>
            <a:r>
              <a:rPr dirty="0" sz="1150" spc="3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61616"/>
                </a:solidFill>
                <a:latin typeface="Times New Roman"/>
                <a:cs typeface="Times New Roman"/>
              </a:rPr>
              <a:t>A</a:t>
            </a:r>
            <a:r>
              <a:rPr dirty="0" sz="1150" spc="30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Comissão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150" spc="29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Avaliação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3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Bens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liróveis</a:t>
            </a:r>
            <a:r>
              <a:rPr dirty="0" sz="1150" spc="280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C0C0C"/>
                </a:solidFill>
                <a:latin typeface="Times New Roman"/>
                <a:cs typeface="Times New Roman"/>
              </a:rPr>
              <a:t>e</a:t>
            </a:r>
            <a:r>
              <a:rPr dirty="0" sz="1150" spc="26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Assistência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Técnica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será </a:t>
            </a:r>
            <a:r>
              <a:rPr dirty="0" sz="1150">
                <a:latin typeface="Times New Roman"/>
                <a:cs typeface="Times New Roman"/>
              </a:rPr>
              <a:t>composta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por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3F3F3F"/>
                </a:solidFill>
                <a:latin typeface="Times New Roman"/>
                <a:cs typeface="Times New Roman"/>
              </a:rPr>
              <a:t>6</a:t>
            </a:r>
            <a:r>
              <a:rPr dirty="0" sz="1150" spc="20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(seis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membros</a:t>
            </a:r>
            <a:r>
              <a:rPr dirty="0" sz="1150" spc="2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titulares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61616"/>
                </a:solidFill>
                <a:latin typeface="Times New Roman"/>
                <a:cs typeface="Times New Roman"/>
              </a:rPr>
              <a:t>e</a:t>
            </a:r>
            <a:r>
              <a:rPr dirty="0" sz="1150" spc="17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dos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respectiv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os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suplentes,</a:t>
            </a:r>
            <a:r>
              <a:rPr dirty="0" sz="1150" spc="25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os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quais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0A0A0A"/>
                </a:solidFill>
                <a:latin typeface="Times New Roman"/>
                <a:cs typeface="Times New Roman"/>
              </a:rPr>
              <a:t>serão </a:t>
            </a:r>
            <a:r>
              <a:rPr dirty="0" sz="1150">
                <a:latin typeface="Times New Roman"/>
                <a:cs typeface="Times New Roman"/>
              </a:rPr>
              <a:t>nomeados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pelo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Chefe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Poder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Executiv</a:t>
            </a:r>
            <a:r>
              <a:rPr dirty="0" sz="1150" spc="-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o,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81818"/>
                </a:solidFill>
                <a:latin typeface="Times New Roman"/>
                <a:cs typeface="Times New Roman"/>
              </a:rPr>
              <a:t>e</a:t>
            </a:r>
            <a:r>
              <a:rPr dirty="0" sz="1150" spc="-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será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vinculada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31313"/>
                </a:solidFill>
                <a:latin typeface="Times New Roman"/>
                <a:cs typeface="Times New Roman"/>
              </a:rPr>
              <a:t>à</a:t>
            </a:r>
            <a:r>
              <a:rPr dirty="0" sz="1150" spc="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Secretaria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Fazenda.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76835" marR="70485" indent="4445">
              <a:lnSpc>
                <a:spcPts val="1370"/>
              </a:lnSpc>
            </a:pPr>
            <a:r>
              <a:rPr dirty="0" sz="1150">
                <a:latin typeface="Times New Roman"/>
                <a:cs typeface="Times New Roman"/>
              </a:rPr>
              <a:t>Paräqrafo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(lnico: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C0C0C"/>
                </a:solidFill>
                <a:latin typeface="Times New Roman"/>
                <a:cs typeface="Times New Roman"/>
              </a:rPr>
              <a:t>0s</a:t>
            </a:r>
            <a:r>
              <a:rPr dirty="0" sz="1150" spc="3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50" spc="-60">
                <a:latin typeface="Times New Roman"/>
                <a:cs typeface="Times New Roman"/>
              </a:rPr>
              <a:t>serv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idores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não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exercerão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mandato,</a:t>
            </a:r>
            <a:r>
              <a:rPr dirty="0" sz="1150" spc="3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podendo</a:t>
            </a:r>
            <a:r>
              <a:rPr dirty="0" sz="1150" spc="2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ser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exonerados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sz="1150" spc="-25">
                <a:solidFill>
                  <a:srgbClr val="161616"/>
                </a:solidFill>
                <a:latin typeface="Times New Roman"/>
                <a:cs typeface="Times New Roman"/>
              </a:rPr>
              <a:t>u‹/ </a:t>
            </a:r>
            <a:r>
              <a:rPr dirty="0" sz="1150" spc="-60">
                <a:latin typeface="Times New Roman"/>
                <a:cs typeface="Times New Roman"/>
              </a:rPr>
              <a:t>iiii‹ii‹iii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80808"/>
                </a:solidFill>
                <a:latin typeface="Times New Roman"/>
                <a:cs typeface="Times New Roman"/>
              </a:rPr>
              <a:t>pela</a:t>
            </a:r>
            <a:r>
              <a:rPr dirty="0" sz="1150" spc="-2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autoridade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nomeante.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77470" marR="71755" indent="1270">
              <a:lnSpc>
                <a:spcPts val="1340"/>
              </a:lnSpc>
              <a:spcBef>
                <a:spcPts val="5"/>
              </a:spcBef>
            </a:pPr>
            <a:r>
              <a:rPr dirty="0" sz="1150">
                <a:solidFill>
                  <a:srgbClr val="111111"/>
                </a:solidFill>
                <a:latin typeface="Times New Roman"/>
                <a:cs typeface="Times New Roman"/>
              </a:rPr>
              <a:t>Artigo</a:t>
            </a:r>
            <a:r>
              <a:rPr dirty="0" sz="1150" spc="1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2‘: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F0F0F"/>
                </a:solidFill>
                <a:latin typeface="Times New Roman"/>
                <a:cs typeface="Times New Roman"/>
              </a:rPr>
              <a:t>0s</a:t>
            </a:r>
            <a:r>
              <a:rPr dirty="0" sz="1150" spc="29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ineinb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os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titulares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suplentes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serão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noineados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dentre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A0A0A"/>
                </a:solidFill>
                <a:latin typeface="Times New Roman"/>
                <a:cs typeface="Times New Roman"/>
              </a:rPr>
              <a:t>os</a:t>
            </a:r>
            <a:r>
              <a:rPr dirty="0" sz="1150" spc="10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servidores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que </a:t>
            </a:r>
            <a:r>
              <a:rPr dirty="0" sz="1250" spc="-25">
                <a:latin typeface="Times New Roman"/>
                <a:cs typeface="Times New Roman"/>
              </a:rPr>
              <a:t>integram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a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estrutura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adininistrativa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da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Adininistração </a:t>
            </a:r>
            <a:r>
              <a:rPr dirty="0" sz="1250" spc="-20">
                <a:latin typeface="Times New Roman"/>
                <a:cs typeface="Times New Roman"/>
              </a:rPr>
              <a:t>Pública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Direta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do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inunicípio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de </a:t>
            </a:r>
            <a:r>
              <a:rPr dirty="0" sz="1150">
                <a:latin typeface="Times New Roman"/>
                <a:cs typeface="Times New Roman"/>
              </a:rPr>
              <a:t>Seropćdica,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cuja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composição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será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seguinte:</a:t>
            </a:r>
            <a:endParaRPr sz="1150">
              <a:latin typeface="Times New Roman"/>
              <a:cs typeface="Times New Roman"/>
            </a:endParaRPr>
          </a:p>
          <a:p>
            <a:pPr marL="69850">
              <a:lnSpc>
                <a:spcPts val="1350"/>
              </a:lnSpc>
              <a:spcBef>
                <a:spcPts val="1250"/>
              </a:spcBef>
              <a:tabLst>
                <a:tab pos="273685" algn="l"/>
              </a:tabLst>
            </a:pPr>
            <a:r>
              <a:rPr dirty="0" sz="1150" spc="-50">
                <a:latin typeface="Times New Roman"/>
                <a:cs typeface="Times New Roman"/>
              </a:rPr>
              <a:t>1</a:t>
            </a:r>
            <a:r>
              <a:rPr dirty="0" sz="1150">
                <a:latin typeface="Times New Roman"/>
                <a:cs typeface="Times New Roman"/>
              </a:rPr>
              <a:t>	02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(dois) inembros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F0F0F"/>
                </a:solidFill>
                <a:latin typeface="Times New Roman"/>
                <a:cs typeface="Times New Roman"/>
              </a:rPr>
              <a:t>da</a:t>
            </a:r>
            <a:r>
              <a:rPr dirty="0" sz="1150" spc="-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Secretaria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Obras;</a:t>
            </a:r>
            <a:endParaRPr sz="1150">
              <a:latin typeface="Times New Roman"/>
              <a:cs typeface="Times New Roman"/>
            </a:endParaRPr>
          </a:p>
          <a:p>
            <a:pPr marL="82550" marR="76835" indent="3175">
              <a:lnSpc>
                <a:spcPts val="1300"/>
              </a:lnSpc>
              <a:spcBef>
                <a:spcPts val="80"/>
              </a:spcBef>
              <a:tabLst>
                <a:tab pos="340360" algn="l"/>
              </a:tabLst>
            </a:pPr>
            <a:r>
              <a:rPr dirty="0" sz="1150" spc="-25">
                <a:solidFill>
                  <a:srgbClr val="0C0C0C"/>
                </a:solidFill>
                <a:latin typeface="Times New Roman"/>
                <a:cs typeface="Times New Roman"/>
              </a:rPr>
              <a:t>II</a:t>
            </a:r>
            <a:r>
              <a:rPr dirty="0" sz="1150">
                <a:solidFill>
                  <a:srgbClr val="0C0C0C"/>
                </a:solidFill>
                <a:latin typeface="Times New Roman"/>
                <a:cs typeface="Times New Roman"/>
              </a:rPr>
              <a:t>	</a:t>
            </a:r>
            <a:r>
              <a:rPr dirty="0" sz="1150">
                <a:latin typeface="Times New Roman"/>
                <a:cs typeface="Times New Roman"/>
              </a:rPr>
              <a:t>02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(dois)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iuembros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da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Secretaria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E0E0E"/>
                </a:solidFill>
                <a:latin typeface="Times New Roman"/>
                <a:cs typeface="Times New Roman"/>
              </a:rPr>
              <a:t>de</a:t>
            </a:r>
            <a:r>
              <a:rPr dirty="0" sz="1150" spc="4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Meio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Ambience,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Sustentabilidade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dirty="0" sz="1150" spc="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Benn-</a:t>
            </a:r>
            <a:r>
              <a:rPr dirty="0" sz="1150" spc="-10">
                <a:latin typeface="Times New Roman"/>
                <a:cs typeface="Times New Roman"/>
              </a:rPr>
              <a:t>Estar </a:t>
            </a:r>
            <a:r>
              <a:rPr dirty="0" sz="1150" spc="-10">
                <a:solidFill>
                  <a:srgbClr val="181818"/>
                </a:solidFill>
                <a:latin typeface="Times New Roman"/>
                <a:cs typeface="Times New Roman"/>
              </a:rPr>
              <a:t>Animal;</a:t>
            </a:r>
            <a:endParaRPr sz="1150">
              <a:latin typeface="Times New Roman"/>
              <a:cs typeface="Times New Roman"/>
            </a:endParaRPr>
          </a:p>
          <a:p>
            <a:pPr marL="89535">
              <a:lnSpc>
                <a:spcPts val="1280"/>
              </a:lnSpc>
              <a:tabLst>
                <a:tab pos="374015" algn="l"/>
              </a:tabLst>
            </a:pPr>
            <a:r>
              <a:rPr dirty="0" sz="1150" spc="-25">
                <a:solidFill>
                  <a:srgbClr val="0A0A0A"/>
                </a:solidFill>
                <a:latin typeface="Times New Roman"/>
                <a:cs typeface="Times New Roman"/>
              </a:rPr>
              <a:t>IU</a:t>
            </a:r>
            <a:r>
              <a:rPr dirty="0" sz="1150">
                <a:solidFill>
                  <a:srgbClr val="0A0A0A"/>
                </a:solidFill>
                <a:latin typeface="Times New Roman"/>
                <a:cs typeface="Times New Roman"/>
              </a:rPr>
              <a:t>	</a:t>
            </a:r>
            <a:r>
              <a:rPr dirty="0" sz="1150">
                <a:solidFill>
                  <a:srgbClr val="1F1F1F"/>
                </a:solidFill>
                <a:latin typeface="Times New Roman"/>
                <a:cs typeface="Times New Roman"/>
              </a:rPr>
              <a:t>02</a:t>
            </a:r>
            <a:r>
              <a:rPr dirty="0" sz="1150" spc="-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(dois)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ineinbros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da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Secretaria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150" spc="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Fazenda;</a:t>
            </a:r>
            <a:endParaRPr sz="1150">
              <a:latin typeface="Times New Roman"/>
              <a:cs typeface="Times New Roman"/>
            </a:endParaRPr>
          </a:p>
          <a:p>
            <a:pPr marL="86360">
              <a:lnSpc>
                <a:spcPts val="1355"/>
              </a:lnSpc>
            </a:pPr>
            <a:r>
              <a:rPr dirty="0" sz="1150" spc="-180">
                <a:latin typeface="Times New Roman"/>
                <a:cs typeface="Times New Roman"/>
              </a:rPr>
              <a:t>I</a:t>
            </a:r>
            <a:r>
              <a:rPr dirty="0" sz="1150" spc="-10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F0F0F"/>
                </a:solidFill>
                <a:latin typeface="Times New Roman"/>
                <a:cs typeface="Times New Roman"/>
              </a:rPr>
              <a:t>V</a:t>
            </a:r>
            <a:r>
              <a:rPr dirty="0" sz="1150" spc="-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 spc="-625">
                <a:solidFill>
                  <a:srgbClr val="6E6E6E"/>
                </a:solidFill>
                <a:latin typeface="Times New Roman"/>
                <a:cs typeface="Times New Roman"/>
              </a:rPr>
              <a:t>—</a:t>
            </a:r>
            <a:r>
              <a:rPr dirty="0" sz="1150" spc="30">
                <a:solidFill>
                  <a:srgbClr val="6E6E6E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81818"/>
                </a:solidFill>
                <a:latin typeface="Times New Roman"/>
                <a:cs typeface="Times New Roman"/>
              </a:rPr>
              <a:t>02</a:t>
            </a:r>
            <a:r>
              <a:rPr dirty="0" sz="1150" spc="-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(dois) mcmbros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11111"/>
                </a:solidFill>
                <a:latin typeface="Times New Roman"/>
                <a:cs typeface="Times New Roman"/>
              </a:rPr>
              <a:t>da</a:t>
            </a:r>
            <a:r>
              <a:rPr dirty="0" sz="1150" spc="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Sccrctaria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C0C0C"/>
                </a:solidFill>
                <a:latin typeface="Times New Roman"/>
                <a:cs typeface="Times New Roman"/>
              </a:rPr>
              <a:t>dc</a:t>
            </a:r>
            <a:r>
              <a:rPr dirty="0" sz="1150" spc="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Plancjamcnto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Dcscn›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olvimcnto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Sustcntávcl:</a:t>
            </a:r>
            <a:endParaRPr sz="1150">
              <a:latin typeface="Times New Roman"/>
              <a:cs typeface="Times New Roman"/>
            </a:endParaRPr>
          </a:p>
          <a:p>
            <a:pPr marL="88900">
              <a:lnSpc>
                <a:spcPts val="1355"/>
              </a:lnSpc>
              <a:tabLst>
                <a:tab pos="337185" algn="l"/>
              </a:tabLst>
            </a:pPr>
            <a:r>
              <a:rPr dirty="0" sz="1150" spc="-50">
                <a:solidFill>
                  <a:srgbClr val="131313"/>
                </a:solidFill>
                <a:latin typeface="Times New Roman"/>
                <a:cs typeface="Times New Roman"/>
              </a:rPr>
              <a:t>V</a:t>
            </a:r>
            <a:r>
              <a:rPr dirty="0" sz="1150">
                <a:solidFill>
                  <a:srgbClr val="131313"/>
                </a:solidFill>
                <a:latin typeface="Times New Roman"/>
                <a:cs typeface="Times New Roman"/>
              </a:rPr>
              <a:t>	</a:t>
            </a:r>
            <a:r>
              <a:rPr dirty="0" sz="1150">
                <a:solidFill>
                  <a:srgbClr val="080808"/>
                </a:solidFill>
                <a:latin typeface="Times New Roman"/>
                <a:cs typeface="Times New Roman"/>
              </a:rPr>
              <a:t>02</a:t>
            </a:r>
            <a:r>
              <a:rPr dirty="0" sz="1150" spc="-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(dois)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inembros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da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Secretaria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Adininistração.</a:t>
            </a:r>
            <a:endParaRPr sz="1150">
              <a:latin typeface="Times New Roman"/>
              <a:cs typeface="Times New Roman"/>
            </a:endParaRPr>
          </a:p>
          <a:p>
            <a:pPr marL="94615">
              <a:lnSpc>
                <a:spcPts val="1375"/>
              </a:lnSpc>
              <a:tabLst>
                <a:tab pos="382905" algn="l"/>
              </a:tabLst>
            </a:pPr>
            <a:r>
              <a:rPr dirty="0" sz="1150" spc="-25">
                <a:solidFill>
                  <a:srgbClr val="1F1F1F"/>
                </a:solidFill>
                <a:latin typeface="Times New Roman"/>
                <a:cs typeface="Times New Roman"/>
              </a:rPr>
              <a:t>Vl</a:t>
            </a:r>
            <a:r>
              <a:rPr dirty="0" sz="1150">
                <a:solidFill>
                  <a:srgbClr val="1F1F1F"/>
                </a:solidFill>
                <a:latin typeface="Times New Roman"/>
                <a:cs typeface="Times New Roman"/>
              </a:rPr>
              <a:t>	</a:t>
            </a:r>
            <a:r>
              <a:rPr dirty="0" sz="1150" spc="-25">
                <a:solidFill>
                  <a:srgbClr val="1A1A1A"/>
                </a:solidFill>
                <a:latin typeface="Times New Roman"/>
                <a:cs typeface="Times New Roman"/>
              </a:rPr>
              <a:t>0</a:t>
            </a:r>
            <a:r>
              <a:rPr dirty="0" sz="1150" spc="-25">
                <a:solidFill>
                  <a:srgbClr val="181818"/>
                </a:solidFill>
                <a:latin typeface="Times New Roman"/>
                <a:cs typeface="Times New Roman"/>
              </a:rPr>
              <a:t>1</a:t>
            </a:r>
            <a:r>
              <a:rPr dirty="0" sz="1150" spc="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(fun) membro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80808"/>
                </a:solidFill>
                <a:latin typeface="Times New Roman"/>
                <a:cs typeface="Times New Roman"/>
              </a:rPr>
              <a:t>da</a:t>
            </a:r>
            <a:r>
              <a:rPr dirty="0" sz="1150" spc="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Procuradoria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Geral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 spc="-125">
                <a:solidFill>
                  <a:srgbClr val="111111"/>
                </a:solidFill>
                <a:latin typeface="Times New Roman"/>
                <a:cs typeface="Times New Roman"/>
              </a:rPr>
              <a:t>dO</a:t>
            </a:r>
            <a:r>
              <a:rPr dirty="0" sz="1150" spc="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50" spc="-100">
                <a:latin typeface="Times New Roman"/>
                <a:cs typeface="Times New Roman"/>
              </a:rPr>
              <a:t>MUnİCÍ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İO</a:t>
            </a:r>
            <a:endParaRPr sz="1150">
              <a:latin typeface="Times New Roman"/>
              <a:cs typeface="Times New Roman"/>
            </a:endParaRPr>
          </a:p>
          <a:p>
            <a:pPr marL="85090">
              <a:lnSpc>
                <a:spcPct val="100000"/>
              </a:lnSpc>
              <a:spcBef>
                <a:spcPts val="1310"/>
              </a:spcBef>
            </a:pPr>
            <a:r>
              <a:rPr dirty="0" sz="1150">
                <a:solidFill>
                  <a:srgbClr val="0C0C0C"/>
                </a:solidFill>
                <a:latin typeface="Times New Roman"/>
                <a:cs typeface="Times New Roman"/>
              </a:rPr>
              <a:t>§l</a:t>
            </a:r>
            <a:r>
              <a:rPr dirty="0" sz="1150" spc="-9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242424"/>
                </a:solidFill>
                <a:latin typeface="Times New Roman"/>
                <a:cs typeface="Times New Roman"/>
              </a:rPr>
              <a:t>°</a:t>
            </a:r>
            <a:r>
              <a:rPr dirty="0" sz="1150" spc="18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F0F0F"/>
                </a:solidFill>
                <a:latin typeface="Times New Roman"/>
                <a:cs typeface="Times New Roman"/>
              </a:rPr>
              <a:t>Os</a:t>
            </a:r>
            <a:r>
              <a:rPr dirty="0" sz="1150" spc="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servidores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designados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80808"/>
                </a:solidFill>
                <a:latin typeface="Times New Roman"/>
                <a:cs typeface="Times New Roman"/>
              </a:rPr>
              <a:t>são</a:t>
            </a:r>
            <a:r>
              <a:rPr dirty="0" sz="1150" spc="1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os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seguintes: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150">
              <a:latin typeface="Times New Roman"/>
              <a:cs typeface="Times New Roman"/>
            </a:endParaRPr>
          </a:p>
          <a:p>
            <a:pPr marL="84455" marR="68580" indent="4445">
              <a:lnSpc>
                <a:spcPts val="1340"/>
              </a:lnSpc>
            </a:pPr>
            <a:r>
              <a:rPr dirty="0" sz="1150" spc="-150">
                <a:latin typeface="Times New Roman"/>
                <a:cs typeface="Times New Roman"/>
              </a:rPr>
              <a:t>I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600">
                <a:solidFill>
                  <a:srgbClr val="232323"/>
                </a:solidFill>
                <a:latin typeface="Times New Roman"/>
                <a:cs typeface="Times New Roman"/>
              </a:rPr>
              <a:t>—</a:t>
            </a:r>
            <a:r>
              <a:rPr dirty="0" sz="1150" spc="4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Secretaria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Obras: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F0F0F"/>
                </a:solidFill>
                <a:latin typeface="Times New Roman"/>
                <a:cs typeface="Times New Roman"/>
              </a:rPr>
              <a:t>Jose</a:t>
            </a:r>
            <a:r>
              <a:rPr dirty="0" sz="1150" spc="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Romildo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Lima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 spc="50">
                <a:latin typeface="Times New Roman"/>
                <a:cs typeface="Times New Roman"/>
              </a:rPr>
              <a:t>Júnior,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matrícula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C0C0C"/>
                </a:solidFill>
                <a:latin typeface="Times New Roman"/>
                <a:cs typeface="Times New Roman"/>
              </a:rPr>
              <a:t>290433802</a:t>
            </a:r>
            <a:r>
              <a:rPr dirty="0" sz="1150" spc="1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111111"/>
                </a:solidFill>
                <a:latin typeface="Times New Roman"/>
                <a:cs typeface="Times New Roman"/>
              </a:rPr>
              <a:t>(Titular)</a:t>
            </a:r>
            <a:r>
              <a:rPr dirty="0" sz="1150" spc="50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282828"/>
                </a:solidFill>
                <a:latin typeface="Times New Roman"/>
                <a:cs typeface="Times New Roman"/>
              </a:rPr>
              <a:t>e</a:t>
            </a:r>
            <a:r>
              <a:rPr dirty="0" sz="1150" spc="1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31313"/>
                </a:solidFill>
                <a:latin typeface="Times New Roman"/>
                <a:cs typeface="Times New Roman"/>
              </a:rPr>
              <a:t>Elieser</a:t>
            </a:r>
            <a:r>
              <a:rPr dirty="0" sz="1150" spc="17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51515"/>
                </a:solidFill>
                <a:latin typeface="Times New Roman"/>
                <a:cs typeface="Times New Roman"/>
              </a:rPr>
              <a:t>de</a:t>
            </a:r>
            <a:r>
              <a:rPr dirty="0" sz="1150" spc="4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Oliveira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F0F0F"/>
                </a:solidFill>
                <a:latin typeface="Times New Roman"/>
                <a:cs typeface="Times New Roman"/>
              </a:rPr>
              <a:t>dos</a:t>
            </a:r>
            <a:r>
              <a:rPr dirty="0" sz="1150" spc="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Santos,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matrícula</a:t>
            </a:r>
            <a:r>
              <a:rPr dirty="0" sz="1150" spc="2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290433796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161616"/>
                </a:solidFill>
                <a:latin typeface="Times New Roman"/>
                <a:cs typeface="Times New Roman"/>
              </a:rPr>
              <a:t>(Su</a:t>
            </a:r>
            <a:r>
              <a:rPr dirty="0" baseline="-14619" sz="1425" spc="-15">
                <a:solidFill>
                  <a:srgbClr val="161616"/>
                </a:solidFill>
                <a:latin typeface="Times New Roman"/>
                <a:cs typeface="Times New Roman"/>
              </a:rPr>
              <a:t>l</a:t>
            </a:r>
            <a:r>
              <a:rPr dirty="0" sz="1150" spc="-10">
                <a:solidFill>
                  <a:srgbClr val="161616"/>
                </a:solidFill>
                <a:latin typeface="Times New Roman"/>
                <a:cs typeface="Times New Roman"/>
              </a:rPr>
              <a:t>il</a:t>
            </a:r>
            <a:r>
              <a:rPr dirty="0" sz="650" spc="-10">
                <a:solidFill>
                  <a:srgbClr val="161616"/>
                </a:solidFill>
                <a:latin typeface="Times New Roman"/>
                <a:cs typeface="Times New Roman"/>
              </a:rPr>
              <a:t>€*</a:t>
            </a:r>
            <a:r>
              <a:rPr dirty="0" sz="1150" spc="-10">
                <a:solidFill>
                  <a:srgbClr val="161616"/>
                </a:solidFill>
                <a:latin typeface="Times New Roman"/>
                <a:cs typeface="Times New Roman"/>
              </a:rPr>
              <a:t>nte);</a:t>
            </a:r>
            <a:endParaRPr sz="1150">
              <a:latin typeface="Times New Roman"/>
              <a:cs typeface="Times New Roman"/>
            </a:endParaRPr>
          </a:p>
          <a:p>
            <a:pPr marL="76200">
              <a:lnSpc>
                <a:spcPts val="1350"/>
              </a:lnSpc>
              <a:spcBef>
                <a:spcPts val="1200"/>
              </a:spcBef>
            </a:pPr>
            <a:r>
              <a:rPr dirty="0" sz="1150" spc="-65">
                <a:latin typeface="Times New Roman"/>
                <a:cs typeface="Times New Roman"/>
              </a:rPr>
              <a:t>11</a:t>
            </a:r>
            <a:r>
              <a:rPr dirty="0" sz="1150" spc="245">
                <a:latin typeface="Times New Roman"/>
                <a:cs typeface="Times New Roman"/>
              </a:rPr>
              <a:t> </a:t>
            </a:r>
            <a:r>
              <a:rPr dirty="0" sz="1150" spc="-600">
                <a:solidFill>
                  <a:srgbClr val="3A3A3A"/>
                </a:solidFill>
                <a:latin typeface="Times New Roman"/>
                <a:cs typeface="Times New Roman"/>
              </a:rPr>
              <a:t>—</a:t>
            </a:r>
            <a:r>
              <a:rPr dirty="0" sz="1150" spc="43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Secretaria</a:t>
            </a:r>
            <a:r>
              <a:rPr dirty="0" sz="1150" spc="4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Meio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Ainbiente,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Sustentabilidade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F0F0F"/>
                </a:solidFill>
                <a:latin typeface="Times New Roman"/>
                <a:cs typeface="Times New Roman"/>
              </a:rPr>
              <a:t>e</a:t>
            </a:r>
            <a:r>
              <a:rPr dirty="0" sz="1150" spc="3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Benn-</a:t>
            </a:r>
            <a:r>
              <a:rPr dirty="0" sz="1150">
                <a:latin typeface="Times New Roman"/>
                <a:cs typeface="Times New Roman"/>
              </a:rPr>
              <a:t>Estar</a:t>
            </a:r>
            <a:r>
              <a:rPr dirty="0" sz="1150" spc="48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Animal:</a:t>
            </a:r>
            <a:r>
              <a:rPr dirty="0" sz="1150" spc="405"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111111"/>
                </a:solidFill>
                <a:latin typeface="Times New Roman"/>
                <a:cs typeface="Times New Roman"/>
              </a:rPr>
              <a:t>Alícia</a:t>
            </a:r>
            <a:endParaRPr sz="1150">
              <a:latin typeface="Times New Roman"/>
              <a:cs typeface="Times New Roman"/>
            </a:endParaRPr>
          </a:p>
          <a:p>
            <a:pPr marL="83820" marR="71755" indent="-1270">
              <a:lnSpc>
                <a:spcPts val="1300"/>
              </a:lnSpc>
              <a:spcBef>
                <a:spcPts val="80"/>
              </a:spcBef>
            </a:pPr>
            <a:r>
              <a:rPr dirty="0" sz="1150" spc="-70">
                <a:latin typeface="Times New Roman"/>
                <a:cs typeface="Times New Roman"/>
              </a:rPr>
              <a:t>.Assu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E0E0E"/>
                </a:solidFill>
                <a:latin typeface="Times New Roman"/>
                <a:cs typeface="Times New Roman"/>
              </a:rPr>
              <a:t>mpção</a:t>
            </a:r>
            <a:r>
              <a:rPr dirty="0" sz="1150" spc="2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A0A0A"/>
                </a:solidFill>
                <a:latin typeface="Times New Roman"/>
                <a:cs typeface="Times New Roman"/>
              </a:rPr>
              <a:t>Rodrigues</a:t>
            </a:r>
            <a:r>
              <a:rPr dirty="0" sz="1150" spc="19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A0A0A"/>
                </a:solidFill>
                <a:latin typeface="Times New Roman"/>
                <a:cs typeface="Times New Roman"/>
              </a:rPr>
              <a:t>Pinto,</a:t>
            </a:r>
            <a:r>
              <a:rPr dirty="0" sz="1150" spc="229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matrícula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290434099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11111"/>
                </a:solidFill>
                <a:latin typeface="Times New Roman"/>
                <a:cs typeface="Times New Roman"/>
              </a:rPr>
              <a:t>(Titular)</a:t>
            </a:r>
            <a:r>
              <a:rPr dirty="0" sz="1150" spc="9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2F2F2F"/>
                </a:solidFill>
                <a:latin typeface="Times New Roman"/>
                <a:cs typeface="Times New Roman"/>
              </a:rPr>
              <a:t>e</a:t>
            </a:r>
            <a:r>
              <a:rPr dirty="0" sz="1150" spc="8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F0F0F"/>
                </a:solidFill>
                <a:latin typeface="Times New Roman"/>
                <a:cs typeface="Times New Roman"/>
              </a:rPr>
              <a:t>Alba</a:t>
            </a:r>
            <a:r>
              <a:rPr dirty="0" sz="1150" spc="2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31313"/>
                </a:solidFill>
                <a:latin typeface="Times New Roman"/>
                <a:cs typeface="Times New Roman"/>
              </a:rPr>
              <a:t>Valéria</a:t>
            </a:r>
            <a:r>
              <a:rPr dirty="0" sz="1150" spc="30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11111"/>
                </a:solidFill>
                <a:latin typeface="Times New Roman"/>
                <a:cs typeface="Times New Roman"/>
              </a:rPr>
              <a:t>Pires</a:t>
            </a:r>
            <a:r>
              <a:rPr dirty="0" sz="1150" spc="16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50" spc="-30">
                <a:solidFill>
                  <a:srgbClr val="1C1C1C"/>
                </a:solidFill>
                <a:latin typeface="Times New Roman"/>
                <a:cs typeface="Times New Roman"/>
              </a:rPr>
              <a:t>Fla </a:t>
            </a:r>
            <a:r>
              <a:rPr dirty="0" sz="1150">
                <a:latin typeface="Times New Roman"/>
                <a:cs typeface="Times New Roman"/>
              </a:rPr>
              <a:t>Silva,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F0F0F"/>
                </a:solidFill>
                <a:latin typeface="Times New Roman"/>
                <a:cs typeface="Times New Roman"/>
              </a:rPr>
              <a:t>matrícula</a:t>
            </a:r>
            <a:r>
              <a:rPr dirty="0" sz="1150" spc="2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290433778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0A0A0A"/>
                </a:solidFill>
                <a:latin typeface="Times New Roman"/>
                <a:cs typeface="Times New Roman"/>
              </a:rPr>
              <a:t>(Suplente);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50">
              <a:latin typeface="Times New Roman"/>
              <a:cs typeface="Times New Roman"/>
            </a:endParaRPr>
          </a:p>
          <a:p>
            <a:pPr marL="87630" marR="68580" indent="4445">
              <a:lnSpc>
                <a:spcPts val="1340"/>
              </a:lnSpc>
            </a:pPr>
            <a:r>
              <a:rPr dirty="0" sz="1150" spc="-10">
                <a:latin typeface="Times New Roman"/>
                <a:cs typeface="Times New Roman"/>
              </a:rPr>
              <a:t>III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 spc="-600">
                <a:solidFill>
                  <a:srgbClr val="727272"/>
                </a:solidFill>
                <a:latin typeface="Times New Roman"/>
                <a:cs typeface="Times New Roman"/>
              </a:rPr>
              <a:t>—</a:t>
            </a:r>
            <a:r>
              <a:rPr dirty="0" sz="1150" spc="35">
                <a:solidFill>
                  <a:srgbClr val="727272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Secretaria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Fazenda: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F0F0F"/>
                </a:solidFill>
                <a:latin typeface="Times New Roman"/>
                <a:cs typeface="Times New Roman"/>
              </a:rPr>
              <a:t>Fabio</a:t>
            </a:r>
            <a:r>
              <a:rPr dirty="0" sz="1150" spc="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F0F0F"/>
                </a:solidFill>
                <a:latin typeface="Times New Roman"/>
                <a:cs typeface="Times New Roman"/>
              </a:rPr>
              <a:t>Luis</a:t>
            </a:r>
            <a:r>
              <a:rPr dirty="0" sz="1150" spc="7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61616"/>
                </a:solidFill>
                <a:latin typeface="Times New Roman"/>
                <a:cs typeface="Times New Roman"/>
              </a:rPr>
              <a:t>da</a:t>
            </a:r>
            <a:r>
              <a:rPr dirty="0" sz="1150" spc="7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Silva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Cavalcante,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31313"/>
                </a:solidFill>
                <a:latin typeface="Times New Roman"/>
                <a:cs typeface="Times New Roman"/>
              </a:rPr>
              <a:t>mati</a:t>
            </a:r>
            <a:r>
              <a:rPr dirty="0" sz="1150" spc="-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31313"/>
                </a:solidFill>
                <a:latin typeface="Times New Roman"/>
                <a:cs typeface="Times New Roman"/>
              </a:rPr>
              <a:t>ícula</a:t>
            </a:r>
            <a:r>
              <a:rPr dirty="0" sz="1150" spc="1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51515"/>
                </a:solidFill>
                <a:latin typeface="Times New Roman"/>
                <a:cs typeface="Times New Roman"/>
              </a:rPr>
              <a:t>2.409</a:t>
            </a:r>
            <a:r>
              <a:rPr dirty="0" sz="1150" spc="3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(Titulai’) </a:t>
            </a:r>
            <a:r>
              <a:rPr dirty="0" sz="1150">
                <a:solidFill>
                  <a:srgbClr val="232323"/>
                </a:solidFill>
                <a:latin typeface="Times New Roman"/>
                <a:cs typeface="Times New Roman"/>
              </a:rPr>
              <a:t>e</a:t>
            </a:r>
            <a:r>
              <a:rPr dirty="0" sz="1150" spc="6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C0C0C"/>
                </a:solidFill>
                <a:latin typeface="Times New Roman"/>
                <a:cs typeface="Times New Roman"/>
              </a:rPr>
              <a:t>Alan</a:t>
            </a:r>
            <a:r>
              <a:rPr dirty="0" sz="1150" spc="1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11111"/>
                </a:solidFill>
                <a:latin typeface="Times New Roman"/>
                <a:cs typeface="Times New Roman"/>
              </a:rPr>
              <a:t>Gonçalves</a:t>
            </a:r>
            <a:r>
              <a:rPr dirty="0" sz="1150" spc="10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A0A0A"/>
                </a:solidFill>
                <a:latin typeface="Times New Roman"/>
                <a:cs typeface="Times New Roman"/>
              </a:rPr>
              <a:t>$'ianna,</a:t>
            </a:r>
            <a:r>
              <a:rPr dirty="0" sz="1150" spc="12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111111"/>
                </a:solidFill>
                <a:latin typeface="Times New Roman"/>
                <a:cs typeface="Times New Roman"/>
              </a:rPr>
              <a:t>matrícula</a:t>
            </a:r>
            <a:r>
              <a:rPr dirty="0" sz="1150" spc="18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0A0A0A"/>
                </a:solidFill>
                <a:latin typeface="Times New Roman"/>
                <a:cs typeface="Times New Roman"/>
              </a:rPr>
              <a:t>3.319</a:t>
            </a:r>
            <a:r>
              <a:rPr dirty="0" sz="1150" spc="50" b="1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(Su¡ilente);</a:t>
            </a:r>
            <a:endParaRPr sz="1150">
              <a:latin typeface="Times New Roman"/>
              <a:cs typeface="Times New Roman"/>
            </a:endParaRPr>
          </a:p>
          <a:p>
            <a:pPr algn="just" marL="86995" marR="62230" indent="7620">
              <a:lnSpc>
                <a:spcPct val="94800"/>
              </a:lnSpc>
              <a:spcBef>
                <a:spcPts val="1250"/>
              </a:spcBef>
            </a:pPr>
            <a:r>
              <a:rPr dirty="0" sz="1150" spc="-20">
                <a:solidFill>
                  <a:srgbClr val="0F0F0F"/>
                </a:solidFill>
                <a:latin typeface="Times New Roman"/>
                <a:cs typeface="Times New Roman"/>
              </a:rPr>
              <a:t>lV</a:t>
            </a:r>
            <a:r>
              <a:rPr dirty="0" sz="1150" spc="12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 spc="-15">
                <a:latin typeface="Times New Roman"/>
                <a:cs typeface="Times New Roman"/>
              </a:rPr>
              <a:t>Secrctaria</a:t>
            </a:r>
            <a:r>
              <a:rPr dirty="0" sz="1150">
                <a:latin typeface="Times New Roman"/>
                <a:cs typeface="Times New Roman"/>
              </a:rPr>
              <a:t>  </a:t>
            </a:r>
            <a:r>
              <a:rPr dirty="0" sz="1150" spc="-10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150" spc="1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P1anejamento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e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Desenvolviinento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Sustentá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el: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 spc="45">
                <a:solidFill>
                  <a:srgbClr val="111111"/>
                </a:solidFill>
                <a:latin typeface="Times New Roman"/>
                <a:cs typeface="Times New Roman"/>
              </a:rPr>
              <a:t>8larcelo</a:t>
            </a:r>
            <a:r>
              <a:rPr dirty="0" sz="1150" spc="1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50" spc="45">
                <a:solidFill>
                  <a:srgbClr val="1C1C1C"/>
                </a:solidFill>
                <a:latin typeface="Times New Roman"/>
                <a:cs typeface="Times New Roman"/>
              </a:rPr>
              <a:t>Castro</a:t>
            </a:r>
            <a:r>
              <a:rPr dirty="0" sz="1150" spc="2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150" spc="-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50" spc="25">
                <a:solidFill>
                  <a:srgbClr val="111111"/>
                </a:solidFill>
                <a:latin typeface="Times New Roman"/>
                <a:cs typeface="Times New Roman"/>
              </a:rPr>
              <a:t>Souza,</a:t>
            </a:r>
            <a:r>
              <a:rPr dirty="0" sz="1150" spc="254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50" spc="20">
                <a:solidFill>
                  <a:srgbClr val="0E0E0E"/>
                </a:solidFill>
                <a:latin typeface="Times New Roman"/>
                <a:cs typeface="Times New Roman"/>
              </a:rPr>
              <a:t>matrícula</a:t>
            </a:r>
            <a:r>
              <a:rPr dirty="0" sz="1150" spc="31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50" spc="-15">
                <a:solidFill>
                  <a:srgbClr val="0F0F0F"/>
                </a:solidFill>
                <a:latin typeface="Times New Roman"/>
                <a:cs typeface="Times New Roman"/>
              </a:rPr>
              <a:t>290433740</a:t>
            </a:r>
            <a:r>
              <a:rPr dirty="0" sz="1150" spc="2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 spc="35">
                <a:solidFill>
                  <a:srgbClr val="0E0E0E"/>
                </a:solidFill>
                <a:latin typeface="Times New Roman"/>
                <a:cs typeface="Times New Roman"/>
              </a:rPr>
              <a:t>(Titular),</a:t>
            </a:r>
            <a:r>
              <a:rPr dirty="0" sz="1150" spc="20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50" spc="10">
                <a:solidFill>
                  <a:srgbClr val="232323"/>
                </a:solidFill>
                <a:latin typeface="Times New Roman"/>
                <a:cs typeface="Times New Roman"/>
              </a:rPr>
              <a:t>e</a:t>
            </a:r>
            <a:r>
              <a:rPr dirty="0" sz="1150" spc="14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50" spc="-15">
                <a:latin typeface="Times New Roman"/>
                <a:cs typeface="Times New Roman"/>
              </a:rPr>
              <a:t>Ge‹leon</a:t>
            </a:r>
            <a:r>
              <a:rPr dirty="0" sz="1150" spc="355">
                <a:latin typeface="Times New Roman"/>
                <a:cs typeface="Times New Roman"/>
              </a:rPr>
              <a:t> </a:t>
            </a:r>
            <a:r>
              <a:rPr dirty="0" sz="1150" spc="-15" i="1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150" spc="229" i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50" spc="5">
                <a:solidFill>
                  <a:srgbClr val="151515"/>
                </a:solidFill>
                <a:latin typeface="Times New Roman"/>
                <a:cs typeface="Times New Roman"/>
              </a:rPr>
              <a:t>AndratJe</a:t>
            </a:r>
            <a:r>
              <a:rPr dirty="0" sz="1150" spc="31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50" spc="-110">
                <a:solidFill>
                  <a:srgbClr val="131313"/>
                </a:solidFill>
                <a:latin typeface="Times New Roman"/>
                <a:cs typeface="Times New Roman"/>
              </a:rPr>
              <a:t>A</a:t>
            </a:r>
            <a:r>
              <a:rPr dirty="0" sz="1150" spc="-1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50" spc="15">
                <a:solidFill>
                  <a:srgbClr val="0A0A0A"/>
                </a:solidFill>
                <a:latin typeface="Times New Roman"/>
                <a:cs typeface="Times New Roman"/>
              </a:rPr>
              <a:t>ntunes,</a:t>
            </a:r>
            <a:r>
              <a:rPr dirty="0" sz="1150" spc="28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50" spc="20">
                <a:solidFill>
                  <a:srgbClr val="111111"/>
                </a:solidFill>
                <a:latin typeface="Times New Roman"/>
                <a:cs typeface="Times New Roman"/>
              </a:rPr>
              <a:t>matrícula</a:t>
            </a:r>
            <a:r>
              <a:rPr dirty="0" sz="1150" spc="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50" spc="-15">
                <a:solidFill>
                  <a:srgbClr val="0C0C0C"/>
                </a:solidFill>
                <a:latin typeface="Times New Roman"/>
                <a:cs typeface="Times New Roman"/>
              </a:rPr>
              <a:t>290433812</a:t>
            </a:r>
            <a:r>
              <a:rPr dirty="0" sz="1150" spc="1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50" spc="10">
                <a:solidFill>
                  <a:srgbClr val="161616"/>
                </a:solidFill>
                <a:latin typeface="Times New Roman"/>
                <a:cs typeface="Times New Roman"/>
              </a:rPr>
              <a:t>(Suplente);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12618" y="9226694"/>
            <a:ext cx="5743846" cy="99031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2463" y="444879"/>
            <a:ext cx="810107" cy="749592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85776" y="19806"/>
            <a:ext cx="1060450" cy="0"/>
          </a:xfrm>
          <a:custGeom>
            <a:avLst/>
            <a:gdLst/>
            <a:ahLst/>
            <a:cxnLst/>
            <a:rect l="l" t="t" r="r" b="b"/>
            <a:pathLst>
              <a:path w="1060450" h="0">
                <a:moveTo>
                  <a:pt x="0" y="0"/>
                </a:moveTo>
                <a:lnTo>
                  <a:pt x="1059840" y="0"/>
                </a:lnTo>
              </a:path>
            </a:pathLst>
          </a:custGeom>
          <a:ln w="9141">
            <a:solidFill>
              <a:srgbClr val="6064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40027" y="7617"/>
            <a:ext cx="713105" cy="0"/>
          </a:xfrm>
          <a:custGeom>
            <a:avLst/>
            <a:gdLst/>
            <a:ahLst/>
            <a:cxnLst/>
            <a:rect l="l" t="t" r="r" b="b"/>
            <a:pathLst>
              <a:path w="713105" h="0">
                <a:moveTo>
                  <a:pt x="0" y="0"/>
                </a:moveTo>
                <a:lnTo>
                  <a:pt x="712651" y="0"/>
                </a:lnTo>
              </a:path>
            </a:pathLst>
          </a:custGeom>
          <a:ln w="9141">
            <a:solidFill>
              <a:srgbClr val="6064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51325" y="456302"/>
            <a:ext cx="2277745" cy="560705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5875" marR="5080" indent="-3810">
              <a:lnSpc>
                <a:spcPct val="90400"/>
              </a:lnSpc>
              <a:spcBef>
                <a:spcPts val="240"/>
              </a:spcBef>
            </a:pPr>
            <a:r>
              <a:rPr dirty="0" sz="1250" spc="-65">
                <a:solidFill>
                  <a:srgbClr val="212121"/>
                </a:solidFill>
                <a:latin typeface="Arial MT"/>
                <a:cs typeface="Arial MT"/>
              </a:rPr>
              <a:t>Estado </a:t>
            </a:r>
            <a:r>
              <a:rPr dirty="0" sz="1250" spc="-10">
                <a:solidFill>
                  <a:srgbClr val="111111"/>
                </a:solidFill>
                <a:latin typeface="Arial MT"/>
                <a:cs typeface="Arial MT"/>
              </a:rPr>
              <a:t>do</a:t>
            </a:r>
            <a:r>
              <a:rPr dirty="0" sz="1250" spc="-1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50" spc="-50">
                <a:solidFill>
                  <a:srgbClr val="181818"/>
                </a:solidFill>
                <a:latin typeface="Arial MT"/>
                <a:cs typeface="Arial MT"/>
              </a:rPr>
              <a:t>Rio</a:t>
            </a:r>
            <a:r>
              <a:rPr dirty="0" sz="1250" spc="-8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250" spc="-6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1250" spc="-1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Arial MT"/>
                <a:cs typeface="Arial MT"/>
              </a:rPr>
              <a:t>Janeiro </a:t>
            </a:r>
            <a:r>
              <a:rPr dirty="0" sz="1250" spc="-65">
                <a:solidFill>
                  <a:srgbClr val="1A1A1A"/>
                </a:solidFill>
                <a:latin typeface="Arial MT"/>
                <a:cs typeface="Arial MT"/>
              </a:rPr>
              <a:t>Prefeitura</a:t>
            </a:r>
            <a:r>
              <a:rPr dirty="0" sz="1250" spc="-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50" spc="-50">
                <a:solidFill>
                  <a:srgbClr val="111111"/>
                </a:solidFill>
                <a:latin typeface="Arial MT"/>
                <a:cs typeface="Arial MT"/>
              </a:rPr>
              <a:t>Municipal</a:t>
            </a:r>
            <a:r>
              <a:rPr dirty="0" sz="12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50" spc="-6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1250" spc="-1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50" spc="-55">
                <a:solidFill>
                  <a:srgbClr val="1A1A1A"/>
                </a:solidFill>
                <a:latin typeface="Arial MT"/>
                <a:cs typeface="Arial MT"/>
              </a:rPr>
              <a:t>Seropédica </a:t>
            </a:r>
            <a:r>
              <a:rPr dirty="0" sz="1250" spc="-114" b="1">
                <a:solidFill>
                  <a:srgbClr val="111111"/>
                </a:solidFill>
                <a:latin typeface="Arial"/>
                <a:cs typeface="Arial"/>
              </a:rPr>
              <a:t>Gabinete</a:t>
            </a:r>
            <a:r>
              <a:rPr dirty="0" sz="1250" spc="-1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250" spc="-95" b="1">
                <a:solidFill>
                  <a:srgbClr val="1A1A1A"/>
                </a:solidFill>
                <a:latin typeface="Arial"/>
                <a:cs typeface="Arial"/>
              </a:rPr>
              <a:t>do</a:t>
            </a:r>
            <a:r>
              <a:rPr dirty="0" sz="1250" spc="-10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50" spc="-10">
                <a:solidFill>
                  <a:srgbClr val="0A0A0A"/>
                </a:solidFill>
                <a:latin typeface="Arial MT"/>
                <a:cs typeface="Arial MT"/>
              </a:rPr>
              <a:t>Prefeito</a:t>
            </a:r>
            <a:endParaRPr sz="12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16423" y="1470996"/>
            <a:ext cx="5292725" cy="79959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36830" indent="137795">
              <a:lnSpc>
                <a:spcPts val="1440"/>
              </a:lnSpc>
              <a:spcBef>
                <a:spcPts val="195"/>
              </a:spcBef>
              <a:buClr>
                <a:srgbClr val="3D3D3D"/>
              </a:buClr>
              <a:buAutoNum type="romanUcPeriod" startAt="5"/>
              <a:tabLst>
                <a:tab pos="150495" algn="l"/>
              </a:tabLst>
            </a:pPr>
            <a:r>
              <a:rPr dirty="0" sz="1250" spc="-675">
                <a:solidFill>
                  <a:srgbClr val="444444"/>
                </a:solidFill>
                <a:latin typeface="Times New Roman"/>
                <a:cs typeface="Times New Roman"/>
              </a:rPr>
              <a:t>—</a:t>
            </a:r>
            <a:r>
              <a:rPr dirty="0" sz="1250" spc="-3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Secretaria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de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Administração: </a:t>
            </a:r>
            <a:r>
              <a:rPr dirty="0" sz="1250" spc="-5">
                <a:solidFill>
                  <a:srgbClr val="131313"/>
                </a:solidFill>
                <a:latin typeface="Times New Roman"/>
                <a:cs typeface="Times New Roman"/>
              </a:rPr>
              <a:t>Luan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a</a:t>
            </a:r>
            <a:r>
              <a:rPr dirty="0" sz="1250" spc="10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Bastos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Costa,</a:t>
            </a:r>
            <a:r>
              <a:rPr dirty="0" sz="1250" spc="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5" b="1">
                <a:solidFill>
                  <a:srgbClr val="0E0E0E"/>
                </a:solidFill>
                <a:latin typeface="Times New Roman"/>
                <a:cs typeface="Times New Roman"/>
              </a:rPr>
              <a:t>matrícula</a:t>
            </a:r>
            <a:r>
              <a:rPr dirty="0" sz="1250" spc="100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60" b="1">
                <a:latin typeface="Times New Roman"/>
                <a:cs typeface="Times New Roman"/>
              </a:rPr>
              <a:t>290433380</a:t>
            </a:r>
            <a:r>
              <a:rPr dirty="0" sz="1250" spc="35" b="1">
                <a:latin typeface="Times New Roman"/>
                <a:cs typeface="Times New Roman"/>
              </a:rPr>
              <a:t> </a:t>
            </a:r>
            <a:r>
              <a:rPr dirty="0" sz="1250" spc="5">
                <a:solidFill>
                  <a:srgbClr val="181818"/>
                </a:solidFill>
                <a:latin typeface="Times New Roman"/>
                <a:cs typeface="Times New Roman"/>
              </a:rPr>
              <a:t>(Titular) </a:t>
            </a:r>
            <a:r>
              <a:rPr dirty="0" sz="1250" spc="-35">
                <a:solidFill>
                  <a:srgbClr val="2D2D2D"/>
                </a:solidFill>
                <a:latin typeface="Times New Roman"/>
                <a:cs typeface="Times New Roman"/>
              </a:rPr>
              <a:t>e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João</a:t>
            </a:r>
            <a:r>
              <a:rPr dirty="0" sz="1250" spc="-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E0E0E"/>
                </a:solidFill>
                <a:latin typeface="Times New Roman"/>
                <a:cs typeface="Times New Roman"/>
              </a:rPr>
              <a:t>Marcos</a:t>
            </a:r>
            <a:r>
              <a:rPr dirty="0" sz="1250" spc="7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F0F0F"/>
                </a:solidFill>
                <a:latin typeface="Times New Roman"/>
                <a:cs typeface="Times New Roman"/>
              </a:rPr>
              <a:t>Batista</a:t>
            </a:r>
            <a:r>
              <a:rPr dirty="0" sz="1250" spc="9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Nunes,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matrícula</a:t>
            </a:r>
            <a:r>
              <a:rPr dirty="0" sz="1250" spc="1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65" b="1">
                <a:latin typeface="Times New Roman"/>
                <a:cs typeface="Times New Roman"/>
              </a:rPr>
              <a:t>290433332</a:t>
            </a:r>
            <a:r>
              <a:rPr dirty="0" sz="1250" spc="90" b="1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F0F0F"/>
                </a:solidFill>
                <a:latin typeface="Times New Roman"/>
                <a:cs typeface="Times New Roman"/>
              </a:rPr>
              <a:t>(Suplente).</a:t>
            </a:r>
            <a:endParaRPr sz="1250">
              <a:latin typeface="Times New Roman"/>
              <a:cs typeface="Times New Roman"/>
            </a:endParaRPr>
          </a:p>
          <a:p>
            <a:pPr algn="just" marL="12700" marR="45720" indent="195580">
              <a:lnSpc>
                <a:spcPts val="1390"/>
              </a:lnSpc>
              <a:spcBef>
                <a:spcPts val="1240"/>
              </a:spcBef>
              <a:buClr>
                <a:srgbClr val="363636"/>
              </a:buClr>
              <a:buAutoNum type="romanUcPeriod" startAt="5"/>
              <a:tabLst>
                <a:tab pos="208279" algn="l"/>
              </a:tabLst>
            </a:pPr>
            <a:r>
              <a:rPr dirty="0" sz="1250" spc="-675">
                <a:solidFill>
                  <a:srgbClr val="6D6D6D"/>
                </a:solidFill>
                <a:latin typeface="Times New Roman"/>
                <a:cs typeface="Times New Roman"/>
              </a:rPr>
              <a:t>—</a:t>
            </a:r>
            <a:r>
              <a:rPr dirty="0" sz="1250" spc="25">
                <a:solidFill>
                  <a:srgbClr val="6D6D6D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Procuradoria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A0A0A"/>
                </a:solidFill>
                <a:latin typeface="Times New Roman"/>
                <a:cs typeface="Times New Roman"/>
              </a:rPr>
              <a:t>Geral</a:t>
            </a:r>
            <a:r>
              <a:rPr dirty="0" sz="1250" spc="9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do</a:t>
            </a:r>
            <a:r>
              <a:rPr dirty="0" sz="1250" spc="-1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Município: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55" b="1">
                <a:solidFill>
                  <a:srgbClr val="0F0F0F"/>
                </a:solidFill>
                <a:latin typeface="Times New Roman"/>
                <a:cs typeface="Times New Roman"/>
              </a:rPr>
              <a:t>Sidney</a:t>
            </a:r>
            <a:r>
              <a:rPr dirty="0" sz="1250" spc="100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70" b="1">
                <a:latin typeface="Times New Roman"/>
                <a:cs typeface="Times New Roman"/>
              </a:rPr>
              <a:t>Rocha</a:t>
            </a:r>
            <a:r>
              <a:rPr dirty="0" sz="1250" spc="100" b="1">
                <a:latin typeface="Times New Roman"/>
                <a:cs typeface="Times New Roman"/>
              </a:rPr>
              <a:t> </a:t>
            </a:r>
            <a:r>
              <a:rPr dirty="0" sz="1250" spc="-60" b="1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250" spc="-15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55" b="1">
                <a:solidFill>
                  <a:srgbClr val="0C0C0C"/>
                </a:solidFill>
                <a:latin typeface="Times New Roman"/>
                <a:cs typeface="Times New Roman"/>
              </a:rPr>
              <a:t>Sousa,</a:t>
            </a:r>
            <a:r>
              <a:rPr dirty="0" sz="1250" spc="9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5" b="1">
                <a:solidFill>
                  <a:srgbClr val="0E0E0E"/>
                </a:solidFill>
                <a:latin typeface="Times New Roman"/>
                <a:cs typeface="Times New Roman"/>
              </a:rPr>
              <a:t>matrícula</a:t>
            </a:r>
            <a:r>
              <a:rPr dirty="0" sz="1250" spc="120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65" b="1">
                <a:solidFill>
                  <a:srgbClr val="0F0F0F"/>
                </a:solidFill>
                <a:latin typeface="Times New Roman"/>
                <a:cs typeface="Times New Roman"/>
              </a:rPr>
              <a:t>290433480</a:t>
            </a:r>
            <a:r>
              <a:rPr dirty="0" sz="1250" spc="-35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1A1A1A"/>
                </a:solidFill>
                <a:latin typeface="Times New Roman"/>
                <a:cs typeface="Times New Roman"/>
              </a:rPr>
              <a:t>(Titular)</a:t>
            </a:r>
            <a:endParaRPr sz="1250">
              <a:latin typeface="Times New Roman"/>
              <a:cs typeface="Times New Roman"/>
            </a:endParaRPr>
          </a:p>
          <a:p>
            <a:pPr algn="just" marL="19050" marR="26034" indent="-3810">
              <a:lnSpc>
                <a:spcPct val="90000"/>
              </a:lnSpc>
              <a:spcBef>
                <a:spcPts val="1190"/>
              </a:spcBef>
            </a:pPr>
            <a:r>
              <a:rPr dirty="0" sz="1250" spc="-35">
                <a:latin typeface="Times New Roman"/>
                <a:cs typeface="Times New Roman"/>
              </a:rPr>
              <a:t>§2°: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A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Comissão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25">
                <a:latin typeface="Times New Roman"/>
                <a:cs typeface="Times New Roman"/>
              </a:rPr>
              <a:t> Avaliação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Bens</a:t>
            </a:r>
            <a:r>
              <a:rPr dirty="0" sz="1250" spc="-30">
                <a:latin typeface="Times New Roman"/>
                <a:cs typeface="Times New Roman"/>
              </a:rPr>
              <a:t> Imóveis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Assistência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Técnica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contará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com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F1F1F"/>
                </a:solidFill>
                <a:latin typeface="Times New Roman"/>
                <a:cs typeface="Times New Roman"/>
              </a:rPr>
              <a:t>o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apoio</a:t>
            </a:r>
            <a:r>
              <a:rPr dirty="0" sz="1250" spc="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administrativo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da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Secretaria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Administração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e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da</a:t>
            </a:r>
            <a:r>
              <a:rPr dirty="0" sz="1250" spc="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Secretaria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250" spc="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Fazenda,</a:t>
            </a:r>
            <a:r>
              <a:rPr dirty="0" sz="1250" spc="6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51515"/>
                </a:solidFill>
                <a:latin typeface="Times New Roman"/>
                <a:cs typeface="Times New Roman"/>
              </a:rPr>
              <a:t>que </a:t>
            </a:r>
            <a:r>
              <a:rPr dirty="0" sz="1250" spc="-25">
                <a:latin typeface="Times New Roman"/>
                <a:cs typeface="Times New Roman"/>
              </a:rPr>
              <a:t>disponibilizarão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servidores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quando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necessário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for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solicitado,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segundo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critérios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80808"/>
                </a:solidFill>
                <a:latin typeface="Times New Roman"/>
                <a:cs typeface="Times New Roman"/>
              </a:rPr>
              <a:t>de </a:t>
            </a:r>
            <a:r>
              <a:rPr dirty="0" sz="1250" spc="-40">
                <a:latin typeface="Times New Roman"/>
                <a:cs typeface="Times New Roman"/>
              </a:rPr>
              <a:t>oportunidade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-8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conveniência,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pela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Comissão,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inclusive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espaço </a:t>
            </a:r>
            <a:r>
              <a:rPr dirty="0" sz="1250" spc="-20">
                <a:latin typeface="Times New Roman"/>
                <a:cs typeface="Times New Roman"/>
              </a:rPr>
              <a:t>físico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suficiente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F0F0F"/>
                </a:solidFill>
                <a:latin typeface="Times New Roman"/>
                <a:cs typeface="Times New Roman"/>
              </a:rPr>
              <a:t>para</a:t>
            </a:r>
            <a:r>
              <a:rPr dirty="0" sz="1250" spc="-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sua </a:t>
            </a:r>
            <a:r>
              <a:rPr dirty="0" sz="1250" spc="-40">
                <a:latin typeface="Times New Roman"/>
                <a:cs typeface="Times New Roman"/>
              </a:rPr>
              <a:t>instalação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e</a:t>
            </a: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desenvolvimento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A0A0A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suas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atividades.</a:t>
            </a:r>
            <a:endParaRPr sz="1250">
              <a:latin typeface="Times New Roman"/>
              <a:cs typeface="Times New Roman"/>
            </a:endParaRPr>
          </a:p>
          <a:p>
            <a:pPr algn="just" marL="25400" marR="22860" indent="1270">
              <a:lnSpc>
                <a:spcPts val="1340"/>
              </a:lnSpc>
              <a:spcBef>
                <a:spcPts val="1390"/>
              </a:spcBef>
            </a:pP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Artigo</a:t>
            </a:r>
            <a:r>
              <a:rPr dirty="0" sz="1250" spc="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3“: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210">
                <a:solidFill>
                  <a:srgbClr val="1C1C1C"/>
                </a:solidFill>
                <a:latin typeface="Times New Roman"/>
                <a:cs typeface="Times New Roman"/>
              </a:rPr>
              <a:t>A</a:t>
            </a:r>
            <a:r>
              <a:rPr dirty="0" sz="1250" spc="6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Comissão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Avaliação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dirty="0" sz="1250" spc="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Bens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Imóveis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e</a:t>
            </a:r>
            <a:r>
              <a:rPr dirty="0" sz="1250" spc="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Assistência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Técnica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E0E0E"/>
                </a:solidFill>
                <a:latin typeface="Times New Roman"/>
                <a:cs typeface="Times New Roman"/>
              </a:rPr>
              <a:t>deverá,</a:t>
            </a:r>
            <a:r>
              <a:rPr dirty="0" sz="1250" spc="2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F0F0F"/>
                </a:solidFill>
                <a:latin typeface="Times New Roman"/>
                <a:cs typeface="Times New Roman"/>
              </a:rPr>
              <a:t>para</a:t>
            </a:r>
            <a:r>
              <a:rPr dirty="0" sz="1250" spc="-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atingir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E0E0E"/>
                </a:solidFill>
                <a:latin typeface="Times New Roman"/>
                <a:cs typeface="Times New Roman"/>
              </a:rPr>
              <a:t>aos</a:t>
            </a:r>
            <a:r>
              <a:rPr dirty="0" sz="1250" spc="-2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seus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objetivos,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exercer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11111"/>
                </a:solidFill>
                <a:latin typeface="Times New Roman"/>
                <a:cs typeface="Times New Roman"/>
              </a:rPr>
              <a:t>as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seguintes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atividades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básicas:</a:t>
            </a:r>
            <a:endParaRPr sz="1250">
              <a:latin typeface="Times New Roman"/>
              <a:cs typeface="Times New Roman"/>
            </a:endParaRPr>
          </a:p>
          <a:p>
            <a:pPr algn="just" marL="102235" indent="-81280">
              <a:lnSpc>
                <a:spcPct val="100000"/>
              </a:lnSpc>
              <a:spcBef>
                <a:spcPts val="1055"/>
              </a:spcBef>
              <a:buClr>
                <a:srgbClr val="161616"/>
              </a:buClr>
              <a:buAutoNum type="romanUcPeriod"/>
              <a:tabLst>
                <a:tab pos="102235" algn="l"/>
              </a:tabLst>
            </a:pPr>
            <a:r>
              <a:rPr dirty="0" sz="1250" spc="-675">
                <a:solidFill>
                  <a:srgbClr val="414141"/>
                </a:solidFill>
                <a:latin typeface="Times New Roman"/>
                <a:cs typeface="Times New Roman"/>
              </a:rPr>
              <a:t>—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Pesquisar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analisar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o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mercado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imobiliário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local;</a:t>
            </a:r>
            <a:endParaRPr sz="1250">
              <a:latin typeface="Times New Roman"/>
              <a:cs typeface="Times New Roman"/>
            </a:endParaRPr>
          </a:p>
          <a:p>
            <a:pPr marL="26670" marR="25400" indent="-3175">
              <a:lnSpc>
                <a:spcPts val="1340"/>
              </a:lnSpc>
              <a:spcBef>
                <a:spcPts val="1315"/>
              </a:spcBef>
              <a:buAutoNum type="romanUcPeriod"/>
              <a:tabLst>
                <a:tab pos="26670" algn="l"/>
                <a:tab pos="300355" algn="l"/>
              </a:tabLst>
            </a:pPr>
            <a:r>
              <a:rPr dirty="0" sz="1250" spc="-45">
                <a:latin typeface="Times New Roman"/>
                <a:cs typeface="Times New Roman"/>
              </a:rPr>
              <a:t>Acompanhar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sistematicamente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as</a:t>
            </a:r>
            <a:r>
              <a:rPr dirty="0" sz="1250" spc="1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mudanças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fiscais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e</a:t>
            </a:r>
            <a:r>
              <a:rPr dirty="0" sz="1250" spc="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conjunturais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que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influam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no </a:t>
            </a:r>
            <a:r>
              <a:rPr dirty="0" sz="1250" spc="-45">
                <a:latin typeface="Times New Roman"/>
                <a:cs typeface="Times New Roman"/>
              </a:rPr>
              <a:t>valor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venal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dos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imóveis;</a:t>
            </a:r>
            <a:endParaRPr sz="1250">
              <a:latin typeface="Times New Roman"/>
              <a:cs typeface="Times New Roman"/>
            </a:endParaRPr>
          </a:p>
          <a:p>
            <a:pPr algn="just" marL="205740" indent="-18161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AutoNum type="romanUcPeriod"/>
              <a:tabLst>
                <a:tab pos="205740" algn="l"/>
              </a:tabLst>
            </a:pPr>
            <a:r>
              <a:rPr dirty="0" sz="1250" spc="-650">
                <a:solidFill>
                  <a:srgbClr val="1D1D1D"/>
                </a:solidFill>
                <a:latin typeface="Times New Roman"/>
                <a:cs typeface="Times New Roman"/>
              </a:rPr>
              <a:t>—</a:t>
            </a:r>
            <a:r>
              <a:rPr dirty="0" sz="1250" spc="-5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Pesquisar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e</a:t>
            </a:r>
            <a:r>
              <a:rPr dirty="0" sz="1250" spc="-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desenvolver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65">
                <a:latin typeface="Times New Roman"/>
                <a:cs typeface="Times New Roman"/>
              </a:rPr>
              <a:t>novos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E0E0E"/>
                </a:solidFill>
                <a:latin typeface="Times New Roman"/>
                <a:cs typeface="Times New Roman"/>
              </a:rPr>
              <a:t>métodos</a:t>
            </a:r>
            <a:r>
              <a:rPr dirty="0" sz="1250" spc="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de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avaliações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imóveis;</a:t>
            </a:r>
            <a:endParaRPr sz="1250">
              <a:latin typeface="Times New Roman"/>
              <a:cs typeface="Times New Roman"/>
            </a:endParaRPr>
          </a:p>
          <a:p>
            <a:pPr algn="just" marL="28575" marR="24765" indent="209550">
              <a:lnSpc>
                <a:spcPct val="90400"/>
              </a:lnSpc>
              <a:spcBef>
                <a:spcPts val="1380"/>
              </a:spcBef>
              <a:buClr>
                <a:srgbClr val="1F1F1F"/>
              </a:buClr>
              <a:buAutoNum type="romanUcPeriod"/>
              <a:tabLst>
                <a:tab pos="238125" algn="l"/>
              </a:tabLst>
            </a:pPr>
            <a:r>
              <a:rPr dirty="0" sz="1250" spc="-675">
                <a:solidFill>
                  <a:srgbClr val="4D4D4D"/>
                </a:solidFill>
                <a:latin typeface="Times New Roman"/>
                <a:cs typeface="Times New Roman"/>
              </a:rPr>
              <a:t>—</a:t>
            </a:r>
            <a:r>
              <a:rPr dirty="0" sz="1250" spc="12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Requerer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dos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órgãos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integrantes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da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administração</a:t>
            </a:r>
            <a:r>
              <a:rPr dirty="0" sz="1250" spc="24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Municipal,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direta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70">
                <a:solidFill>
                  <a:srgbClr val="0E0E0E"/>
                </a:solidFill>
                <a:latin typeface="Times New Roman"/>
                <a:cs typeface="Times New Roman"/>
              </a:rPr>
              <a:t>ou</a:t>
            </a:r>
            <a:r>
              <a:rPr dirty="0" sz="1250" spc="17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A0A0A"/>
                </a:solidFill>
                <a:latin typeface="Times New Roman"/>
                <a:cs typeface="Times New Roman"/>
              </a:rPr>
              <a:t>indireta,</a:t>
            </a:r>
            <a:r>
              <a:rPr dirty="0" sz="1250" spc="-2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todas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80808"/>
                </a:solidFill>
                <a:latin typeface="Times New Roman"/>
                <a:cs typeface="Times New Roman"/>
              </a:rPr>
              <a:t>as</a:t>
            </a:r>
            <a:r>
              <a:rPr dirty="0" sz="1250" spc="-4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informações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necessárias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A0A0A"/>
                </a:solidFill>
                <a:latin typeface="Times New Roman"/>
                <a:cs typeface="Times New Roman"/>
              </a:rPr>
              <a:t>à</a:t>
            </a:r>
            <a:r>
              <a:rPr dirty="0" sz="1250" spc="-10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concepção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de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seus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objetivos,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161616"/>
                </a:solidFill>
                <a:latin typeface="Times New Roman"/>
                <a:cs typeface="Times New Roman"/>
              </a:rPr>
              <a:t>que</a:t>
            </a:r>
            <a:r>
              <a:rPr dirty="0" sz="1250" spc="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F0F0F"/>
                </a:solidFill>
                <a:latin typeface="Times New Roman"/>
                <a:cs typeface="Times New Roman"/>
              </a:rPr>
              <a:t>lhe</a:t>
            </a:r>
            <a:r>
              <a:rPr dirty="0" sz="1250" spc="-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A0A0A"/>
                </a:solidFill>
                <a:latin typeface="Times New Roman"/>
                <a:cs typeface="Times New Roman"/>
              </a:rPr>
              <a:t>serão</a:t>
            </a:r>
            <a:r>
              <a:rPr dirty="0" sz="1250" spc="-4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fornecidos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75">
                <a:solidFill>
                  <a:srgbClr val="0C0C0C"/>
                </a:solidFill>
                <a:latin typeface="Times New Roman"/>
                <a:cs typeface="Times New Roman"/>
              </a:rPr>
              <a:t>com</a:t>
            </a:r>
            <a:r>
              <a:rPr dirty="0" sz="1250" spc="10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presteza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e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exatidão;</a:t>
            </a:r>
            <a:endParaRPr sz="1250">
              <a:latin typeface="Times New Roman"/>
              <a:cs typeface="Times New Roman"/>
            </a:endParaRPr>
          </a:p>
          <a:p>
            <a:pPr algn="just" marL="28575" marR="19050" indent="148590">
              <a:lnSpc>
                <a:spcPts val="1320"/>
              </a:lnSpc>
              <a:spcBef>
                <a:spcPts val="1355"/>
              </a:spcBef>
              <a:buClr>
                <a:srgbClr val="1D1D1D"/>
              </a:buClr>
              <a:buAutoNum type="romanUcPeriod"/>
              <a:tabLst>
                <a:tab pos="177165" algn="l"/>
              </a:tabLst>
            </a:pPr>
            <a:r>
              <a:rPr dirty="0" sz="1250" spc="-675">
                <a:solidFill>
                  <a:srgbClr val="808080"/>
                </a:solidFill>
                <a:latin typeface="Times New Roman"/>
                <a:cs typeface="Times New Roman"/>
              </a:rPr>
              <a:t>—</a:t>
            </a:r>
            <a:r>
              <a:rPr dirty="0" sz="1250">
                <a:solidFill>
                  <a:srgbClr val="808080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80808"/>
                </a:solidFill>
                <a:latin typeface="Times New Roman"/>
                <a:cs typeface="Times New Roman"/>
              </a:rPr>
              <a:t>Manter</a:t>
            </a:r>
            <a:r>
              <a:rPr dirty="0" sz="1250" spc="6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entendimentos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75">
                <a:solidFill>
                  <a:srgbClr val="151515"/>
                </a:solidFill>
                <a:latin typeface="Times New Roman"/>
                <a:cs typeface="Times New Roman"/>
              </a:rPr>
              <a:t>com</a:t>
            </a:r>
            <a:r>
              <a:rPr dirty="0" sz="1250" spc="10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81818"/>
                </a:solidFill>
                <a:latin typeface="Times New Roman"/>
                <a:cs typeface="Times New Roman"/>
              </a:rPr>
              <a:t>órgãos</a:t>
            </a:r>
            <a:r>
              <a:rPr dirty="0" sz="1250" spc="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oficiais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federais,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estaduais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e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privados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E0E0E"/>
                </a:solidFill>
                <a:latin typeface="Times New Roman"/>
                <a:cs typeface="Times New Roman"/>
              </a:rPr>
              <a:t>para</a:t>
            </a:r>
            <a:r>
              <a:rPr dirty="0" sz="1250" spc="3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70707"/>
                </a:solidFill>
                <a:latin typeface="Times New Roman"/>
                <a:cs typeface="Times New Roman"/>
              </a:rPr>
              <a:t>obter</a:t>
            </a:r>
            <a:r>
              <a:rPr dirty="0" sz="1250" spc="-25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A0A0A"/>
                </a:solidFill>
                <a:latin typeface="Times New Roman"/>
                <a:cs typeface="Times New Roman"/>
              </a:rPr>
              <a:t>dados</a:t>
            </a:r>
            <a:r>
              <a:rPr dirty="0" sz="1250" spc="6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necessários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31313"/>
                </a:solidFill>
                <a:latin typeface="Times New Roman"/>
                <a:cs typeface="Times New Roman"/>
              </a:rPr>
              <a:t>à</a:t>
            </a:r>
            <a:r>
              <a:rPr dirty="0" sz="1250" spc="-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fixação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111111"/>
                </a:solidFill>
                <a:latin typeface="Times New Roman"/>
                <a:cs typeface="Times New Roman"/>
              </a:rPr>
              <a:t>da</a:t>
            </a:r>
            <a:r>
              <a:rPr dirty="0" sz="1250" spc="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Planta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51515"/>
                </a:solidFill>
                <a:latin typeface="Times New Roman"/>
                <a:cs typeface="Times New Roman"/>
              </a:rPr>
              <a:t>de</a:t>
            </a:r>
            <a:r>
              <a:rPr dirty="0" sz="1250" spc="2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Valores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Venais;</a:t>
            </a:r>
            <a:endParaRPr sz="1250">
              <a:latin typeface="Times New Roman"/>
              <a:cs typeface="Times New Roman"/>
            </a:endParaRPr>
          </a:p>
          <a:p>
            <a:pPr algn="just" marL="31750" marR="17780" indent="182245">
              <a:lnSpc>
                <a:spcPts val="1340"/>
              </a:lnSpc>
              <a:spcBef>
                <a:spcPts val="1350"/>
              </a:spcBef>
              <a:buClr>
                <a:srgbClr val="111111"/>
              </a:buClr>
              <a:buAutoNum type="romanUcPeriod"/>
              <a:tabLst>
                <a:tab pos="213995" algn="l"/>
              </a:tabLst>
            </a:pPr>
            <a:r>
              <a:rPr dirty="0" sz="1250" spc="-675">
                <a:solidFill>
                  <a:srgbClr val="676767"/>
                </a:solidFill>
                <a:latin typeface="Times New Roman"/>
                <a:cs typeface="Times New Roman"/>
              </a:rPr>
              <a:t>—</a:t>
            </a:r>
            <a:r>
              <a:rPr dirty="0" sz="1250" spc="-60">
                <a:solidFill>
                  <a:srgbClr val="676767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Assessorar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a</a:t>
            </a:r>
            <a:r>
              <a:rPr dirty="0" sz="1250" spc="-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Autoridade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Fazendária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65">
                <a:latin typeface="Times New Roman"/>
                <a:cs typeface="Times New Roman"/>
              </a:rPr>
              <a:t>para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fins</a:t>
            </a:r>
            <a:r>
              <a:rPr dirty="0" sz="1250" spc="-6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</a:t>
            </a:r>
            <a:r>
              <a:rPr dirty="0" sz="1250" spc="-11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elaboração,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atualização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E0E0E"/>
                </a:solidFill>
                <a:latin typeface="Times New Roman"/>
                <a:cs typeface="Times New Roman"/>
              </a:rPr>
              <a:t>e/ou</a:t>
            </a:r>
            <a:r>
              <a:rPr dirty="0" sz="1250" spc="1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revisão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A1A1A"/>
                </a:solidFill>
                <a:latin typeface="Times New Roman"/>
                <a:cs typeface="Times New Roman"/>
              </a:rPr>
              <a:t>da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Planta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Valores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Venaís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50505"/>
                </a:solidFill>
                <a:latin typeface="Times New Roman"/>
                <a:cs typeface="Times New Roman"/>
              </a:rPr>
              <a:t>dos </a:t>
            </a:r>
            <a:r>
              <a:rPr dirty="0" sz="1250" spc="-60">
                <a:latin typeface="Times New Roman"/>
                <a:cs typeface="Times New Roman"/>
              </a:rPr>
              <a:t>imóveis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sujeitos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ao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Imposto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80808"/>
                </a:solidFill>
                <a:latin typeface="Times New Roman"/>
                <a:cs typeface="Times New Roman"/>
              </a:rPr>
              <a:t>Predial</a:t>
            </a:r>
            <a:r>
              <a:rPr dirty="0" sz="1250" spc="2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e</a:t>
            </a:r>
            <a:r>
              <a:rPr dirty="0" sz="1250" spc="-8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Territorial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0F0F0F"/>
                </a:solidFill>
                <a:latin typeface="Times New Roman"/>
                <a:cs typeface="Times New Roman"/>
              </a:rPr>
              <a:t>Urbano;</a:t>
            </a:r>
            <a:endParaRPr sz="1250">
              <a:latin typeface="Times New Roman"/>
              <a:cs typeface="Times New Roman"/>
            </a:endParaRPr>
          </a:p>
          <a:p>
            <a:pPr algn="just" marL="31750" marR="16510" indent="245745">
              <a:lnSpc>
                <a:spcPts val="1320"/>
              </a:lnSpc>
              <a:spcBef>
                <a:spcPts val="1320"/>
              </a:spcBef>
              <a:buClr>
                <a:srgbClr val="080808"/>
              </a:buClr>
              <a:buAutoNum type="romanUcPeriod"/>
              <a:tabLst>
                <a:tab pos="277495" algn="l"/>
              </a:tabLst>
            </a:pPr>
            <a:r>
              <a:rPr dirty="0" sz="1250" spc="-700">
                <a:solidFill>
                  <a:srgbClr val="2D2D2D"/>
                </a:solidFill>
                <a:latin typeface="Times New Roman"/>
                <a:cs typeface="Times New Roman"/>
              </a:rPr>
              <a:t>—</a:t>
            </a:r>
            <a:r>
              <a:rPr dirty="0" sz="1250" spc="7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Fornecer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subsídios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para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65">
                <a:latin typeface="Times New Roman"/>
                <a:cs typeface="Times New Roman"/>
              </a:rPr>
              <a:t>campanha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de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esclarecimento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público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sobre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31313"/>
                </a:solidFill>
                <a:latin typeface="Times New Roman"/>
                <a:cs typeface="Times New Roman"/>
              </a:rPr>
              <a:t>valores</a:t>
            </a:r>
            <a:r>
              <a:rPr dirty="0" sz="1250" spc="7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E0E0E"/>
                </a:solidFill>
                <a:latin typeface="Times New Roman"/>
                <a:cs typeface="Times New Roman"/>
              </a:rPr>
              <a:t>venais</a:t>
            </a:r>
            <a:r>
              <a:rPr dirty="0" sz="1250" spc="-3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111111"/>
                </a:solidFill>
                <a:latin typeface="Times New Roman"/>
                <a:cs typeface="Times New Roman"/>
              </a:rPr>
              <a:t>imóveis</a:t>
            </a:r>
            <a:r>
              <a:rPr dirty="0" sz="1250" spc="-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F0F0F"/>
                </a:solidFill>
                <a:latin typeface="Times New Roman"/>
                <a:cs typeface="Times New Roman"/>
              </a:rPr>
              <a:t>e</a:t>
            </a:r>
            <a:r>
              <a:rPr dirty="0" sz="1250" spc="-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cobranças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</a:t>
            </a:r>
            <a:r>
              <a:rPr dirty="0" sz="1250" spc="-50">
                <a:latin typeface="Times New Roman"/>
                <a:cs typeface="Times New Roman"/>
              </a:rPr>
              <a:t> tributos;</a:t>
            </a:r>
            <a:endParaRPr sz="1250">
              <a:latin typeface="Times New Roman"/>
              <a:cs typeface="Times New Roman"/>
            </a:endParaRPr>
          </a:p>
          <a:p>
            <a:pPr algn="just" marL="34290" marR="6985" indent="295910">
              <a:lnSpc>
                <a:spcPts val="1340"/>
              </a:lnSpc>
              <a:spcBef>
                <a:spcPts val="1350"/>
              </a:spcBef>
              <a:buClr>
                <a:srgbClr val="131313"/>
              </a:buClr>
              <a:buAutoNum type="romanUcPeriod"/>
              <a:tabLst>
                <a:tab pos="330200" algn="l"/>
              </a:tabLst>
            </a:pPr>
            <a:r>
              <a:rPr dirty="0" sz="1250" spc="-650">
                <a:solidFill>
                  <a:srgbClr val="3D3D3D"/>
                </a:solidFill>
                <a:latin typeface="Times New Roman"/>
                <a:cs typeface="Times New Roman"/>
              </a:rPr>
              <a:t>—</a:t>
            </a:r>
            <a:r>
              <a:rPr dirty="0" sz="1250" spc="10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Assessorar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dirty="0" sz="1250" spc="5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Secretaria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de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Fazenda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naquilo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que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31313"/>
                </a:solidFill>
                <a:latin typeface="Times New Roman"/>
                <a:cs typeface="Times New Roman"/>
              </a:rPr>
              <a:t>lhe</a:t>
            </a:r>
            <a:r>
              <a:rPr dirty="0" sz="1250" spc="7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A0A0A"/>
                </a:solidFill>
                <a:latin typeface="Times New Roman"/>
                <a:cs typeface="Times New Roman"/>
              </a:rPr>
              <a:t>for</a:t>
            </a:r>
            <a:r>
              <a:rPr dirty="0" sz="1250" spc="7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solicitado</a:t>
            </a:r>
            <a:r>
              <a:rPr dirty="0" sz="1250" spc="8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85">
                <a:latin typeface="Times New Roman"/>
                <a:cs typeface="Times New Roman"/>
              </a:rPr>
              <a:t>com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relação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62626"/>
                </a:solidFill>
                <a:latin typeface="Times New Roman"/>
                <a:cs typeface="Times New Roman"/>
              </a:rPr>
              <a:t>à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administração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tributária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do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Município;</a:t>
            </a:r>
            <a:endParaRPr sz="1250">
              <a:latin typeface="Times New Roman"/>
              <a:cs typeface="Times New Roman"/>
            </a:endParaRPr>
          </a:p>
          <a:p>
            <a:pPr algn="just" marL="37465" marR="5080" indent="-1270">
              <a:lnSpc>
                <a:spcPts val="1340"/>
              </a:lnSpc>
              <a:spcBef>
                <a:spcPts val="1355"/>
              </a:spcBef>
              <a:buClr>
                <a:srgbClr val="161616"/>
              </a:buClr>
              <a:buAutoNum type="romanUcPeriod"/>
              <a:tabLst>
                <a:tab pos="37465" algn="l"/>
                <a:tab pos="250825" algn="l"/>
              </a:tabLst>
            </a:pPr>
            <a:r>
              <a:rPr dirty="0" sz="1250" spc="-650">
                <a:solidFill>
                  <a:srgbClr val="313131"/>
                </a:solidFill>
                <a:latin typeface="Times New Roman"/>
                <a:cs typeface="Times New Roman"/>
              </a:rPr>
              <a:t>—</a:t>
            </a:r>
            <a:r>
              <a:rPr dirty="0" sz="1250" spc="1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Seguir</a:t>
            </a:r>
            <a:r>
              <a:rPr dirty="0" sz="1250" spc="21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12121"/>
                </a:solidFill>
                <a:latin typeface="Times New Roman"/>
                <a:cs typeface="Times New Roman"/>
              </a:rPr>
              <a:t>as</a:t>
            </a:r>
            <a:r>
              <a:rPr dirty="0" sz="1250" spc="204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E0E0E"/>
                </a:solidFill>
                <a:latin typeface="Times New Roman"/>
                <a:cs typeface="Times New Roman"/>
              </a:rPr>
              <a:t>normas</a:t>
            </a:r>
            <a:r>
              <a:rPr dirty="0" sz="1250" spc="24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técnicas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de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avaliação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previstas</a:t>
            </a:r>
            <a:r>
              <a:rPr dirty="0" sz="1250" spc="29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pela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A0A0A"/>
                </a:solidFill>
                <a:latin typeface="Times New Roman"/>
                <a:cs typeface="Times New Roman"/>
              </a:rPr>
              <a:t>Associação</a:t>
            </a:r>
            <a:r>
              <a:rPr dirty="0" sz="1250" spc="2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Brasileira</a:t>
            </a:r>
            <a:r>
              <a:rPr dirty="0" sz="1250" spc="29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de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161616"/>
                </a:solidFill>
                <a:latin typeface="Times New Roman"/>
                <a:cs typeface="Times New Roman"/>
              </a:rPr>
              <a:t>Normas</a:t>
            </a:r>
            <a:r>
              <a:rPr dirty="0" sz="1250" spc="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Técnicas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650">
                <a:solidFill>
                  <a:srgbClr val="3D3D3D"/>
                </a:solidFill>
                <a:latin typeface="Times New Roman"/>
                <a:cs typeface="Times New Roman"/>
              </a:rPr>
              <a:t>—</a:t>
            </a:r>
            <a:r>
              <a:rPr dirty="0" sz="1250" spc="-8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70">
                <a:latin typeface="Times New Roman"/>
                <a:cs typeface="Times New Roman"/>
              </a:rPr>
              <a:t>ABNT,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pelo</a:t>
            </a:r>
            <a:r>
              <a:rPr dirty="0" sz="1250" spc="-7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Conselho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65">
                <a:latin typeface="Times New Roman"/>
                <a:cs typeface="Times New Roman"/>
              </a:rPr>
              <a:t>Regional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</a:t>
            </a:r>
            <a:r>
              <a:rPr dirty="0" sz="1250" spc="-8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Engenharia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dirty="0" sz="1250" spc="-8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Arquitetura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480">
                <a:solidFill>
                  <a:srgbClr val="4D4D4D"/>
                </a:solidFill>
                <a:latin typeface="Times New Roman"/>
                <a:cs typeface="Times New Roman"/>
              </a:rPr>
              <a:t>—</a:t>
            </a:r>
            <a:r>
              <a:rPr dirty="0" sz="1250" spc="-110">
                <a:solidFill>
                  <a:srgbClr val="161616"/>
                </a:solidFill>
                <a:latin typeface="Times New Roman"/>
                <a:cs typeface="Times New Roman"/>
              </a:rPr>
              <a:t>CREA</a:t>
            </a:r>
            <a:r>
              <a:rPr dirty="0" sz="12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31313"/>
                </a:solidFill>
                <a:latin typeface="Times New Roman"/>
                <a:cs typeface="Times New Roman"/>
              </a:rPr>
              <a:t>e</a:t>
            </a:r>
            <a:r>
              <a:rPr dirty="0" sz="1250" spc="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pelo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Conselho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70">
                <a:latin typeface="Times New Roman"/>
                <a:cs typeface="Times New Roman"/>
              </a:rPr>
              <a:t>Regional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A0A0A"/>
                </a:solidFill>
                <a:latin typeface="Times New Roman"/>
                <a:cs typeface="Times New Roman"/>
              </a:rPr>
              <a:t>Corretores</a:t>
            </a:r>
            <a:r>
              <a:rPr dirty="0" sz="1250" spc="4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Imóveis;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romanUcPeriod"/>
            </a:pPr>
            <a:endParaRPr sz="1250">
              <a:latin typeface="Times New Roman"/>
              <a:cs typeface="Times New Roman"/>
            </a:endParaRPr>
          </a:p>
          <a:p>
            <a:pPr algn="just" marL="37465" marR="7620" indent="173990">
              <a:lnSpc>
                <a:spcPts val="1220"/>
              </a:lnSpc>
              <a:buClr>
                <a:srgbClr val="0C0C0C"/>
              </a:buClr>
              <a:buAutoNum type="romanUcPeriod"/>
              <a:tabLst>
                <a:tab pos="211454" algn="l"/>
              </a:tabLst>
            </a:pPr>
            <a:r>
              <a:rPr dirty="0" sz="1250" spc="-675">
                <a:solidFill>
                  <a:srgbClr val="5E5E5E"/>
                </a:solidFill>
                <a:latin typeface="Times New Roman"/>
                <a:cs typeface="Times New Roman"/>
              </a:rPr>
              <a:t>—</a:t>
            </a:r>
            <a:r>
              <a:rPr dirty="0" sz="1250" spc="275">
                <a:solidFill>
                  <a:srgbClr val="5E5E5E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Avaliar</a:t>
            </a:r>
            <a:r>
              <a:rPr dirty="0" sz="1250" spc="285"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A0A0A"/>
                </a:solidFill>
                <a:latin typeface="Times New Roman"/>
                <a:cs typeface="Times New Roman"/>
              </a:rPr>
              <a:t>os</a:t>
            </a:r>
            <a:r>
              <a:rPr dirty="0" sz="1250" spc="2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imóveis</a:t>
            </a:r>
            <a:r>
              <a:rPr dirty="0" sz="1250" spc="28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pertencentes</a:t>
            </a:r>
            <a:r>
              <a:rPr dirty="0" sz="1250" spc="335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ao</a:t>
            </a:r>
            <a:r>
              <a:rPr dirty="0" sz="1250" spc="2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patrimônio</a:t>
            </a:r>
            <a:r>
              <a:rPr dirty="0" sz="1250" spc="27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público</a:t>
            </a:r>
            <a:r>
              <a:rPr dirty="0" sz="1250" spc="28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municipal,</a:t>
            </a:r>
            <a:r>
              <a:rPr dirty="0" sz="1250" spc="280"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111111"/>
                </a:solidFill>
                <a:latin typeface="Times New Roman"/>
                <a:cs typeface="Times New Roman"/>
              </a:rPr>
              <a:t>passíveis</a:t>
            </a:r>
            <a:r>
              <a:rPr dirty="0" sz="1250" spc="30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C0C0C"/>
                </a:solidFill>
                <a:latin typeface="Times New Roman"/>
                <a:cs typeface="Times New Roman"/>
              </a:rPr>
              <a:t>alienação,</a:t>
            </a:r>
            <a:r>
              <a:rPr dirty="0" sz="1250" spc="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doação,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permuta,</a:t>
            </a:r>
            <a:r>
              <a:rPr dirty="0" sz="1250" spc="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comodato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ou </a:t>
            </a:r>
            <a:r>
              <a:rPr dirty="0" sz="1250" spc="-50">
                <a:latin typeface="Times New Roman"/>
                <a:cs typeface="Times New Roman"/>
              </a:rPr>
              <a:t>locação;</a:t>
            </a:r>
            <a:endParaRPr sz="1250">
              <a:latin typeface="Times New Roman"/>
              <a:cs typeface="Times New Roman"/>
            </a:endParaRPr>
          </a:p>
          <a:p>
            <a:pPr marL="229870" indent="-181610">
              <a:lnSpc>
                <a:spcPts val="1435"/>
              </a:lnSpc>
              <a:spcBef>
                <a:spcPts val="1100"/>
              </a:spcBef>
              <a:buClr>
                <a:srgbClr val="151515"/>
              </a:buClr>
              <a:buAutoNum type="romanUcPeriod"/>
              <a:tabLst>
                <a:tab pos="229870" algn="l"/>
              </a:tabLst>
            </a:pPr>
            <a:r>
              <a:rPr dirty="0" sz="1250" spc="-750">
                <a:solidFill>
                  <a:srgbClr val="676767"/>
                </a:solidFill>
                <a:latin typeface="Times New Roman"/>
                <a:cs typeface="Times New Roman"/>
              </a:rPr>
              <a:t>—</a:t>
            </a:r>
            <a:r>
              <a:rPr dirty="0" sz="1250" spc="30">
                <a:solidFill>
                  <a:srgbClr val="676767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Avaliar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os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65">
                <a:latin typeface="Times New Roman"/>
                <a:cs typeface="Times New Roman"/>
              </a:rPr>
              <a:t>imóveis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particulares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para</a:t>
            </a:r>
            <a:r>
              <a:rPr dirty="0" sz="1250" spc="-6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todas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as</a:t>
            </a:r>
            <a:r>
              <a:rPr dirty="0" sz="1250" spc="-8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formas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-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aquisição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pelo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C0C0C"/>
                </a:solidFill>
                <a:latin typeface="Times New Roman"/>
                <a:cs typeface="Times New Roman"/>
              </a:rPr>
              <a:t>Poder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F0F0F"/>
                </a:solidFill>
                <a:latin typeface="Times New Roman"/>
                <a:cs typeface="Times New Roman"/>
              </a:rPr>
              <a:t>Público</a:t>
            </a:r>
            <a:endParaRPr sz="1250">
              <a:latin typeface="Times New Roman"/>
              <a:cs typeface="Times New Roman"/>
            </a:endParaRPr>
          </a:p>
          <a:p>
            <a:pPr marL="46990">
              <a:lnSpc>
                <a:spcPts val="1315"/>
              </a:lnSpc>
            </a:pPr>
            <a:r>
              <a:rPr dirty="0" sz="1150" spc="-10">
                <a:latin typeface="Times New Roman"/>
                <a:cs typeface="Times New Roman"/>
              </a:rPr>
              <a:t>Municip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95085" y="9184035"/>
            <a:ext cx="837517" cy="107868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2463" y="432691"/>
            <a:ext cx="813153" cy="74349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15522" y="444114"/>
            <a:ext cx="5310505" cy="8860790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352425" marR="2700655" indent="-3175">
              <a:lnSpc>
                <a:spcPct val="89600"/>
              </a:lnSpc>
              <a:spcBef>
                <a:spcPts val="254"/>
              </a:spcBef>
            </a:pPr>
            <a:r>
              <a:rPr dirty="0" sz="1250" spc="-110" b="1">
                <a:solidFill>
                  <a:srgbClr val="1A1A1A"/>
                </a:solidFill>
                <a:latin typeface="Arial"/>
                <a:cs typeface="Arial"/>
              </a:rPr>
              <a:t>Estado</a:t>
            </a:r>
            <a:r>
              <a:rPr dirty="0" sz="1250" spc="-3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50" spc="-85" b="1">
                <a:solidFill>
                  <a:srgbClr val="1A1A1A"/>
                </a:solidFill>
                <a:latin typeface="Arial"/>
                <a:cs typeface="Arial"/>
              </a:rPr>
              <a:t>do</a:t>
            </a:r>
            <a:r>
              <a:rPr dirty="0" sz="1250" spc="-9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50" spc="-100" b="1">
                <a:solidFill>
                  <a:srgbClr val="181818"/>
                </a:solidFill>
                <a:latin typeface="Arial"/>
                <a:cs typeface="Arial"/>
              </a:rPr>
              <a:t>Rio</a:t>
            </a:r>
            <a:r>
              <a:rPr dirty="0" sz="1250" spc="-9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250" spc="-105" b="1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dirty="0" sz="1250" spc="-7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131313"/>
                </a:solidFill>
                <a:latin typeface="Arial"/>
                <a:cs typeface="Arial"/>
              </a:rPr>
              <a:t>Janeiro </a:t>
            </a:r>
            <a:r>
              <a:rPr dirty="0" sz="1250" spc="-105" b="1">
                <a:solidFill>
                  <a:srgbClr val="161616"/>
                </a:solidFill>
                <a:latin typeface="Arial"/>
                <a:cs typeface="Arial"/>
              </a:rPr>
              <a:t>Prefeitura</a:t>
            </a:r>
            <a:r>
              <a:rPr dirty="0" sz="1250" spc="-1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250" spc="-114" b="1">
                <a:solidFill>
                  <a:srgbClr val="131313"/>
                </a:solidFill>
                <a:latin typeface="Arial"/>
                <a:cs typeface="Arial"/>
              </a:rPr>
              <a:t>Municipal</a:t>
            </a:r>
            <a:r>
              <a:rPr dirty="0" sz="1250" spc="4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250" spc="-90" b="1">
                <a:solidFill>
                  <a:srgbClr val="131313"/>
                </a:solidFill>
                <a:latin typeface="Arial"/>
                <a:cs typeface="Arial"/>
              </a:rPr>
              <a:t>de</a:t>
            </a:r>
            <a:r>
              <a:rPr dirty="0" sz="1250" spc="-9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250" spc="-100" b="1">
                <a:solidFill>
                  <a:srgbClr val="1C1C1C"/>
                </a:solidFill>
                <a:latin typeface="Arial"/>
                <a:cs typeface="Arial"/>
              </a:rPr>
              <a:t>Seropédica </a:t>
            </a:r>
            <a:r>
              <a:rPr dirty="0" sz="1250" spc="-120" b="1">
                <a:solidFill>
                  <a:srgbClr val="0F0F0F"/>
                </a:solidFill>
                <a:latin typeface="Arial"/>
                <a:cs typeface="Arial"/>
              </a:rPr>
              <a:t>Gabinete</a:t>
            </a:r>
            <a:r>
              <a:rPr dirty="0" sz="1250" spc="3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250" spc="-95" b="1">
                <a:solidFill>
                  <a:srgbClr val="151515"/>
                </a:solidFill>
                <a:latin typeface="Arial"/>
                <a:cs typeface="Arial"/>
              </a:rPr>
              <a:t>do</a:t>
            </a:r>
            <a:r>
              <a:rPr dirty="0" sz="1250" spc="-8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161616"/>
                </a:solidFill>
                <a:latin typeface="Arial"/>
                <a:cs typeface="Arial"/>
              </a:rPr>
              <a:t>Prefeito</a:t>
            </a:r>
            <a:endParaRPr sz="12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05"/>
              </a:spcBef>
            </a:pPr>
            <a:endParaRPr sz="1250">
              <a:latin typeface="Arial"/>
              <a:cs typeface="Arial"/>
            </a:endParaRPr>
          </a:p>
          <a:p>
            <a:pPr marL="258445" indent="-245745">
              <a:lnSpc>
                <a:spcPts val="1470"/>
              </a:lnSpc>
              <a:buClr>
                <a:srgbClr val="111111"/>
              </a:buClr>
              <a:buAutoNum type="romanUcPeriod" startAt="12"/>
              <a:tabLst>
                <a:tab pos="258445" algn="l"/>
              </a:tabLst>
            </a:pPr>
            <a:r>
              <a:rPr dirty="0" sz="1250" spc="-675">
                <a:solidFill>
                  <a:srgbClr val="3F3F3F"/>
                </a:solidFill>
                <a:latin typeface="Times New Roman"/>
                <a:cs typeface="Times New Roman"/>
              </a:rPr>
              <a:t>—</a:t>
            </a:r>
            <a:r>
              <a:rPr dirty="0" sz="1250" spc="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Avaliar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as</a:t>
            </a:r>
            <a:r>
              <a:rPr dirty="0" sz="1250" spc="-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áreas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remanescentes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obras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pública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51515"/>
                </a:solidFill>
                <a:latin typeface="Times New Roman"/>
                <a:cs typeface="Times New Roman"/>
              </a:rPr>
              <a:t>ou</a:t>
            </a:r>
            <a:r>
              <a:rPr dirty="0" sz="1250" spc="1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resultantes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modificação</a:t>
            </a:r>
            <a:r>
              <a:rPr dirty="0" sz="1250" spc="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endParaRPr sz="1250">
              <a:latin typeface="Times New Roman"/>
              <a:cs typeface="Times New Roman"/>
            </a:endParaRPr>
          </a:p>
          <a:p>
            <a:pPr marL="16510">
              <a:lnSpc>
                <a:spcPts val="1530"/>
              </a:lnSpc>
            </a:pPr>
            <a:r>
              <a:rPr dirty="0" sz="1300" spc="-10">
                <a:latin typeface="Times New Roman"/>
                <a:cs typeface="Times New Roman"/>
              </a:rPr>
              <a:t>alinhamento;</a:t>
            </a:r>
            <a:endParaRPr sz="1300">
              <a:latin typeface="Times New Roman"/>
              <a:cs typeface="Times New Roman"/>
            </a:endParaRPr>
          </a:p>
          <a:p>
            <a:pPr algn="just" marL="20320" marR="41910" indent="-1905">
              <a:lnSpc>
                <a:spcPct val="90400"/>
              </a:lnSpc>
              <a:spcBef>
                <a:spcPts val="1225"/>
              </a:spcBef>
              <a:buClr>
                <a:srgbClr val="161616"/>
              </a:buClr>
              <a:buAutoNum type="romanUcPeriod" startAt="13"/>
              <a:tabLst>
                <a:tab pos="20320" algn="l"/>
                <a:tab pos="321945" algn="l"/>
              </a:tabLst>
            </a:pPr>
            <a:r>
              <a:rPr dirty="0" sz="1250" spc="-675">
                <a:solidFill>
                  <a:srgbClr val="696969"/>
                </a:solidFill>
                <a:latin typeface="Times New Roman"/>
                <a:cs typeface="Times New Roman"/>
              </a:rPr>
              <a:t>—</a:t>
            </a:r>
            <a:r>
              <a:rPr dirty="0" sz="1250" spc="150">
                <a:solidFill>
                  <a:srgbClr val="696969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Verificar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dirty="0" sz="1250" spc="1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compatibilidade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do</a:t>
            </a:r>
            <a:r>
              <a:rPr dirty="0" sz="1250" spc="16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Valor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locatício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pretendido</a:t>
            </a:r>
            <a:r>
              <a:rPr dirty="0" sz="1250" spc="240"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80808"/>
                </a:solidFill>
                <a:latin typeface="Times New Roman"/>
                <a:cs typeface="Times New Roman"/>
              </a:rPr>
              <a:t>pelo</a:t>
            </a:r>
            <a:r>
              <a:rPr dirty="0" sz="1250" spc="16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proprietário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70">
                <a:solidFill>
                  <a:srgbClr val="131313"/>
                </a:solidFill>
                <a:latin typeface="Times New Roman"/>
                <a:cs typeface="Times New Roman"/>
              </a:rPr>
              <a:t>em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relação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ao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mercado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imobiliário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local,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tratando-se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locação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70">
                <a:solidFill>
                  <a:srgbClr val="151515"/>
                </a:solidFill>
                <a:latin typeface="Times New Roman"/>
                <a:cs typeface="Times New Roman"/>
              </a:rPr>
              <a:t>imóveis</a:t>
            </a:r>
            <a:r>
              <a:rPr dirty="0" sz="1250" spc="7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particulares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F1F1F"/>
                </a:solidFill>
                <a:latin typeface="Times New Roman"/>
                <a:cs typeface="Times New Roman"/>
              </a:rPr>
              <a:t>pelo</a:t>
            </a:r>
            <a:r>
              <a:rPr dirty="0" sz="1250" spc="-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E0E0E"/>
                </a:solidFill>
                <a:latin typeface="Times New Roman"/>
                <a:cs typeface="Times New Roman"/>
              </a:rPr>
              <a:t>Poder</a:t>
            </a:r>
            <a:r>
              <a:rPr dirty="0" sz="1250" spc="3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Público,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75">
                <a:solidFill>
                  <a:srgbClr val="0C0C0C"/>
                </a:solidFill>
                <a:latin typeface="Times New Roman"/>
                <a:cs typeface="Times New Roman"/>
              </a:rPr>
              <a:t>bem</a:t>
            </a:r>
            <a:r>
              <a:rPr dirty="0" sz="1250" spc="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como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0C0C0C"/>
                </a:solidFill>
                <a:latin typeface="Times New Roman"/>
                <a:cs typeface="Times New Roman"/>
              </a:rPr>
              <a:t>em</a:t>
            </a:r>
            <a:r>
              <a:rPr dirty="0" sz="1250" spc="-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suas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revisões;</a:t>
            </a:r>
            <a:endParaRPr sz="1250">
              <a:latin typeface="Times New Roman"/>
              <a:cs typeface="Times New Roman"/>
            </a:endParaRPr>
          </a:p>
          <a:p>
            <a:pPr marL="26034" marR="44450" indent="-1905">
              <a:lnSpc>
                <a:spcPts val="1370"/>
              </a:lnSpc>
              <a:spcBef>
                <a:spcPts val="1320"/>
              </a:spcBef>
              <a:buClr>
                <a:srgbClr val="1A1A1A"/>
              </a:buClr>
              <a:buAutoNum type="romanUcPeriod" startAt="13"/>
              <a:tabLst>
                <a:tab pos="26034" algn="l"/>
                <a:tab pos="317500" algn="l"/>
              </a:tabLst>
            </a:pPr>
            <a:r>
              <a:rPr dirty="0" sz="1250" spc="-700">
                <a:solidFill>
                  <a:srgbClr val="7E7E7E"/>
                </a:solidFill>
                <a:latin typeface="Times New Roman"/>
                <a:cs typeface="Times New Roman"/>
              </a:rPr>
              <a:t>—</a:t>
            </a:r>
            <a:r>
              <a:rPr dirty="0" sz="1250" spc="15">
                <a:solidFill>
                  <a:srgbClr val="7E7E7E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Avaliar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11111"/>
                </a:solidFill>
                <a:latin typeface="Times New Roman"/>
                <a:cs typeface="Times New Roman"/>
              </a:rPr>
              <a:t>os</a:t>
            </a:r>
            <a:r>
              <a:rPr dirty="0" sz="1250" spc="-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51515"/>
                </a:solidFill>
                <a:latin typeface="Times New Roman"/>
                <a:cs typeface="Times New Roman"/>
              </a:rPr>
              <a:t>bens </a:t>
            </a:r>
            <a:r>
              <a:rPr dirty="0" sz="1250" spc="-55">
                <a:solidFill>
                  <a:srgbClr val="131313"/>
                </a:solidFill>
                <a:latin typeface="Times New Roman"/>
                <a:cs typeface="Times New Roman"/>
              </a:rPr>
              <a:t>públicos</a:t>
            </a:r>
            <a:r>
              <a:rPr dirty="0" sz="1250" spc="-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em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geral,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passíveis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de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licitação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por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leilão 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ou</a:t>
            </a:r>
            <a:r>
              <a:rPr dirty="0" sz="1250" spc="-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para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31313"/>
                </a:solidFill>
                <a:latin typeface="Times New Roman"/>
                <a:cs typeface="Times New Roman"/>
              </a:rPr>
              <a:t>doação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a </a:t>
            </a:r>
            <a:r>
              <a:rPr dirty="0" sz="1250" spc="-45">
                <a:latin typeface="Times New Roman"/>
                <a:cs typeface="Times New Roman"/>
              </a:rPr>
              <a:t>outro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ente </a:t>
            </a:r>
            <a:r>
              <a:rPr dirty="0" sz="1250" spc="-35">
                <a:solidFill>
                  <a:srgbClr val="080808"/>
                </a:solidFill>
                <a:latin typeface="Times New Roman"/>
                <a:cs typeface="Times New Roman"/>
              </a:rPr>
              <a:t>federado</a:t>
            </a:r>
            <a:r>
              <a:rPr dirty="0" sz="1250" spc="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161616"/>
                </a:solidFill>
                <a:latin typeface="Times New Roman"/>
                <a:cs typeface="Times New Roman"/>
              </a:rPr>
              <a:t>ou</a:t>
            </a:r>
            <a:r>
              <a:rPr dirty="0" sz="1250" spc="-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C1C1C"/>
                </a:solidFill>
                <a:latin typeface="Times New Roman"/>
                <a:cs typeface="Times New Roman"/>
              </a:rPr>
              <a:t>às</a:t>
            </a:r>
            <a:r>
              <a:rPr dirty="0" sz="1250" spc="-6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entidades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A0A0A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assistência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A0A0A"/>
                </a:solidFill>
                <a:latin typeface="Times New Roman"/>
                <a:cs typeface="Times New Roman"/>
              </a:rPr>
              <a:t>social;</a:t>
            </a:r>
            <a:endParaRPr sz="1250">
              <a:latin typeface="Times New Roman"/>
              <a:cs typeface="Times New Roman"/>
            </a:endParaRPr>
          </a:p>
          <a:p>
            <a:pPr algn="just" marL="33655" marR="33020" indent="-635">
              <a:lnSpc>
                <a:spcPct val="92000"/>
              </a:lnSpc>
              <a:spcBef>
                <a:spcPts val="1255"/>
              </a:spcBef>
              <a:buClr>
                <a:srgbClr val="131313"/>
              </a:buClr>
              <a:buAutoNum type="romanUcPeriod" startAt="13"/>
              <a:tabLst>
                <a:tab pos="33655" algn="l"/>
                <a:tab pos="311150" algn="l"/>
              </a:tabLst>
            </a:pPr>
            <a:r>
              <a:rPr dirty="0" sz="1250" spc="-650">
                <a:solidFill>
                  <a:srgbClr val="3F3F3F"/>
                </a:solidFill>
                <a:latin typeface="Times New Roman"/>
                <a:cs typeface="Times New Roman"/>
              </a:rPr>
              <a:t>—</a:t>
            </a:r>
            <a:r>
              <a:rPr dirty="0" sz="1250" spc="30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Elaborar</a:t>
            </a:r>
            <a:r>
              <a:rPr dirty="0" sz="1250" spc="315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80808"/>
                </a:solidFill>
                <a:latin typeface="Times New Roman"/>
                <a:cs typeface="Times New Roman"/>
              </a:rPr>
              <a:t>laudo</a:t>
            </a:r>
            <a:r>
              <a:rPr dirty="0" sz="1250" spc="26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2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avaliação,</a:t>
            </a:r>
            <a:r>
              <a:rPr dirty="0" sz="1250" spc="33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detalhado</a:t>
            </a:r>
            <a:r>
              <a:rPr dirty="0" sz="1250" spc="29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e</a:t>
            </a:r>
            <a:r>
              <a:rPr dirty="0" sz="1250" spc="27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conclusivo</a:t>
            </a:r>
            <a:r>
              <a:rPr dirty="0" sz="1250" spc="315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70707"/>
                </a:solidFill>
                <a:latin typeface="Times New Roman"/>
                <a:cs typeface="Times New Roman"/>
              </a:rPr>
              <a:t>do</a:t>
            </a:r>
            <a:r>
              <a:rPr dirty="0" sz="1250" spc="250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imóvel,</a:t>
            </a:r>
            <a:r>
              <a:rPr dirty="0" sz="1250" spc="32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objetivando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11111"/>
                </a:solidFill>
                <a:latin typeface="Times New Roman"/>
                <a:cs typeface="Times New Roman"/>
              </a:rPr>
              <a:t>respaldar</a:t>
            </a:r>
            <a:r>
              <a:rPr dirty="0" sz="1250" spc="1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o</a:t>
            </a:r>
            <a:r>
              <a:rPr dirty="0" sz="1250" spc="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Poder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Executivo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de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dados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suficientes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e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inequívocos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acerca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11111"/>
                </a:solidFill>
                <a:latin typeface="Times New Roman"/>
                <a:cs typeface="Times New Roman"/>
              </a:rPr>
              <a:t>do</a:t>
            </a:r>
            <a:r>
              <a:rPr dirty="0" sz="1250" spc="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latin typeface="Times New Roman"/>
                <a:cs typeface="Times New Roman"/>
              </a:rPr>
              <a:t>real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C0C0C"/>
                </a:solidFill>
                <a:latin typeface="Times New Roman"/>
                <a:cs typeface="Times New Roman"/>
              </a:rPr>
              <a:t>valor</a:t>
            </a:r>
            <a:r>
              <a:rPr dirty="0" sz="1250" spc="10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F2F2F"/>
                </a:solidFill>
                <a:latin typeface="Times New Roman"/>
                <a:cs typeface="Times New Roman"/>
              </a:rPr>
              <a:t>do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75">
                <a:latin typeface="Times New Roman"/>
                <a:cs typeface="Times New Roman"/>
              </a:rPr>
              <a:t>bem;</a:t>
            </a:r>
            <a:endParaRPr sz="1250">
              <a:latin typeface="Times New Roman"/>
              <a:cs typeface="Times New Roman"/>
            </a:endParaRPr>
          </a:p>
          <a:p>
            <a:pPr marL="36830" marR="35560" indent="-3810">
              <a:lnSpc>
                <a:spcPts val="1370"/>
              </a:lnSpc>
              <a:spcBef>
                <a:spcPts val="1220"/>
              </a:spcBef>
              <a:buClr>
                <a:srgbClr val="0F0F0F"/>
              </a:buClr>
              <a:buAutoNum type="romanUcPeriod" startAt="13"/>
              <a:tabLst>
                <a:tab pos="36830" algn="l"/>
                <a:tab pos="346075" algn="l"/>
              </a:tabLst>
            </a:pPr>
            <a:r>
              <a:rPr dirty="0" sz="1250" spc="-675">
                <a:solidFill>
                  <a:srgbClr val="505050"/>
                </a:solidFill>
                <a:latin typeface="Times New Roman"/>
                <a:cs typeface="Times New Roman"/>
              </a:rPr>
              <a:t>—</a:t>
            </a:r>
            <a:r>
              <a:rPr dirty="0" sz="1250" spc="15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Apurar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se</a:t>
            </a:r>
            <a:r>
              <a:rPr dirty="0" sz="1250" spc="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houve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valorização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imobi)iária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do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imóvel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A0A0A"/>
                </a:solidFill>
                <a:latin typeface="Times New Roman"/>
                <a:cs typeface="Times New Roman"/>
              </a:rPr>
              <a:t>decorrente</a:t>
            </a:r>
            <a:r>
              <a:rPr dirty="0" sz="1250" spc="8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de</a:t>
            </a:r>
            <a:r>
              <a:rPr dirty="0" sz="1250" spc="1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obra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pública </a:t>
            </a:r>
            <a:r>
              <a:rPr dirty="0" sz="1250" spc="-35">
                <a:latin typeface="Times New Roman"/>
                <a:cs typeface="Times New Roman"/>
              </a:rPr>
              <a:t>realizada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pela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Administração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Pública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Municipal;</a:t>
            </a:r>
            <a:endParaRPr sz="1250">
              <a:latin typeface="Times New Roman"/>
              <a:cs typeface="Times New Roman"/>
            </a:endParaRPr>
          </a:p>
          <a:p>
            <a:pPr algn="just" marL="383540" indent="-346710">
              <a:lnSpc>
                <a:spcPct val="100000"/>
              </a:lnSpc>
              <a:spcBef>
                <a:spcPts val="1140"/>
              </a:spcBef>
              <a:buClr>
                <a:srgbClr val="181818"/>
              </a:buClr>
              <a:buAutoNum type="romanUcPeriod" startAt="13"/>
              <a:tabLst>
                <a:tab pos="383540" algn="l"/>
              </a:tabLst>
            </a:pPr>
            <a:r>
              <a:rPr dirty="0" sz="1250" spc="-650">
                <a:solidFill>
                  <a:srgbClr val="2B2B2B"/>
                </a:solidFill>
                <a:latin typeface="Times New Roman"/>
                <a:cs typeface="Times New Roman"/>
              </a:rPr>
              <a:t>—</a:t>
            </a:r>
            <a:r>
              <a:rPr dirty="0" sz="1250" spc="-1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Avaliar </a:t>
            </a:r>
            <a:r>
              <a:rPr dirty="0" sz="1250" spc="-20">
                <a:solidFill>
                  <a:srgbClr val="0F0F0F"/>
                </a:solidFill>
                <a:latin typeface="Times New Roman"/>
                <a:cs typeface="Times New Roman"/>
              </a:rPr>
              <a:t>do</a:t>
            </a:r>
            <a:r>
              <a:rPr dirty="0" sz="1250" spc="-6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bem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para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fins de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desapropriação;</a:t>
            </a:r>
            <a:endParaRPr sz="1250">
              <a:latin typeface="Times New Roman"/>
              <a:cs typeface="Times New Roman"/>
            </a:endParaRPr>
          </a:p>
          <a:p>
            <a:pPr marL="41275" marR="23495" indent="-1905">
              <a:lnSpc>
                <a:spcPts val="1370"/>
              </a:lnSpc>
              <a:spcBef>
                <a:spcPts val="1340"/>
              </a:spcBef>
              <a:buClr>
                <a:srgbClr val="000000"/>
              </a:buClr>
              <a:buAutoNum type="romanUcPeriod" startAt="13"/>
              <a:tabLst>
                <a:tab pos="41275" algn="l"/>
                <a:tab pos="447040" algn="l"/>
              </a:tabLst>
            </a:pPr>
            <a:r>
              <a:rPr dirty="0" sz="1250" spc="-650">
                <a:solidFill>
                  <a:srgbClr val="242424"/>
                </a:solidFill>
                <a:latin typeface="Times New Roman"/>
                <a:cs typeface="Times New Roman"/>
              </a:rPr>
              <a:t>—</a:t>
            </a:r>
            <a:r>
              <a:rPr dirty="0" sz="1250" spc="10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Assessorar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dirty="0" sz="125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Secretaria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D6D6D"/>
                </a:solidFill>
                <a:latin typeface="Times New Roman"/>
                <a:cs typeface="Times New Roman"/>
              </a:rPr>
              <a:t>de</a:t>
            </a:r>
            <a:r>
              <a:rPr dirty="0" sz="1250" spc="35">
                <a:solidFill>
                  <a:srgbClr val="6D6D6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C1C1C"/>
                </a:solidFill>
                <a:latin typeface="Times New Roman"/>
                <a:cs typeface="Times New Roman"/>
              </a:rPr>
              <a:t>Fazenda</a:t>
            </a:r>
            <a:r>
              <a:rPr dirty="0" sz="1250" spc="10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na</a:t>
            </a:r>
            <a:r>
              <a:rPr dirty="0" sz="1250" spc="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atualização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do</a:t>
            </a:r>
            <a:r>
              <a:rPr dirty="0" sz="1250" spc="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cadastro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imobiliário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do </a:t>
            </a:r>
            <a:r>
              <a:rPr dirty="0" sz="1250" spc="-45">
                <a:latin typeface="Times New Roman"/>
                <a:cs typeface="Times New Roman"/>
              </a:rPr>
              <a:t>Município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de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Seropédica.</a:t>
            </a:r>
            <a:endParaRPr sz="1250">
              <a:latin typeface="Times New Roman"/>
              <a:cs typeface="Times New Roman"/>
            </a:endParaRPr>
          </a:p>
          <a:p>
            <a:pPr algn="just" marL="41275" marR="18415" indent="-635">
              <a:lnSpc>
                <a:spcPct val="88800"/>
              </a:lnSpc>
              <a:spcBef>
                <a:spcPts val="1330"/>
              </a:spcBef>
            </a:pPr>
            <a:r>
              <a:rPr dirty="0" sz="1250" spc="-55">
                <a:latin typeface="Times New Roman"/>
                <a:cs typeface="Times New Roman"/>
              </a:rPr>
              <a:t>§1°: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No</a:t>
            </a:r>
            <a:r>
              <a:rPr dirty="0" sz="1250" spc="-6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caso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25">
                <a:latin typeface="Times New Roman"/>
                <a:cs typeface="Times New Roman"/>
              </a:rPr>
              <a:t> locação, </a:t>
            </a:r>
            <a:r>
              <a:rPr dirty="0" sz="1250" spc="-10">
                <a:latin typeface="Times New Roman"/>
                <a:cs typeface="Times New Roman"/>
              </a:rPr>
              <a:t>além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avaliação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prévia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prevista</a:t>
            </a:r>
            <a:r>
              <a:rPr dirty="0" sz="1250">
                <a:latin typeface="Times New Roman"/>
                <a:cs typeface="Times New Roman"/>
              </a:rPr>
              <a:t> no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A0A0A"/>
                </a:solidFill>
                <a:latin typeface="Times New Roman"/>
                <a:cs typeface="Times New Roman"/>
              </a:rPr>
              <a:t>inciso</a:t>
            </a:r>
            <a:r>
              <a:rPr dirty="0" sz="1250" spc="-1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XIII,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a</a:t>
            </a:r>
            <a:r>
              <a:rPr dirty="0" sz="1250" spc="-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F0F0F"/>
                </a:solidFill>
                <a:latin typeface="Times New Roman"/>
                <a:cs typeface="Times New Roman"/>
              </a:rPr>
              <a:t>Comissão </a:t>
            </a:r>
            <a:r>
              <a:rPr dirty="0" sz="1250">
                <a:latin typeface="Times New Roman"/>
                <a:cs typeface="Times New Roman"/>
              </a:rPr>
              <a:t>deverá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avaliar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o</a:t>
            </a:r>
            <a:r>
              <a:rPr dirty="0" sz="1250" spc="9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estado</a:t>
            </a:r>
            <a:r>
              <a:rPr dirty="0" sz="1250" spc="13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250" spc="10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conservação,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dos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custos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250" spc="10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adaptações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e</a:t>
            </a:r>
            <a:r>
              <a:rPr dirty="0" sz="1250" spc="114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do</a:t>
            </a:r>
            <a:r>
              <a:rPr dirty="0" sz="1250" spc="1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prazo</a:t>
            </a:r>
            <a:r>
              <a:rPr dirty="0" sz="1250" spc="1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de </a:t>
            </a:r>
            <a:r>
              <a:rPr dirty="0" sz="1250" spc="-40">
                <a:solidFill>
                  <a:srgbClr val="0C0C0C"/>
                </a:solidFill>
                <a:latin typeface="Times New Roman"/>
                <a:cs typeface="Times New Roman"/>
              </a:rPr>
              <a:t>amortização</a:t>
            </a:r>
            <a:r>
              <a:rPr dirty="0" sz="1250" spc="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dos</a:t>
            </a:r>
            <a:r>
              <a:rPr dirty="0" sz="1250" spc="-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investimentos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necessários.</a:t>
            </a:r>
            <a:endParaRPr sz="1250">
              <a:latin typeface="Times New Roman"/>
              <a:cs typeface="Times New Roman"/>
            </a:endParaRPr>
          </a:p>
          <a:p>
            <a:pPr algn="just" marL="45720" marR="15240" indent="-1905">
              <a:lnSpc>
                <a:spcPct val="89600"/>
              </a:lnSpc>
              <a:spcBef>
                <a:spcPts val="1270"/>
              </a:spcBef>
            </a:pP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§2°:</a:t>
            </a:r>
            <a:r>
              <a:rPr dirty="0" sz="1250" spc="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Na</a:t>
            </a:r>
            <a:r>
              <a:rPr dirty="0" sz="1250" spc="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hipótese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em</a:t>
            </a:r>
            <a:r>
              <a:rPr dirty="0" sz="1250" spc="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que</a:t>
            </a:r>
            <a:r>
              <a:rPr dirty="0" sz="1250" spc="-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a</a:t>
            </a:r>
            <a:r>
              <a:rPr dirty="0" sz="1250" spc="-2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aquisição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ou</a:t>
            </a:r>
            <a:r>
              <a:rPr dirty="0" sz="1250" spc="-3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a </a:t>
            </a:r>
            <a:r>
              <a:rPr dirty="0" sz="1250" spc="-10">
                <a:latin typeface="Times New Roman"/>
                <a:cs typeface="Times New Roman"/>
              </a:rPr>
              <a:t>locação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imóvel,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cujas</a:t>
            </a:r>
            <a:r>
              <a:rPr dirty="0" sz="1250" spc="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características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de </a:t>
            </a:r>
            <a:r>
              <a:rPr dirty="0" sz="1250" spc="-40">
                <a:latin typeface="Times New Roman"/>
                <a:cs typeface="Times New Roman"/>
              </a:rPr>
              <a:t>instalações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-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localização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tomem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necessária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80808"/>
                </a:solidFill>
                <a:latin typeface="Times New Roman"/>
                <a:cs typeface="Times New Roman"/>
              </a:rPr>
              <a:t>sua</a:t>
            </a:r>
            <a:r>
              <a:rPr dirty="0" sz="1250" spc="-3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escolha,</a:t>
            </a:r>
            <a:r>
              <a:rPr dirty="0" sz="1250" spc="-25">
                <a:latin typeface="Times New Roman"/>
                <a:cs typeface="Times New Roman"/>
              </a:rPr>
              <a:t> além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da</a:t>
            </a:r>
            <a:r>
              <a:rPr dirty="0" sz="12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atribuição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do</a:t>
            </a:r>
            <a:r>
              <a:rPr dirty="0" sz="1250" spc="-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inciso </a:t>
            </a:r>
            <a:r>
              <a:rPr dirty="0" sz="1250" spc="-45">
                <a:solidFill>
                  <a:srgbClr val="161616"/>
                </a:solidFill>
                <a:latin typeface="Times New Roman"/>
                <a:cs typeface="Times New Roman"/>
              </a:rPr>
              <a:t>XIII,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a</a:t>
            </a:r>
            <a:r>
              <a:rPr dirty="0" sz="1250" spc="-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Comissão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realizará:</a:t>
            </a:r>
            <a:endParaRPr sz="1250">
              <a:latin typeface="Times New Roman"/>
              <a:cs typeface="Times New Roman"/>
            </a:endParaRPr>
          </a:p>
          <a:p>
            <a:pPr algn="just" marL="45085" marR="17145" indent="-7620">
              <a:lnSpc>
                <a:spcPct val="90400"/>
              </a:lnSpc>
              <a:spcBef>
                <a:spcPts val="1355"/>
              </a:spcBef>
            </a:pPr>
            <a:r>
              <a:rPr dirty="0" sz="1250" spc="-50">
                <a:latin typeface="Times New Roman"/>
                <a:cs typeface="Times New Roman"/>
              </a:rPr>
              <a:t>1: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avaliação</a:t>
            </a:r>
            <a:r>
              <a:rPr dirty="0" sz="1250" spc="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prévia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do</a:t>
            </a:r>
            <a:r>
              <a:rPr dirty="0" sz="1250" spc="-3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bem,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seu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estado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conservação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dos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custos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A0A0A"/>
                </a:solidFill>
                <a:latin typeface="Times New Roman"/>
                <a:cs typeface="Times New Roman"/>
              </a:rPr>
              <a:t>adaptações, </a:t>
            </a:r>
            <a:r>
              <a:rPr dirty="0" sz="1250">
                <a:latin typeface="Times New Roman"/>
                <a:cs typeface="Times New Roman"/>
              </a:rPr>
              <a:t>quando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imprescindíveis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às</a:t>
            </a:r>
            <a:r>
              <a:rPr dirty="0" sz="1250" spc="8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necessidades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utilização,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e</a:t>
            </a:r>
            <a:r>
              <a:rPr dirty="0" sz="1250" spc="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o</a:t>
            </a:r>
            <a:r>
              <a:rPr dirty="0" sz="1250" spc="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prazo</a:t>
            </a:r>
            <a:r>
              <a:rPr dirty="0" sz="1250" spc="6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250" spc="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amortização</a:t>
            </a:r>
            <a:r>
              <a:rPr dirty="0" sz="1250" spc="8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dos </a:t>
            </a:r>
            <a:r>
              <a:rPr dirty="0" sz="1250" spc="-10">
                <a:latin typeface="Times New Roman"/>
                <a:cs typeface="Times New Roman"/>
              </a:rPr>
              <a:t>investimentos;</a:t>
            </a:r>
            <a:endParaRPr sz="1250">
              <a:latin typeface="Times New Roman"/>
              <a:cs typeface="Times New Roman"/>
            </a:endParaRPr>
          </a:p>
          <a:p>
            <a:pPr marL="56515" marR="15875" indent="-5080">
              <a:lnSpc>
                <a:spcPts val="1320"/>
              </a:lnSpc>
              <a:spcBef>
                <a:spcPts val="1360"/>
              </a:spcBef>
            </a:pP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II</a:t>
            </a:r>
            <a:r>
              <a:rPr dirty="0" sz="1250" spc="-8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675">
                <a:solidFill>
                  <a:srgbClr val="1C1C1C"/>
                </a:solidFill>
                <a:latin typeface="Times New Roman"/>
                <a:cs typeface="Times New Roman"/>
              </a:rPr>
              <a:t>—</a:t>
            </a:r>
            <a:r>
              <a:rPr dirty="0" sz="1250" spc="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Justificativas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que</a:t>
            </a:r>
            <a:r>
              <a:rPr dirty="0" sz="1250" spc="-5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demonstrem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dirty="0" sz="1250" spc="-6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singularidade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A0A0A"/>
                </a:solidFill>
                <a:latin typeface="Times New Roman"/>
                <a:cs typeface="Times New Roman"/>
              </a:rPr>
              <a:t>do</a:t>
            </a:r>
            <a:r>
              <a:rPr dirty="0" sz="1250" spc="-4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imóvel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a</a:t>
            </a:r>
            <a:r>
              <a:rPr dirty="0" sz="1250" spc="-6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ser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80808"/>
                </a:solidFill>
                <a:latin typeface="Times New Roman"/>
                <a:cs typeface="Times New Roman"/>
              </a:rPr>
              <a:t>comprado</a:t>
            </a:r>
            <a:r>
              <a:rPr dirty="0" sz="1250" spc="1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ou</a:t>
            </a:r>
            <a:r>
              <a:rPr dirty="0" sz="1250" spc="-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locado 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pela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Administração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-75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que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evidenciem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vantagens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para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ela;</a:t>
            </a:r>
            <a:endParaRPr sz="1250">
              <a:latin typeface="Times New Roman"/>
              <a:cs typeface="Times New Roman"/>
            </a:endParaRPr>
          </a:p>
          <a:p>
            <a:pPr marL="53340" marR="19050" indent="-635">
              <a:lnSpc>
                <a:spcPts val="1300"/>
              </a:lnSpc>
              <a:spcBef>
                <a:spcPts val="1355"/>
              </a:spcBef>
            </a:pPr>
            <a:r>
              <a:rPr dirty="0" sz="1250" spc="-70">
                <a:latin typeface="Times New Roman"/>
                <a:cs typeface="Times New Roman"/>
              </a:rPr>
              <a:t>§o°: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160">
                <a:solidFill>
                  <a:srgbClr val="0F0F0F"/>
                </a:solidFill>
                <a:latin typeface="Times New Roman"/>
                <a:cs typeface="Times New Roman"/>
              </a:rPr>
              <a:t>A</a:t>
            </a:r>
            <a:r>
              <a:rPr dirty="0" sz="1250" spc="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certificação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da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inexistência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de</a:t>
            </a:r>
            <a:r>
              <a:rPr dirty="0" sz="1250" spc="-50">
                <a:latin typeface="Times New Roman"/>
                <a:cs typeface="Times New Roman"/>
              </a:rPr>
              <a:t> imóveis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públicos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131313"/>
                </a:solidFill>
                <a:latin typeface="Times New Roman"/>
                <a:cs typeface="Times New Roman"/>
              </a:rPr>
              <a:t>vagos</a:t>
            </a:r>
            <a:r>
              <a:rPr dirty="0" sz="1250" spc="-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disponíveis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A0A0A"/>
                </a:solidFill>
                <a:latin typeface="Times New Roman"/>
                <a:cs typeface="Times New Roman"/>
              </a:rPr>
              <a:t>que</a:t>
            </a:r>
            <a:r>
              <a:rPr dirty="0" sz="1250" spc="-3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atendam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ao</a:t>
            </a:r>
            <a:r>
              <a:rPr dirty="0" sz="1250" spc="-7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12121"/>
                </a:solidFill>
                <a:latin typeface="Times New Roman"/>
                <a:cs typeface="Times New Roman"/>
              </a:rPr>
              <a:t>objeto,</a:t>
            </a:r>
            <a:r>
              <a:rPr dirty="0" sz="1250" spc="-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A1A1A"/>
                </a:solidFill>
                <a:latin typeface="Times New Roman"/>
                <a:cs typeface="Times New Roman"/>
              </a:rPr>
              <a:t>deverá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ser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realizada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pela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Secretaria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Administração.</a:t>
            </a:r>
            <a:endParaRPr sz="1250">
              <a:latin typeface="Times New Roman"/>
              <a:cs typeface="Times New Roman"/>
            </a:endParaRPr>
          </a:p>
          <a:p>
            <a:pPr algn="just" marL="53975" marR="5080" indent="6985">
              <a:lnSpc>
                <a:spcPct val="89600"/>
              </a:lnSpc>
              <a:spcBef>
                <a:spcPts val="1330"/>
              </a:spcBef>
            </a:pP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Artigo</a:t>
            </a:r>
            <a:r>
              <a:rPr dirty="0" sz="1250" spc="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4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.</a:t>
            </a:r>
            <a:r>
              <a:rPr dirty="0" sz="1250" spc="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No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laudo</a:t>
            </a:r>
            <a:r>
              <a:rPr dirty="0" sz="1250" spc="2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a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ser</a:t>
            </a:r>
            <a:r>
              <a:rPr dirty="0" sz="1250" spc="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realizado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pela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Comissão,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no</a:t>
            </a:r>
            <a:r>
              <a:rPr dirty="0" sz="1250" spc="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A0A0A"/>
                </a:solidFill>
                <a:latin typeface="Times New Roman"/>
                <a:cs typeface="Times New Roman"/>
              </a:rPr>
              <a:t>exercício</a:t>
            </a:r>
            <a:r>
              <a:rPr dirty="0" sz="1250" spc="3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suas</a:t>
            </a:r>
            <a:r>
              <a:rPr dirty="0" sz="1250" spc="2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atribuições, </a:t>
            </a:r>
            <a:r>
              <a:rPr dirty="0" sz="1250" spc="-40">
                <a:latin typeface="Times New Roman"/>
                <a:cs typeface="Times New Roman"/>
              </a:rPr>
              <a:t>deverá</a:t>
            </a:r>
            <a:r>
              <a:rPr dirty="0" sz="1250" spc="-30">
                <a:latin typeface="Times New Roman"/>
                <a:cs typeface="Times New Roman"/>
              </a:rPr>
              <a:t> constar,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no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mínimo,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forma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obrigatória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-7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detalhada,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o</a:t>
            </a:r>
            <a:r>
              <a:rPr dirty="0" sz="1250" spc="-7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valor,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as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E0E0E"/>
                </a:solidFill>
                <a:latin typeface="Times New Roman"/>
                <a:cs typeface="Times New Roman"/>
              </a:rPr>
              <a:t>condições</a:t>
            </a:r>
            <a:r>
              <a:rPr dirty="0" sz="1250" spc="-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e</a:t>
            </a:r>
            <a:r>
              <a:rPr dirty="0" sz="1250" spc="-7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as </a:t>
            </a:r>
            <a:r>
              <a:rPr dirty="0" sz="1250" spc="-40">
                <a:latin typeface="Times New Roman"/>
                <a:cs typeface="Times New Roman"/>
              </a:rPr>
              <a:t>características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do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bem.</a:t>
            </a:r>
            <a:endParaRPr sz="1250">
              <a:latin typeface="Times New Roman"/>
              <a:cs typeface="Times New Roman"/>
            </a:endParaRPr>
          </a:p>
          <a:p>
            <a:pPr marL="66040" marR="11430" indent="-5080">
              <a:lnSpc>
                <a:spcPts val="1300"/>
              </a:lnSpc>
              <a:spcBef>
                <a:spcPts val="1325"/>
              </a:spcBef>
            </a:pPr>
            <a:r>
              <a:rPr dirty="0" sz="1250" spc="-35" b="1">
                <a:solidFill>
                  <a:srgbClr val="151515"/>
                </a:solidFill>
                <a:latin typeface="Times New Roman"/>
                <a:cs typeface="Times New Roman"/>
              </a:rPr>
              <a:t>Artigo</a:t>
            </a:r>
            <a:r>
              <a:rPr dirty="0" sz="1250" spc="35" b="1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A1A1A"/>
                </a:solidFill>
                <a:latin typeface="Times New Roman"/>
                <a:cs typeface="Times New Roman"/>
              </a:rPr>
              <a:t>5º:</a:t>
            </a:r>
            <a:r>
              <a:rPr dirty="0" sz="1250" spc="-30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Os</a:t>
            </a:r>
            <a:r>
              <a:rPr dirty="0" sz="1250" spc="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membros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da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Comissão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exercerão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as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atribuições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forma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gratuita</a:t>
            </a:r>
            <a:r>
              <a:rPr dirty="0" sz="1250" spc="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e</a:t>
            </a:r>
            <a:r>
              <a:rPr dirty="0" sz="1250" spc="-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sem </a:t>
            </a:r>
            <a:r>
              <a:rPr dirty="0" sz="1250" spc="-40">
                <a:latin typeface="Times New Roman"/>
                <a:cs typeface="Times New Roman"/>
              </a:rPr>
              <a:t>prejuízo </a:t>
            </a:r>
            <a:r>
              <a:rPr dirty="0" sz="1250" spc="-50">
                <a:solidFill>
                  <a:srgbClr val="161616"/>
                </a:solidFill>
                <a:latin typeface="Times New Roman"/>
                <a:cs typeface="Times New Roman"/>
              </a:rPr>
              <a:t>das</a:t>
            </a: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funções </a:t>
            </a:r>
            <a:r>
              <a:rPr dirty="0" sz="1250" spc="-65">
                <a:latin typeface="Times New Roman"/>
                <a:cs typeface="Times New Roman"/>
              </a:rPr>
              <a:t>normais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A1A1A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cargo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ocupado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na </a:t>
            </a:r>
            <a:r>
              <a:rPr dirty="0" sz="1250" spc="-45">
                <a:latin typeface="Times New Roman"/>
                <a:cs typeface="Times New Roman"/>
              </a:rPr>
              <a:t>Administração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Municipal.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59205" y="4860164"/>
            <a:ext cx="1641534" cy="186484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2918" y="438786"/>
            <a:ext cx="813153" cy="743498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82731" y="16758"/>
            <a:ext cx="950594" cy="0"/>
          </a:xfrm>
          <a:custGeom>
            <a:avLst/>
            <a:gdLst/>
            <a:ahLst/>
            <a:cxnLst/>
            <a:rect l="l" t="t" r="r" b="b"/>
            <a:pathLst>
              <a:path w="950594" h="0">
                <a:moveTo>
                  <a:pt x="0" y="0"/>
                </a:moveTo>
                <a:lnTo>
                  <a:pt x="950201" y="0"/>
                </a:lnTo>
              </a:path>
            </a:pathLst>
          </a:custGeom>
          <a:ln w="9141">
            <a:solidFill>
              <a:srgbClr val="5B60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181660" y="10665"/>
            <a:ext cx="871219" cy="0"/>
          </a:xfrm>
          <a:custGeom>
            <a:avLst/>
            <a:gdLst/>
            <a:ahLst/>
            <a:cxnLst/>
            <a:rect l="l" t="t" r="r" b="b"/>
            <a:pathLst>
              <a:path w="871219" h="0">
                <a:moveTo>
                  <a:pt x="0" y="0"/>
                </a:moveTo>
                <a:lnTo>
                  <a:pt x="871018" y="0"/>
                </a:lnTo>
              </a:path>
            </a:pathLst>
          </a:custGeom>
          <a:ln w="9141">
            <a:solidFill>
              <a:srgbClr val="5B60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044299" y="456302"/>
            <a:ext cx="5279390" cy="345821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353060" marR="2675890" indent="-635">
              <a:lnSpc>
                <a:spcPts val="1340"/>
              </a:lnSpc>
              <a:spcBef>
                <a:spcPts val="275"/>
              </a:spcBef>
            </a:pPr>
            <a:r>
              <a:rPr dirty="0" sz="1250" spc="-60">
                <a:solidFill>
                  <a:srgbClr val="0F0F0F"/>
                </a:solidFill>
                <a:latin typeface="Arial MT"/>
                <a:cs typeface="Arial MT"/>
              </a:rPr>
              <a:t>Estado</a:t>
            </a:r>
            <a:r>
              <a:rPr dirty="0" sz="1250" spc="-4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250" spc="-25">
                <a:solidFill>
                  <a:srgbClr val="181818"/>
                </a:solidFill>
                <a:latin typeface="Arial MT"/>
                <a:cs typeface="Arial MT"/>
              </a:rPr>
              <a:t>do</a:t>
            </a:r>
            <a:r>
              <a:rPr dirty="0" sz="1250" spc="-1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250" spc="-50">
                <a:solidFill>
                  <a:srgbClr val="151515"/>
                </a:solidFill>
                <a:latin typeface="Arial MT"/>
                <a:cs typeface="Arial MT"/>
              </a:rPr>
              <a:t>Rio</a:t>
            </a:r>
            <a:r>
              <a:rPr dirty="0" sz="1250" spc="-9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1250" spc="-6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1250" spc="-114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0F0F0F"/>
                </a:solidFill>
                <a:latin typeface="Arial MT"/>
                <a:cs typeface="Arial MT"/>
              </a:rPr>
              <a:t>Janeiro </a:t>
            </a:r>
            <a:r>
              <a:rPr dirty="0" sz="1250" spc="-100">
                <a:latin typeface="Arial MT"/>
                <a:cs typeface="Arial MT"/>
              </a:rPr>
              <a:t>Prefe“itura</a:t>
            </a:r>
            <a:r>
              <a:rPr dirty="0" sz="1250" spc="10">
                <a:latin typeface="Arial MT"/>
                <a:cs typeface="Arial MT"/>
              </a:rPr>
              <a:t> </a:t>
            </a:r>
            <a:r>
              <a:rPr dirty="0" sz="1250" spc="-114" b="1">
                <a:solidFill>
                  <a:srgbClr val="0F0F0F"/>
                </a:solidFill>
                <a:latin typeface="Arial"/>
                <a:cs typeface="Arial"/>
              </a:rPr>
              <a:t>Municipal</a:t>
            </a:r>
            <a:r>
              <a:rPr dirty="0" sz="1250" spc="6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250" spc="-90" b="1">
                <a:solidFill>
                  <a:srgbClr val="181818"/>
                </a:solidFill>
                <a:latin typeface="Arial"/>
                <a:cs typeface="Arial"/>
              </a:rPr>
              <a:t>de</a:t>
            </a:r>
            <a:r>
              <a:rPr dirty="0" sz="1250" spc="-8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250" spc="-105" b="1">
                <a:solidFill>
                  <a:srgbClr val="131313"/>
                </a:solidFill>
                <a:latin typeface="Arial"/>
                <a:cs typeface="Arial"/>
              </a:rPr>
              <a:t>Seropédica </a:t>
            </a:r>
            <a:r>
              <a:rPr dirty="0" sz="1250" spc="-114" b="1">
                <a:solidFill>
                  <a:srgbClr val="0C0C0C"/>
                </a:solidFill>
                <a:latin typeface="Arial"/>
                <a:cs typeface="Arial"/>
              </a:rPr>
              <a:t>Gabinete</a:t>
            </a:r>
            <a:r>
              <a:rPr dirty="0" sz="1250" spc="-1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1250" spc="-95" b="1">
                <a:solidFill>
                  <a:srgbClr val="131313"/>
                </a:solidFill>
                <a:latin typeface="Arial"/>
                <a:cs typeface="Arial"/>
              </a:rPr>
              <a:t>do</a:t>
            </a:r>
            <a:r>
              <a:rPr dirty="0" sz="1250" spc="-10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0E0E0E"/>
                </a:solidFill>
                <a:latin typeface="Arial"/>
                <a:cs typeface="Arial"/>
              </a:rPr>
              <a:t>Prefeito</a:t>
            </a:r>
            <a:endParaRPr sz="12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60"/>
              </a:spcBef>
            </a:pPr>
            <a:endParaRPr sz="1250">
              <a:latin typeface="Arial"/>
              <a:cs typeface="Arial"/>
            </a:endParaRPr>
          </a:p>
          <a:p>
            <a:pPr algn="just" marL="12700" marR="22225" indent="1270">
              <a:lnSpc>
                <a:spcPct val="91700"/>
              </a:lnSpc>
            </a:pPr>
            <a:r>
              <a:rPr dirty="0" sz="1250" spc="-55" b="1">
                <a:solidFill>
                  <a:srgbClr val="1C1C1C"/>
                </a:solidFill>
                <a:latin typeface="Times New Roman"/>
                <a:cs typeface="Times New Roman"/>
              </a:rPr>
              <a:t>Artigo</a:t>
            </a:r>
            <a:r>
              <a:rPr dirty="0" sz="1250" spc="40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0C0C0C"/>
                </a:solidFill>
                <a:latin typeface="Times New Roman"/>
                <a:cs typeface="Times New Roman"/>
              </a:rPr>
              <a:t>6‘:</a:t>
            </a:r>
            <a:r>
              <a:rPr dirty="0" sz="1250" spc="3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135" b="1">
                <a:solidFill>
                  <a:srgbClr val="111111"/>
                </a:solidFill>
                <a:latin typeface="Times New Roman"/>
                <a:cs typeface="Times New Roman"/>
              </a:rPr>
              <a:t>A</a:t>
            </a:r>
            <a:r>
              <a:rPr dirty="0" sz="1250" spc="1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atuação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F0F0F"/>
                </a:solidFill>
                <a:latin typeface="Times New Roman"/>
                <a:cs typeface="Times New Roman"/>
              </a:rPr>
              <a:t>da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C0C0C"/>
                </a:solidFill>
                <a:latin typeface="Times New Roman"/>
                <a:cs typeface="Times New Roman"/>
              </a:rPr>
              <a:t>Comissão</a:t>
            </a:r>
            <a:r>
              <a:rPr dirty="0" sz="1250" spc="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250" spc="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Avaliação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Bens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Imóveis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65">
                <a:latin typeface="Times New Roman"/>
                <a:cs typeface="Times New Roman"/>
              </a:rPr>
              <a:t>e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31313"/>
                </a:solidFill>
                <a:latin typeface="Times New Roman"/>
                <a:cs typeface="Times New Roman"/>
              </a:rPr>
              <a:t>Assistência</a:t>
            </a:r>
            <a:r>
              <a:rPr dirty="0" sz="1250" spc="10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11111"/>
                </a:solidFill>
                <a:latin typeface="Times New Roman"/>
                <a:cs typeface="Times New Roman"/>
              </a:rPr>
              <a:t>Técnica</a:t>
            </a:r>
            <a:r>
              <a:rPr dirty="0" sz="1250" spc="-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estará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sujeita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dirty="0" sz="1250" spc="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fiscalização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1A1A1A"/>
                </a:solidFill>
                <a:latin typeface="Times New Roman"/>
                <a:cs typeface="Times New Roman"/>
              </a:rPr>
              <a:t>pela</a:t>
            </a:r>
            <a:r>
              <a:rPr dirty="0" sz="125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Secretaria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de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Administração,</a:t>
            </a:r>
            <a:r>
              <a:rPr dirty="0" sz="1250" spc="-8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Secretaria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250" spc="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0F0F0F"/>
                </a:solidFill>
                <a:latin typeface="Times New Roman"/>
                <a:cs typeface="Times New Roman"/>
              </a:rPr>
              <a:t>Suprimentos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31313"/>
                </a:solidFill>
                <a:latin typeface="Times New Roman"/>
                <a:cs typeface="Times New Roman"/>
              </a:rPr>
              <a:t>e</a:t>
            </a:r>
            <a:r>
              <a:rPr dirty="0" sz="1250" spc="2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Controle</a:t>
            </a:r>
            <a:r>
              <a:rPr dirty="0" sz="1250" spc="26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Interno,</a:t>
            </a:r>
            <a:r>
              <a:rPr dirty="0" sz="1250" spc="345">
                <a:latin typeface="Times New Roman"/>
                <a:cs typeface="Times New Roman"/>
              </a:rPr>
              <a:t> </a:t>
            </a:r>
            <a:r>
              <a:rPr dirty="0" sz="1250" spc="-90">
                <a:solidFill>
                  <a:srgbClr val="0C0C0C"/>
                </a:solidFill>
                <a:latin typeface="Times New Roman"/>
                <a:cs typeface="Times New Roman"/>
              </a:rPr>
              <a:t>bem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250" spc="-50">
                <a:latin typeface="Times New Roman"/>
                <a:cs typeface="Times New Roman"/>
              </a:rPr>
              <a:t>como</a:t>
            </a:r>
            <a:r>
              <a:rPr dirty="0" sz="1250" spc="290">
                <a:latin typeface="Times New Roman"/>
                <a:cs typeface="Times New Roman"/>
              </a:rPr>
              <a:t> </a:t>
            </a:r>
            <a:r>
              <a:rPr dirty="0" sz="1250" spc="-70">
                <a:latin typeface="Times New Roman"/>
                <a:cs typeface="Times New Roman"/>
              </a:rPr>
              <a:t>pela</a:t>
            </a:r>
            <a:r>
              <a:rPr dirty="0" sz="1250" spc="26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Secretaria</a:t>
            </a:r>
            <a:r>
              <a:rPr dirty="0" sz="1250" spc="29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Fazenda</a:t>
            </a:r>
            <a:r>
              <a:rPr dirty="0" sz="1250" spc="35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naquelas</a:t>
            </a:r>
            <a:r>
              <a:rPr dirty="0" sz="1250" spc="30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atribuições</a:t>
            </a:r>
            <a:r>
              <a:rPr dirty="0" sz="1250" spc="280"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F0F0F"/>
                </a:solidFill>
                <a:latin typeface="Times New Roman"/>
                <a:cs typeface="Times New Roman"/>
              </a:rPr>
              <a:t>que</a:t>
            </a:r>
            <a:r>
              <a:rPr dirty="0" sz="1250" spc="-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versarein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sobre</a:t>
            </a:r>
            <a:r>
              <a:rPr dirty="0" sz="1250" spc="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matérias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que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estejam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relacionadas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75">
                <a:latin typeface="Times New Roman"/>
                <a:cs typeface="Times New Roman"/>
              </a:rPr>
              <a:t>com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a</a:t>
            </a:r>
            <a:r>
              <a:rPr dirty="0" sz="1250" spc="-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A0A0A"/>
                </a:solidFill>
                <a:latin typeface="Times New Roman"/>
                <a:cs typeface="Times New Roman"/>
              </a:rPr>
              <a:t>atividade</a:t>
            </a:r>
            <a:r>
              <a:rPr dirty="0" sz="1250" spc="8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fazendária.</a:t>
            </a:r>
            <a:endParaRPr sz="1250">
              <a:latin typeface="Times New Roman"/>
              <a:cs typeface="Times New Roman"/>
            </a:endParaRPr>
          </a:p>
          <a:p>
            <a:pPr algn="just" marL="12700" marR="16510" indent="635">
              <a:lnSpc>
                <a:spcPts val="1320"/>
              </a:lnSpc>
              <a:spcBef>
                <a:spcPts val="1310"/>
              </a:spcBef>
            </a:pP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Artigo</a:t>
            </a:r>
            <a:r>
              <a:rPr dirty="0" sz="1250" spc="10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5">
                <a:solidFill>
                  <a:srgbClr val="151515"/>
                </a:solidFill>
                <a:latin typeface="Times New Roman"/>
                <a:cs typeface="Times New Roman"/>
              </a:rPr>
              <a:t>7º:</a:t>
            </a:r>
            <a:r>
              <a:rPr dirty="0" sz="1250" spc="10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155">
                <a:solidFill>
                  <a:srgbClr val="0A0A0A"/>
                </a:solidFill>
                <a:latin typeface="Times New Roman"/>
                <a:cs typeface="Times New Roman"/>
              </a:rPr>
              <a:t>A</a:t>
            </a:r>
            <a:r>
              <a:rPr dirty="0" sz="1250" spc="5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Procuradoria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Geral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31313"/>
                </a:solidFill>
                <a:latin typeface="Times New Roman"/>
                <a:cs typeface="Times New Roman"/>
              </a:rPr>
              <a:t>do</a:t>
            </a:r>
            <a:r>
              <a:rPr dirty="0" sz="1250" spc="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Município,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órgão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controle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interno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A0A0A"/>
                </a:solidFill>
                <a:latin typeface="Times New Roman"/>
                <a:cs typeface="Times New Roman"/>
              </a:rPr>
              <a:t>legalidade</a:t>
            </a:r>
            <a:r>
              <a:rPr dirty="0" sz="1250" spc="-3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F0F0F"/>
                </a:solidFill>
                <a:latin typeface="Times New Roman"/>
                <a:cs typeface="Times New Roman"/>
              </a:rPr>
              <a:t>dos</a:t>
            </a:r>
            <a:r>
              <a:rPr dirty="0" sz="1250" spc="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atos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administrativos,</a:t>
            </a:r>
            <a:r>
              <a:rPr dirty="0" sz="1250" spc="-8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emitirá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pareceres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65">
                <a:latin typeface="Times New Roman"/>
                <a:cs typeface="Times New Roman"/>
              </a:rPr>
              <a:t>não-</a:t>
            </a:r>
            <a:r>
              <a:rPr dirty="0" sz="1250" spc="-60">
                <a:latin typeface="Times New Roman"/>
                <a:cs typeface="Times New Roman"/>
              </a:rPr>
              <a:t>vincu1ativos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0F0F0F"/>
                </a:solidFill>
                <a:latin typeface="Times New Roman"/>
                <a:cs typeface="Times New Roman"/>
              </a:rPr>
              <a:t>nos</a:t>
            </a:r>
            <a:r>
              <a:rPr dirty="0" sz="1250" spc="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procedimentos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que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lhes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forem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submetidos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pela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Comissão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Avaliação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70">
                <a:latin typeface="Times New Roman"/>
                <a:cs typeface="Times New Roman"/>
              </a:rPr>
              <a:t>Bens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70">
                <a:latin typeface="Times New Roman"/>
                <a:cs typeface="Times New Roman"/>
              </a:rPr>
              <a:t>Imóveis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11111"/>
                </a:solidFill>
                <a:latin typeface="Times New Roman"/>
                <a:cs typeface="Times New Roman"/>
              </a:rPr>
              <a:t>e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Assistência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Técnica.</a:t>
            </a:r>
            <a:endParaRPr sz="1250">
              <a:latin typeface="Times New Roman"/>
              <a:cs typeface="Times New Roman"/>
            </a:endParaRPr>
          </a:p>
          <a:p>
            <a:pPr algn="just" marL="17780" marR="5080" indent="1905">
              <a:lnSpc>
                <a:spcPct val="90900"/>
              </a:lnSpc>
              <a:spcBef>
                <a:spcPts val="1285"/>
              </a:spcBef>
            </a:pPr>
            <a:r>
              <a:rPr dirty="0" sz="1250" spc="-25">
                <a:solidFill>
                  <a:srgbClr val="1D1D1D"/>
                </a:solidFill>
                <a:latin typeface="Times New Roman"/>
                <a:cs typeface="Times New Roman"/>
              </a:rPr>
              <a:t>Artigo</a:t>
            </a:r>
            <a:r>
              <a:rPr dirty="0" sz="1250" spc="-6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8‘:</a:t>
            </a:r>
            <a:r>
              <a:rPr dirty="0" sz="1250" spc="-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Este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Decreto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A0A0A"/>
                </a:solidFill>
                <a:latin typeface="Times New Roman"/>
                <a:cs typeface="Times New Roman"/>
              </a:rPr>
              <a:t>entrará</a:t>
            </a:r>
            <a:r>
              <a:rPr dirty="0" sz="1250" spc="-1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90">
                <a:solidFill>
                  <a:srgbClr val="0C0C0C"/>
                </a:solidFill>
                <a:latin typeface="Times New Roman"/>
                <a:cs typeface="Times New Roman"/>
              </a:rPr>
              <a:t>em</a:t>
            </a:r>
            <a:r>
              <a:rPr dirty="0" sz="1250" spc="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vigor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na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data</a:t>
            </a:r>
            <a:r>
              <a:rPr dirty="0" sz="1250" spc="-40">
                <a:latin typeface="Times New Roman"/>
                <a:cs typeface="Times New Roman"/>
              </a:rPr>
              <a:t> de</a:t>
            </a:r>
            <a:r>
              <a:rPr dirty="0" sz="1250" spc="-50">
                <a:latin typeface="Times New Roman"/>
                <a:cs typeface="Times New Roman"/>
              </a:rPr>
              <a:t> sua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publicação,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revogando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51515"/>
                </a:solidFill>
                <a:latin typeface="Times New Roman"/>
                <a:cs typeface="Times New Roman"/>
              </a:rPr>
              <a:t>o</a:t>
            </a:r>
            <a:r>
              <a:rPr dirty="0" sz="1250" spc="-3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80808"/>
                </a:solidFill>
                <a:latin typeface="Times New Roman"/>
                <a:cs typeface="Times New Roman"/>
              </a:rPr>
              <a:t>Decreto</a:t>
            </a:r>
            <a:r>
              <a:rPr dirty="0" sz="1250" spc="-2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95">
                <a:solidFill>
                  <a:srgbClr val="1D1D1D"/>
                </a:solidFill>
                <a:latin typeface="Times New Roman"/>
                <a:cs typeface="Times New Roman"/>
              </a:rPr>
              <a:t>n°</a:t>
            </a:r>
            <a:r>
              <a:rPr dirty="0" sz="1250" spc="-114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1589,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250" spc="-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10/03/2021,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Decreto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110">
                <a:latin typeface="Times New Roman"/>
                <a:cs typeface="Times New Roman"/>
              </a:rPr>
              <a:t>ri°</a:t>
            </a:r>
            <a:r>
              <a:rPr dirty="0" sz="1250" spc="-105">
                <a:latin typeface="Times New Roman"/>
                <a:cs typeface="Times New Roman"/>
              </a:rPr>
              <a:t> </a:t>
            </a:r>
            <a:r>
              <a:rPr dirty="0" sz="1250" spc="-185">
                <a:latin typeface="Times New Roman"/>
                <a:cs typeface="Times New Roman"/>
              </a:rPr>
              <a:t>1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612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de</a:t>
            </a:r>
            <a:r>
              <a:rPr dirty="0" sz="1250" spc="-8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07/05/2021,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Decreto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95">
                <a:solidFill>
                  <a:srgbClr val="181818"/>
                </a:solidFill>
                <a:latin typeface="Times New Roman"/>
                <a:cs typeface="Times New Roman"/>
              </a:rPr>
              <a:t>n°</a:t>
            </a:r>
            <a:r>
              <a:rPr dirty="0" sz="1250" spc="-114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080808"/>
                </a:solidFill>
                <a:latin typeface="Times New Roman"/>
                <a:cs typeface="Times New Roman"/>
              </a:rPr>
              <a:t>1.630</a:t>
            </a:r>
            <a:r>
              <a:rPr dirty="0" sz="1250" spc="-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17/06/2021,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Decreto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95">
                <a:solidFill>
                  <a:srgbClr val="0A0A0A"/>
                </a:solidFill>
                <a:latin typeface="Times New Roman"/>
                <a:cs typeface="Times New Roman"/>
              </a:rPr>
              <a:t>n°</a:t>
            </a:r>
            <a:r>
              <a:rPr dirty="0" sz="1250" spc="10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70">
                <a:solidFill>
                  <a:srgbClr val="0A0A0A"/>
                </a:solidFill>
                <a:latin typeface="Times New Roman"/>
                <a:cs typeface="Times New Roman"/>
              </a:rPr>
              <a:t>1651</a:t>
            </a:r>
            <a:r>
              <a:rPr dirty="0" sz="1250" spc="17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de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19/07/2021,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A0A0A"/>
                </a:solidFill>
                <a:latin typeface="Times New Roman"/>
                <a:cs typeface="Times New Roman"/>
              </a:rPr>
              <a:t>Decreto</a:t>
            </a:r>
            <a:r>
              <a:rPr dirty="0" sz="1250" spc="18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95">
                <a:solidFill>
                  <a:srgbClr val="161616"/>
                </a:solidFill>
                <a:latin typeface="Times New Roman"/>
                <a:cs typeface="Times New Roman"/>
              </a:rPr>
              <a:t>n°</a:t>
            </a:r>
            <a:r>
              <a:rPr dirty="0" sz="1250" spc="8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70">
                <a:latin typeface="Times New Roman"/>
                <a:cs typeface="Times New Roman"/>
              </a:rPr>
              <a:t>1694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15/09/2021,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Decreto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95">
                <a:solidFill>
                  <a:srgbClr val="0C0C0C"/>
                </a:solidFill>
                <a:latin typeface="Times New Roman"/>
                <a:cs typeface="Times New Roman"/>
              </a:rPr>
              <a:t>n°</a:t>
            </a:r>
            <a:r>
              <a:rPr dirty="0" sz="1250" spc="8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1.723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11111"/>
                </a:solidFill>
                <a:latin typeface="Times New Roman"/>
                <a:cs typeface="Times New Roman"/>
              </a:rPr>
              <a:t>14/10/2021,</a:t>
            </a:r>
            <a:r>
              <a:rPr dirty="0" sz="1250" spc="8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Decreto</a:t>
            </a:r>
            <a:r>
              <a:rPr dirty="0" sz="1250" spc="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95">
                <a:solidFill>
                  <a:srgbClr val="0C0C0C"/>
                </a:solidFill>
                <a:latin typeface="Times New Roman"/>
                <a:cs typeface="Times New Roman"/>
              </a:rPr>
              <a:t>n°</a:t>
            </a:r>
            <a:r>
              <a:rPr dirty="0" sz="1250" spc="-9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1.776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0F0F0F"/>
                </a:solidFill>
                <a:latin typeface="Times New Roman"/>
                <a:cs typeface="Times New Roman"/>
              </a:rPr>
              <a:t>10/12/2021,</a:t>
            </a:r>
            <a:r>
              <a:rPr dirty="0" sz="1250" spc="114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Decreto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95">
                <a:latin typeface="Times New Roman"/>
                <a:cs typeface="Times New Roman"/>
              </a:rPr>
              <a:t>n°</a:t>
            </a:r>
            <a:r>
              <a:rPr dirty="0" sz="1250" spc="-65">
                <a:latin typeface="Times New Roman"/>
                <a:cs typeface="Times New Roman"/>
              </a:rPr>
              <a:t> 1.846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de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C0C0C"/>
                </a:solidFill>
                <a:latin typeface="Times New Roman"/>
                <a:cs typeface="Times New Roman"/>
              </a:rPr>
              <a:t>21/03/2022,</a:t>
            </a:r>
            <a:r>
              <a:rPr dirty="0" sz="1250" spc="5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Decreto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114">
                <a:solidFill>
                  <a:srgbClr val="0C0C0C"/>
                </a:solidFill>
                <a:latin typeface="Times New Roman"/>
                <a:cs typeface="Times New Roman"/>
              </a:rPr>
              <a:t>ri°</a:t>
            </a:r>
            <a:r>
              <a:rPr dirty="0" sz="1250" spc="-8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70">
                <a:solidFill>
                  <a:srgbClr val="161616"/>
                </a:solidFill>
                <a:latin typeface="Times New Roman"/>
                <a:cs typeface="Times New Roman"/>
              </a:rPr>
              <a:t>l</a:t>
            </a:r>
            <a:r>
              <a:rPr dirty="0" sz="1250" spc="-1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343434"/>
                </a:solidFill>
                <a:latin typeface="Times New Roman"/>
                <a:cs typeface="Times New Roman"/>
              </a:rPr>
              <a:t>.</a:t>
            </a:r>
            <a:r>
              <a:rPr dirty="0" sz="1250" spc="-50">
                <a:solidFill>
                  <a:srgbClr val="1C1C1C"/>
                </a:solidFill>
                <a:latin typeface="Times New Roman"/>
                <a:cs typeface="Times New Roman"/>
              </a:rPr>
              <a:t>893</a:t>
            </a:r>
            <a:r>
              <a:rPr dirty="0" sz="1250" spc="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80808"/>
                </a:solidFill>
                <a:latin typeface="Times New Roman"/>
                <a:cs typeface="Times New Roman"/>
              </a:rPr>
              <a:t>06/05/2022,</a:t>
            </a:r>
            <a:r>
              <a:rPr dirty="0" sz="1250" spc="6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Decreto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110">
                <a:solidFill>
                  <a:srgbClr val="161616"/>
                </a:solidFill>
                <a:latin typeface="Times New Roman"/>
                <a:cs typeface="Times New Roman"/>
              </a:rPr>
              <a:t>n°</a:t>
            </a: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F0F0F"/>
                </a:solidFill>
                <a:latin typeface="Times New Roman"/>
                <a:cs typeface="Times New Roman"/>
              </a:rPr>
              <a:t>2.629</a:t>
            </a:r>
            <a:r>
              <a:rPr dirty="0" sz="1250" spc="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latin typeface="Times New Roman"/>
                <a:cs typeface="Times New Roman"/>
              </a:rPr>
              <a:t>13/05/2024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e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Decreto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95">
                <a:latin typeface="Times New Roman"/>
                <a:cs typeface="Times New Roman"/>
              </a:rPr>
              <a:t>n°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2.646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13131"/>
                </a:solidFill>
                <a:latin typeface="Times New Roman"/>
                <a:cs typeface="Times New Roman"/>
              </a:rPr>
              <a:t>de</a:t>
            </a:r>
            <a:r>
              <a:rPr dirty="0" sz="1250" spc="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24/05/2024,</a:t>
            </a:r>
            <a:r>
              <a:rPr dirty="0" sz="1250" spc="-35">
                <a:latin typeface="Times New Roman"/>
                <a:cs typeface="Times New Roman"/>
              </a:rPr>
              <a:t> as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demais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disposições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normativas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75">
                <a:solidFill>
                  <a:srgbClr val="242424"/>
                </a:solidFill>
                <a:latin typeface="Times New Roman"/>
                <a:cs typeface="Times New Roman"/>
              </a:rPr>
              <a:t>em</a:t>
            </a:r>
            <a:r>
              <a:rPr dirty="0" sz="1250" spc="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contrário.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05667" y="4542497"/>
            <a:ext cx="215709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40">
                <a:latin typeface="Times New Roman"/>
                <a:cs typeface="Times New Roman"/>
              </a:rPr>
              <a:t>Seropédica,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A0A0A"/>
                </a:solidFill>
                <a:latin typeface="Times New Roman"/>
                <a:cs typeface="Times New Roman"/>
              </a:rPr>
              <a:t>17</a:t>
            </a:r>
            <a:r>
              <a:rPr dirty="0" sz="1250" spc="-3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fevereiro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de</a:t>
            </a:r>
            <a:r>
              <a:rPr dirty="0" sz="1250" spc="-35">
                <a:latin typeface="Times New Roman"/>
                <a:cs typeface="Times New Roman"/>
              </a:rPr>
              <a:t> 2025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58320" y="5569379"/>
            <a:ext cx="869950" cy="386715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96850" marR="5080" indent="-184785">
              <a:lnSpc>
                <a:spcPts val="1340"/>
              </a:lnSpc>
              <a:spcBef>
                <a:spcPts val="275"/>
              </a:spcBef>
            </a:pPr>
            <a:r>
              <a:rPr dirty="0" sz="1250" spc="-80" b="1">
                <a:solidFill>
                  <a:srgbClr val="161616"/>
                </a:solidFill>
                <a:latin typeface="Times New Roman"/>
                <a:cs typeface="Times New Roman"/>
              </a:rPr>
              <a:t>LUCAS</a:t>
            </a:r>
            <a:r>
              <a:rPr dirty="0" sz="1250" spc="15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70" b="1">
                <a:solidFill>
                  <a:srgbClr val="232323"/>
                </a:solidFill>
                <a:latin typeface="Times New Roman"/>
                <a:cs typeface="Times New Roman"/>
              </a:rPr>
              <a:t>DUT </a:t>
            </a:r>
            <a:r>
              <a:rPr dirty="0" sz="1250" spc="-45" b="1">
                <a:solidFill>
                  <a:srgbClr val="232323"/>
                </a:solidFill>
                <a:latin typeface="Times New Roman"/>
                <a:cs typeface="Times New Roman"/>
              </a:rPr>
              <a:t>PREFEIT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88980" y="5569379"/>
            <a:ext cx="632460" cy="386715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 marR="5080" indent="104139">
              <a:lnSpc>
                <a:spcPts val="1340"/>
              </a:lnSpc>
              <a:spcBef>
                <a:spcPts val="275"/>
              </a:spcBef>
            </a:pPr>
            <a:r>
              <a:rPr dirty="0" sz="1250" spc="-85" b="1">
                <a:solidFill>
                  <a:srgbClr val="181818"/>
                </a:solidFill>
                <a:latin typeface="Times New Roman"/>
                <a:cs typeface="Times New Roman"/>
              </a:rPr>
              <a:t>SANTO </a:t>
            </a:r>
            <a:r>
              <a:rPr dirty="0" sz="1250" spc="-20" b="1">
                <a:solidFill>
                  <a:srgbClr val="080808"/>
                </a:solidFill>
                <a:latin typeface="Times New Roman"/>
                <a:cs typeface="Times New Roman"/>
              </a:rPr>
              <a:t>ICIP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2025-07-18T15:25:50Z</dcterms:created>
  <dcterms:modified xsi:type="dcterms:W3CDTF">2025-07-18T15:25:50Z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