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17738" y="566765"/>
            <a:ext cx="670013" cy="621613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44645" y="9734040"/>
            <a:ext cx="6463030" cy="0"/>
          </a:xfrm>
          <a:custGeom>
            <a:avLst/>
            <a:gdLst/>
            <a:ahLst/>
            <a:cxnLst/>
            <a:rect l="l" t="t" r="r" b="b"/>
            <a:pathLst>
              <a:path w="6463030" h="0">
                <a:moveTo>
                  <a:pt x="0" y="0"/>
                </a:moveTo>
                <a:lnTo>
                  <a:pt x="6462591" y="0"/>
                </a:lnTo>
              </a:path>
            </a:pathLst>
          </a:custGeom>
          <a:ln w="9141">
            <a:solidFill>
              <a:srgbClr val="18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725738" y="9145945"/>
            <a:ext cx="1894839" cy="0"/>
          </a:xfrm>
          <a:custGeom>
            <a:avLst/>
            <a:gdLst/>
            <a:ahLst/>
            <a:cxnLst/>
            <a:rect l="l" t="t" r="r" b="b"/>
            <a:pathLst>
              <a:path w="1894839" h="0">
                <a:moveTo>
                  <a:pt x="0" y="0"/>
                </a:moveTo>
                <a:lnTo>
                  <a:pt x="1894312" y="0"/>
                </a:lnTo>
              </a:path>
            </a:pathLst>
          </a:custGeom>
          <a:ln w="9141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432463" y="1366635"/>
            <a:ext cx="6453505" cy="0"/>
          </a:xfrm>
          <a:custGeom>
            <a:avLst/>
            <a:gdLst/>
            <a:ahLst/>
            <a:cxnLst/>
            <a:rect l="l" t="t" r="r" b="b"/>
            <a:pathLst>
              <a:path w="6453505" h="0">
                <a:moveTo>
                  <a:pt x="0" y="0"/>
                </a:moveTo>
                <a:lnTo>
                  <a:pt x="6453454" y="0"/>
                </a:lnTo>
              </a:path>
            </a:pathLst>
          </a:custGeom>
          <a:ln w="152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60497" y="386726"/>
            <a:ext cx="3067685" cy="5575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7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5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1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5240" marR="1937385" indent="-3175">
              <a:lnSpc>
                <a:spcPct val="120000"/>
              </a:lnSpc>
              <a:spcBef>
                <a:spcPts val="505"/>
              </a:spcBef>
            </a:pPr>
            <a:r>
              <a:rPr dirty="0" sz="800">
                <a:latin typeface="Lucida Sans Unicode"/>
                <a:cs typeface="Lucida Sans Unicode"/>
              </a:rPr>
              <a:t>Rua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10" i="1">
                <a:latin typeface="Arial"/>
                <a:cs typeface="Arial"/>
              </a:rPr>
              <a:t>Marìa</a:t>
            </a:r>
            <a:r>
              <a:rPr dirty="0" sz="800" spc="5" i="1">
                <a:latin typeface="Arial"/>
                <a:cs typeface="Arial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Lourenço,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18 </a:t>
            </a:r>
            <a:r>
              <a:rPr dirty="0" sz="800" spc="-30">
                <a:latin typeface="Lucida Sans Unicode"/>
                <a:cs typeface="Lucida Sans Unicode"/>
              </a:rPr>
              <a:t>Fazenda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942025" y="1576884"/>
            <a:ext cx="19316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5">
                <a:latin typeface="Lucida Sans Unicode"/>
                <a:cs typeface="Lucida Sans Unicode"/>
              </a:rPr>
              <a:t>Decreto</a:t>
            </a:r>
            <a:r>
              <a:rPr dirty="0" sz="800">
                <a:latin typeface="Lucida Sans Unicode"/>
                <a:cs typeface="Lucida Sans Unicode"/>
              </a:rPr>
              <a:t> N°</a:t>
            </a:r>
            <a:r>
              <a:rPr dirty="0" sz="800" spc="-75">
                <a:latin typeface="Lucida Sans Unicode"/>
                <a:cs typeface="Lucida Sans Unicode"/>
              </a:rPr>
              <a:t> 2853</a:t>
            </a:r>
            <a:r>
              <a:rPr dirty="0" sz="800" spc="-50">
                <a:latin typeface="Lucida Sans Unicode"/>
                <a:cs typeface="Lucida Sans Unicode"/>
              </a:rPr>
              <a:t> de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14</a:t>
            </a:r>
            <a:r>
              <a:rPr dirty="0" sz="800" spc="32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de</a:t>
            </a:r>
            <a:r>
              <a:rPr dirty="0" sz="800" spc="16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fevereiro.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2025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00372" y="2006782"/>
            <a:ext cx="2829560" cy="2508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ts val="855"/>
              </a:lnSpc>
              <a:spcBef>
                <a:spcPts val="100"/>
              </a:spcBef>
            </a:pPr>
            <a:r>
              <a:rPr dirty="0" sz="750" spc="-25">
                <a:latin typeface="Lucida Sans Unicode"/>
                <a:cs typeface="Lucida Sans Unicode"/>
              </a:rPr>
              <a:t>Abre</a:t>
            </a:r>
            <a:r>
              <a:rPr dirty="0" sz="750" spc="-35">
                <a:latin typeface="Lucida Sans Unicode"/>
                <a:cs typeface="Lucida Sans Unicode"/>
              </a:rPr>
              <a:t> </a:t>
            </a:r>
            <a:r>
              <a:rPr dirty="0" sz="750" spc="-40">
                <a:latin typeface="Lucida Sans Unicode"/>
                <a:cs typeface="Lucida Sans Unicode"/>
              </a:rPr>
              <a:t>crédito</a:t>
            </a:r>
            <a:r>
              <a:rPr dirty="0" sz="750" spc="-15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suplementar</a:t>
            </a:r>
            <a:r>
              <a:rPr dirty="0" sz="750" spc="45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no</a:t>
            </a:r>
            <a:r>
              <a:rPr dirty="0" sz="750" spc="15"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valor</a:t>
            </a:r>
            <a:r>
              <a:rPr dirty="0" sz="750" spc="20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total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de</a:t>
            </a:r>
            <a:r>
              <a:rPr dirty="0" sz="750" spc="-15">
                <a:latin typeface="Lucida Sans Unicode"/>
                <a:cs typeface="Lucida Sans Unicode"/>
              </a:rPr>
              <a:t> </a:t>
            </a:r>
            <a:r>
              <a:rPr dirty="0" sz="750" spc="-40">
                <a:latin typeface="Lucida Sans Unicode"/>
                <a:cs typeface="Lucida Sans Unicode"/>
              </a:rPr>
              <a:t>RS1.100.000.00,</a:t>
            </a:r>
            <a:r>
              <a:rPr dirty="0" sz="750" spc="-20">
                <a:latin typeface="Lucida Sans Unicode"/>
                <a:cs typeface="Lucida Sans Unicode"/>
              </a:rPr>
              <a:t> para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ts val="915"/>
              </a:lnSpc>
            </a:pPr>
            <a:r>
              <a:rPr dirty="0" sz="800" spc="-75">
                <a:latin typeface="Lucida Sans Unicode"/>
                <a:cs typeface="Lucida Sans Unicode"/>
              </a:rPr>
              <a:t>fins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que</a:t>
            </a:r>
            <a:r>
              <a:rPr dirty="0" sz="800" spc="-6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se</a:t>
            </a:r>
            <a:r>
              <a:rPr dirty="0" sz="800" spc="-6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especifíca</a:t>
            </a:r>
            <a:r>
              <a:rPr dirty="0" sz="800" spc="7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e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da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outras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providências.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16888" y="2743930"/>
            <a:ext cx="6271260" cy="9232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91210">
              <a:lnSpc>
                <a:spcPct val="142500"/>
              </a:lnSpc>
              <a:spcBef>
                <a:spcPts val="100"/>
              </a:spcBef>
            </a:pPr>
            <a:r>
              <a:rPr dirty="0" sz="800">
                <a:latin typeface="Lucida Sans Unicode"/>
                <a:cs typeface="Lucida Sans Unicode"/>
              </a:rPr>
              <a:t>0</a:t>
            </a:r>
            <a:r>
              <a:rPr dirty="0" sz="800" spc="114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PREFEITO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MUNICIPAL,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no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uso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de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suas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atribuições</a:t>
            </a:r>
            <a:r>
              <a:rPr dirty="0" sz="800" spc="4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legais,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constitucionais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e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de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acordo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com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o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que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Ihe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confere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o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art.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8º</a:t>
            </a:r>
            <a:r>
              <a:rPr dirty="0" sz="800" spc="22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da </a:t>
            </a:r>
            <a:r>
              <a:rPr dirty="0" sz="800" spc="-30">
                <a:latin typeface="Lucida Sans Unicode"/>
                <a:cs typeface="Lucida Sans Unicode"/>
              </a:rPr>
              <a:t>Lei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n°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859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de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95">
                <a:latin typeface="Lucida Sans Unicode"/>
                <a:cs typeface="Lucida Sans Unicode"/>
              </a:rPr>
              <a:t>10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de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dezembro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de</a:t>
            </a:r>
            <a:r>
              <a:rPr dirty="0" sz="800" spc="-60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2024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publicada</a:t>
            </a:r>
            <a:r>
              <a:rPr dirty="0" sz="800" spc="10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na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edição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extra</a:t>
            </a:r>
            <a:r>
              <a:rPr dirty="0" sz="800" spc="70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II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n°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1924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10/12/2024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u="heavy" sz="800" spc="-90">
                <a:uFill>
                  <a:solidFill>
                    <a:srgbClr val="181C1C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heavy" sz="800" spc="-10">
                <a:uFill>
                  <a:solidFill>
                    <a:srgbClr val="181C1C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>
                <a:uFill>
                  <a:solidFill>
                    <a:srgbClr val="181C1C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00" spc="80">
                <a:uFill>
                  <a:solidFill>
                    <a:srgbClr val="181C1C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>
                <a:uFill>
                  <a:solidFill>
                    <a:srgbClr val="181C1C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heavy" sz="800" spc="-30">
                <a:uFill>
                  <a:solidFill>
                    <a:srgbClr val="181C1C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>
                <a:uFill>
                  <a:solidFill>
                    <a:srgbClr val="181C1C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heavy" sz="800" spc="-30">
                <a:uFill>
                  <a:solidFill>
                    <a:srgbClr val="181C1C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>
                <a:uFill>
                  <a:solidFill>
                    <a:srgbClr val="181C1C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00" spc="65">
                <a:uFill>
                  <a:solidFill>
                    <a:srgbClr val="181C1C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 spc="-100">
                <a:uFill>
                  <a:solidFill>
                    <a:srgbClr val="181C1C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heavy" sz="800" spc="-15">
                <a:uFill>
                  <a:solidFill>
                    <a:srgbClr val="181C1C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 spc="-25">
                <a:uFill>
                  <a:solidFill>
                    <a:srgbClr val="181C1C"/>
                  </a:solidFill>
                </a:uFill>
                <a:latin typeface="Lucida Sans Unicode"/>
                <a:cs typeface="Lucida Sans Unicode"/>
              </a:rPr>
              <a:t>A:</a:t>
            </a:r>
            <a:endParaRPr sz="800">
              <a:latin typeface="Lucida Sans Unicode"/>
              <a:cs typeface="Lucida Sans Unicode"/>
            </a:endParaRPr>
          </a:p>
          <a:p>
            <a:pPr marL="319405">
              <a:lnSpc>
                <a:spcPct val="100000"/>
              </a:lnSpc>
              <a:spcBef>
                <a:spcPts val="1225"/>
              </a:spcBef>
            </a:pPr>
            <a:r>
              <a:rPr dirty="0" sz="750" spc="-60">
                <a:latin typeface="Lucida Sans Unicode"/>
                <a:cs typeface="Lucida Sans Unicode"/>
              </a:rPr>
              <a:t>Artigo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1“</a:t>
            </a:r>
            <a:r>
              <a:rPr dirty="0" sz="750" spc="-60">
                <a:latin typeface="Lucida Sans Unicode"/>
                <a:cs typeface="Lucida Sans Unicode"/>
              </a:rPr>
              <a:t> </a:t>
            </a:r>
            <a:r>
              <a:rPr dirty="0" sz="750" spc="-170">
                <a:latin typeface="Lucida Sans Unicode"/>
                <a:cs typeface="Lucida Sans Unicode"/>
              </a:rPr>
              <a:t>-</a:t>
            </a:r>
            <a:r>
              <a:rPr dirty="0" sz="750" spc="45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Fica</a:t>
            </a:r>
            <a:r>
              <a:rPr dirty="0" sz="750" spc="35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aberto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crédito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suplementar</a:t>
            </a:r>
            <a:r>
              <a:rPr dirty="0" sz="750" spc="7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as</a:t>
            </a:r>
            <a:r>
              <a:rPr dirty="0" sz="750" spc="-60"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seguintes</a:t>
            </a:r>
            <a:r>
              <a:rPr dirty="0" sz="750" spc="2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dotações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74843" y="4388491"/>
            <a:ext cx="2604770" cy="37338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u="heavy" sz="750">
                <a:uFill>
                  <a:solidFill>
                    <a:srgbClr val="131818"/>
                  </a:solidFill>
                </a:uFill>
                <a:latin typeface="Lucida Sans Unicode"/>
                <a:cs typeface="Lucida Sans Unicode"/>
              </a:rPr>
              <a:t>Dotaşões</a:t>
            </a:r>
            <a:r>
              <a:rPr dirty="0" u="heavy" sz="750" spc="40">
                <a:uFill>
                  <a:solidFill>
                    <a:srgbClr val="13181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750" spc="-10">
                <a:uFill>
                  <a:solidFill>
                    <a:srgbClr val="131818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heavy" sz="750" spc="500">
                <a:uFill>
                  <a:solidFill>
                    <a:srgbClr val="131818"/>
                  </a:solidFill>
                </a:uFill>
                <a:latin typeface="Lucida Sans Unicode"/>
                <a:cs typeface="Lucida Sans Unicode"/>
              </a:rPr>
              <a:t> </a:t>
            </a:r>
            <a:endParaRPr sz="750">
              <a:latin typeface="Lucida Sans Unicode"/>
              <a:cs typeface="Lucida Sans Unicode"/>
            </a:endParaRPr>
          </a:p>
          <a:p>
            <a:pPr marL="56515">
              <a:lnSpc>
                <a:spcPct val="100000"/>
              </a:lnSpc>
              <a:spcBef>
                <a:spcPts val="409"/>
              </a:spcBef>
            </a:pPr>
            <a:r>
              <a:rPr dirty="0" sz="900" spc="75">
                <a:latin typeface="Lucida Sans Unicode"/>
                <a:cs typeface="Lucida Sans Unicode"/>
              </a:rPr>
              <a:t>PREFEITURA</a:t>
            </a:r>
            <a:r>
              <a:rPr dirty="0" sz="900" spc="220">
                <a:latin typeface="Lucida Sans Unicode"/>
                <a:cs typeface="Lucida Sans Unicode"/>
              </a:rPr>
              <a:t> </a:t>
            </a:r>
            <a:r>
              <a:rPr dirty="0" sz="900" spc="20">
                <a:latin typeface="Lucida Sans Unicode"/>
                <a:cs typeface="Lucida Sans Unicode"/>
              </a:rPr>
              <a:t>MUNICIPAL</a:t>
            </a:r>
            <a:r>
              <a:rPr dirty="0" sz="900" spc="135">
                <a:latin typeface="Lucida Sans Unicode"/>
                <a:cs typeface="Lucida Sans Unicode"/>
              </a:rPr>
              <a:t> </a:t>
            </a:r>
            <a:r>
              <a:rPr dirty="0" sz="900" spc="55">
                <a:latin typeface="Lucida Sans Unicode"/>
                <a:cs typeface="Lucida Sans Unicode"/>
              </a:rPr>
              <a:t>DE</a:t>
            </a:r>
            <a:r>
              <a:rPr dirty="0" sz="900" spc="145">
                <a:latin typeface="Lucida Sans Unicode"/>
                <a:cs typeface="Lucida Sans Unicode"/>
              </a:rPr>
              <a:t> </a:t>
            </a:r>
            <a:r>
              <a:rPr dirty="0" sz="900" spc="65">
                <a:latin typeface="Lucida Sans Unicode"/>
                <a:cs typeface="Lucida Sans Unicode"/>
              </a:rPr>
              <a:t>SEROPEDICA</a:t>
            </a:r>
            <a:endParaRPr sz="900">
              <a:latin typeface="Lucida Sans Unicode"/>
              <a:cs typeface="Lucida Sans Unicode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567043" y="4779929"/>
          <a:ext cx="6381115" cy="9620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9770"/>
                <a:gridCol w="2421890"/>
                <a:gridCol w="2515870"/>
                <a:gridCol w="666114"/>
              </a:tblGrid>
              <a:tr h="144780">
                <a:tc>
                  <a:txBody>
                    <a:bodyPr/>
                    <a:lstStyle/>
                    <a:p>
                      <a:pPr marL="35560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01.09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ts val="910"/>
                        </a:lnSpc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0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Municìpal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Educação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2.066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Escolares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Merenda</a:t>
                      </a:r>
                      <a:r>
                        <a:rPr dirty="0" sz="80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Escolara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3.3.9.0.92.00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DESPESAS</a:t>
                      </a:r>
                      <a:r>
                        <a:rPr dirty="0" sz="800" spc="1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EXERCÍCIOS</a:t>
                      </a:r>
                      <a:r>
                        <a:rPr dirty="0" sz="800" spc="2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ANTERIORES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80264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Ed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1.100.000,00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295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55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1.100.000,00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295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1.100.000,00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</a:tr>
              <a:tr h="1390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09295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Total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0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1.100.000,00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912295" y="5803245"/>
            <a:ext cx="580009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4820" marR="5080" indent="-452755">
              <a:lnSpc>
                <a:spcPct val="100000"/>
              </a:lnSpc>
              <a:spcBef>
                <a:spcPts val="100"/>
              </a:spcBef>
            </a:pPr>
            <a:r>
              <a:rPr dirty="0" sz="800" spc="-90">
                <a:latin typeface="Lucida Sans Unicode"/>
                <a:cs typeface="Lucida Sans Unicode"/>
              </a:rPr>
              <a:t>Artigo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2º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225">
                <a:latin typeface="Lucida Sans Unicode"/>
                <a:cs typeface="Lucida Sans Unicode"/>
              </a:rPr>
              <a:t>-</a:t>
            </a:r>
            <a:r>
              <a:rPr dirty="0" sz="800" spc="-60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As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despesas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decorrentes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da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abertura</a:t>
            </a:r>
            <a:r>
              <a:rPr dirty="0" sz="800" spc="60"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do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presente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crédito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suplementar,</a:t>
            </a:r>
            <a:r>
              <a:rPr dirty="0" sz="800" spc="7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serão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cobertas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com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recursos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que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trata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o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Artigo </a:t>
            </a:r>
            <a:r>
              <a:rPr dirty="0" sz="800" spc="-70">
                <a:latin typeface="Lucida Sans Unicode"/>
                <a:cs typeface="Lucida Sans Unicode"/>
              </a:rPr>
              <a:t>43</a:t>
            </a:r>
            <a:r>
              <a:rPr dirty="0" sz="800" spc="-7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parágrafo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1º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da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Lei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Federal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N°</a:t>
            </a:r>
            <a:r>
              <a:rPr dirty="0" sz="800" spc="-70"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4.320/64,</a:t>
            </a:r>
            <a:r>
              <a:rPr dirty="0" sz="800" spc="6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Inciso</a:t>
            </a:r>
            <a:r>
              <a:rPr dirty="0" sz="800" spc="4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III.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765599" y="6138429"/>
            <a:ext cx="1596390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37500"/>
              </a:lnSpc>
              <a:spcBef>
                <a:spcPts val="100"/>
              </a:spcBef>
            </a:pPr>
            <a:r>
              <a:rPr dirty="0" sz="800" spc="-45">
                <a:latin typeface="Lucida Sans Unicode"/>
                <a:cs typeface="Lucida Sans Unicode"/>
              </a:rPr>
              <a:t>Inciso: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II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225">
                <a:latin typeface="Lucida Sans Unicode"/>
                <a:cs typeface="Lucida Sans Unicode"/>
              </a:rPr>
              <a:t>-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Excesso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Arrecadaçáo: </a:t>
            </a:r>
            <a:r>
              <a:rPr dirty="0" sz="800" spc="-20">
                <a:latin typeface="Lucida Sans Unicode"/>
                <a:cs typeface="Lucida Sans Unicode"/>
              </a:rPr>
              <a:t>III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225">
                <a:latin typeface="Lucida Sans Unicode"/>
                <a:cs typeface="Lucida Sans Unicode"/>
              </a:rPr>
              <a:t>-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Anulação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Dotação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71205" y="6466236"/>
            <a:ext cx="2611755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heavy" sz="800" spc="-20">
                <a:uFill>
                  <a:solidFill>
                    <a:srgbClr val="1C1C1F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heavy" sz="800" spc="-10">
                <a:uFill>
                  <a:solidFill>
                    <a:srgbClr val="1C1C1F"/>
                  </a:solidFill>
                </a:uFill>
                <a:latin typeface="Lucida Sans Unicode"/>
                <a:cs typeface="Lucida Sans Unicode"/>
              </a:rPr>
              <a:t> Anuladas</a:t>
            </a:r>
            <a:r>
              <a:rPr dirty="0" u="heavy" sz="800" spc="500">
                <a:uFill>
                  <a:solidFill>
                    <a:srgbClr val="1C1C1F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59055">
              <a:lnSpc>
                <a:spcPct val="100000"/>
              </a:lnSpc>
              <a:spcBef>
                <a:spcPts val="355"/>
              </a:spcBef>
            </a:pPr>
            <a:r>
              <a:rPr dirty="0" sz="950" spc="55">
                <a:latin typeface="Lucida Sans Unicode"/>
                <a:cs typeface="Lucida Sans Unicode"/>
              </a:rPr>
              <a:t>PREFEITURA</a:t>
            </a:r>
            <a:r>
              <a:rPr dirty="0" sz="950" spc="110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MU</a:t>
            </a:r>
            <a:r>
              <a:rPr dirty="0" sz="950" spc="-10" b="1">
                <a:latin typeface="Arial"/>
                <a:cs typeface="Arial"/>
              </a:rPr>
              <a:t>hIICIPAL</a:t>
            </a:r>
            <a:r>
              <a:rPr dirty="0" sz="950" spc="100" b="1">
                <a:latin typeface="Arial"/>
                <a:cs typeface="Arial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DE</a:t>
            </a:r>
            <a:r>
              <a:rPr dirty="0" sz="950" spc="20">
                <a:latin typeface="Lucida Sans Unicode"/>
                <a:cs typeface="Lucida Sans Unicode"/>
              </a:rPr>
              <a:t> </a:t>
            </a:r>
            <a:r>
              <a:rPr dirty="0" sz="950" spc="40">
                <a:latin typeface="Lucida Sans Unicode"/>
                <a:cs typeface="Lucida Sans Unicode"/>
              </a:rPr>
              <a:t>SEROPEDICA</a:t>
            </a:r>
            <a:endParaRPr sz="950">
              <a:latin typeface="Lucida Sans Unicode"/>
              <a:cs typeface="Lucida Sans Unicode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570088" y="6855021"/>
          <a:ext cx="6374765" cy="9677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2310"/>
                <a:gridCol w="2297429"/>
                <a:gridCol w="2633980"/>
                <a:gridCol w="664845"/>
              </a:tblGrid>
              <a:tr h="147955">
                <a:tc>
                  <a:txBody>
                    <a:bodyPr/>
                    <a:lstStyle/>
                    <a:p>
                      <a:pPr marL="35560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01.09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910"/>
                        </a:lnSpc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Educação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2.066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1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scolares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Merenda</a:t>
                      </a:r>
                      <a:r>
                        <a:rPr dirty="0" sz="8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Escolara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CONSUMO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92138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Ed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algn="ctr" marL="3492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1.100.000,00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94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4894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Projeto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14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ctr" marL="3492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1.100.000,00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ctr" marL="3556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1.100.000,00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</a:tr>
              <a:tr h="1390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15060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34925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1.100.000,00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3860296" y="6131064"/>
            <a:ext cx="732790" cy="379095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590"/>
              </a:spcBef>
            </a:pPr>
            <a:r>
              <a:rPr dirty="0" sz="750" spc="-10">
                <a:latin typeface="Lucida Sans Unicode"/>
                <a:cs typeface="Lucida Sans Unicode"/>
              </a:rPr>
              <a:t>RSI.100.000,00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dirty="0" sz="750" spc="-10">
                <a:latin typeface="Lucida Sans Unicode"/>
                <a:cs typeface="Lucida Sans Unicode"/>
              </a:rPr>
              <a:t>$1</a:t>
            </a:r>
            <a:r>
              <a:rPr dirty="0" baseline="3703" sz="1125" spc="-15">
                <a:latin typeface="Lucida Sans Unicode"/>
                <a:cs typeface="Lucida Sans Unicode"/>
              </a:rPr>
              <a:t>.100.000,00</a:t>
            </a:r>
            <a:endParaRPr baseline="3703" sz="1125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799663" y="7878592"/>
            <a:ext cx="45275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60">
                <a:latin typeface="Lucida Sans Unicode"/>
                <a:cs typeface="Lucida Sans Unicode"/>
              </a:rPr>
              <a:t>Artigo</a:t>
            </a:r>
            <a:r>
              <a:rPr dirty="0" sz="750" spc="30">
                <a:latin typeface="Lucida Sans Unicode"/>
                <a:cs typeface="Lucida Sans Unicode"/>
              </a:rPr>
              <a:t> </a:t>
            </a:r>
            <a:r>
              <a:rPr dirty="0" sz="750" spc="-40">
                <a:latin typeface="Lucida Sans Unicode"/>
                <a:cs typeface="Lucida Sans Unicode"/>
              </a:rPr>
              <a:t>3º</a:t>
            </a:r>
            <a:r>
              <a:rPr dirty="0" sz="750" spc="-20">
                <a:latin typeface="Lucida Sans Unicode"/>
                <a:cs typeface="Lucida Sans Unicode"/>
              </a:rPr>
              <a:t> </a:t>
            </a:r>
            <a:r>
              <a:rPr dirty="0" sz="750" spc="-100">
                <a:latin typeface="Lucida Sans Unicode"/>
                <a:cs typeface="Lucida Sans Unicode"/>
              </a:rPr>
              <a:t>-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385453" y="7878592"/>
            <a:ext cx="333375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Lucida Sans Unicode"/>
                <a:cs typeface="Lucida Sans Unicode"/>
              </a:rPr>
              <a:t>Revogadas</a:t>
            </a:r>
            <a:r>
              <a:rPr dirty="0" sz="750" spc="45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as</a:t>
            </a:r>
            <a:r>
              <a:rPr dirty="0" sz="750" spc="-45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disposições</a:t>
            </a:r>
            <a:r>
              <a:rPr dirty="0" sz="750" spc="5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em </a:t>
            </a:r>
            <a:r>
              <a:rPr dirty="0" sz="750" spc="-45">
                <a:latin typeface="Lucida Sans Unicode"/>
                <a:cs typeface="Lucida Sans Unicode"/>
              </a:rPr>
              <a:t>contrário.</a:t>
            </a:r>
            <a:r>
              <a:rPr dirty="0" sz="750" spc="35"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Publique-</a:t>
            </a:r>
            <a:r>
              <a:rPr dirty="0" sz="750">
                <a:latin typeface="Lucida Sans Unicode"/>
                <a:cs typeface="Lucida Sans Unicode"/>
              </a:rPr>
              <a:t>se,</a:t>
            </a:r>
            <a:r>
              <a:rPr dirty="0" sz="750" spc="50">
                <a:latin typeface="Lucida Sans Unicode"/>
                <a:cs typeface="Lucida Sans Unicode"/>
              </a:rPr>
              <a:t> </a:t>
            </a:r>
            <a:r>
              <a:rPr dirty="0" sz="750" spc="-60">
                <a:latin typeface="Lucida Sans Unicode"/>
                <a:cs typeface="Lucida Sans Unicode"/>
              </a:rPr>
              <a:t>afixe-</a:t>
            </a:r>
            <a:r>
              <a:rPr dirty="0" sz="750" spc="-10">
                <a:latin typeface="Lucida Sans Unicode"/>
                <a:cs typeface="Lucida Sans Unicode"/>
              </a:rPr>
              <a:t>se</a:t>
            </a:r>
            <a:r>
              <a:rPr dirty="0" sz="750" spc="5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e</a:t>
            </a:r>
            <a:r>
              <a:rPr dirty="0" sz="750" spc="-50">
                <a:latin typeface="Lucida Sans Unicode"/>
                <a:cs typeface="Lucida Sans Unicode"/>
              </a:rPr>
              <a:t> </a:t>
            </a:r>
            <a:r>
              <a:rPr dirty="0" sz="750" spc="-65">
                <a:latin typeface="Lucida Sans Unicode"/>
                <a:cs typeface="Lucida Sans Unicode"/>
              </a:rPr>
              <a:t>cumpra-</a:t>
            </a:r>
            <a:r>
              <a:rPr dirty="0" sz="750" spc="-25">
                <a:latin typeface="Lucida Sans Unicode"/>
                <a:cs typeface="Lucida Sans Unicode"/>
              </a:rPr>
              <a:t>se.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662523" y="8603808"/>
            <a:ext cx="199199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>
                <a:latin typeface="Lucida Sans Unicode"/>
                <a:cs typeface="Lucida Sans Unicode"/>
              </a:rPr>
              <a:t>Gabinete</a:t>
            </a:r>
            <a:r>
              <a:rPr dirty="0" sz="750" spc="-30"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do</a:t>
            </a:r>
            <a:r>
              <a:rPr dirty="0" sz="750" spc="-15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Prefeito,</a:t>
            </a:r>
            <a:r>
              <a:rPr dirty="0" sz="750" spc="25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14</a:t>
            </a:r>
            <a:r>
              <a:rPr dirty="0" sz="750" spc="375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de</a:t>
            </a:r>
            <a:r>
              <a:rPr dirty="0" sz="750" spc="170"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fevereiro</a:t>
            </a:r>
            <a:r>
              <a:rPr dirty="0" sz="750" spc="-130">
                <a:latin typeface="Lucida Sans Unicode"/>
                <a:cs typeface="Lucida Sans Unicode"/>
              </a:rPr>
              <a:t> </a:t>
            </a:r>
            <a:r>
              <a:rPr dirty="0" sz="750" spc="-125">
                <a:solidFill>
                  <a:srgbClr val="696969"/>
                </a:solidFill>
                <a:latin typeface="Lucida Sans Unicode"/>
                <a:cs typeface="Lucida Sans Unicode"/>
              </a:rPr>
              <a:t>,</a:t>
            </a:r>
            <a:r>
              <a:rPr dirty="0" sz="750" spc="35">
                <a:solidFill>
                  <a:srgbClr val="696969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2025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947180" y="9747495"/>
            <a:ext cx="288925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latin typeface="Lucida Sans Unicode"/>
                <a:cs typeface="Lucida Sans Unicode"/>
              </a:rPr>
              <a:t>Servaux</a:t>
            </a:r>
            <a:endParaRPr sz="55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402025" y="9747495"/>
            <a:ext cx="479425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latin typeface="Lucida Sans Unicode"/>
                <a:cs typeface="Lucida Sans Unicode"/>
              </a:rPr>
              <a:t>°äoin</a:t>
            </a:r>
            <a:r>
              <a:rPr dirty="0" sz="550">
                <a:solidFill>
                  <a:srgbClr val="0A0A0A"/>
                </a:solidFill>
                <a:latin typeface="Lucida Sans Unicode"/>
                <a:cs typeface="Lucida Sans Unicode"/>
              </a:rPr>
              <a:t>a</a:t>
            </a:r>
            <a:r>
              <a:rPr dirty="0" sz="550" spc="5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550" spc="-50">
                <a:solidFill>
                  <a:srgbClr val="4D4D4D"/>
                </a:solidFill>
                <a:latin typeface="Lucida Sans Unicode"/>
                <a:cs typeface="Lucida Sans Unicode"/>
              </a:rPr>
              <a:t>1</a:t>
            </a:r>
            <a:r>
              <a:rPr dirty="0" sz="550" spc="2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550">
                <a:solidFill>
                  <a:srgbClr val="181818"/>
                </a:solidFill>
                <a:latin typeface="Lucida Sans Unicode"/>
                <a:cs typeface="Lucida Sans Unicode"/>
              </a:rPr>
              <a:t>de</a:t>
            </a:r>
            <a:r>
              <a:rPr dirty="0" sz="550" spc="3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550" spc="-50">
                <a:solidFill>
                  <a:srgbClr val="111111"/>
                </a:solidFill>
                <a:latin typeface="Lucida Sans Unicode"/>
                <a:cs typeface="Lucida Sans Unicode"/>
              </a:rPr>
              <a:t>1</a:t>
            </a:r>
            <a:endParaRPr sz="5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2025-07-18T15:27:33Z</dcterms:created>
  <dcterms:modified xsi:type="dcterms:W3CDTF">2025-07-18T15:27:33Z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2025-02-19T00:00:00Z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2025-07-18T00:00:00Z</vt:filetime>
  </property>
  <property fmtid="{D5CDD505-2E9C-101B-9397-08002B2CF9AE}" pid="5" name="Producer">
    <vt:lpwstr>Scanner System Image Conversion</vt:lpwstr>
  </property>
</Properties>
</file>