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4D4D"/>
                </a:solidFill>
                <a:latin typeface="Arial MT"/>
                <a:cs typeface="Arial MT"/>
              </a:defRPr>
            </a:lvl1pPr>
          </a:lstStyle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#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4D4D"/>
                </a:solidFill>
                <a:latin typeface="Arial MT"/>
                <a:cs typeface="Arial MT"/>
              </a:defRPr>
            </a:lvl1pPr>
          </a:lstStyle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#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4D4D"/>
                </a:solidFill>
                <a:latin typeface="Arial MT"/>
                <a:cs typeface="Arial MT"/>
              </a:defRPr>
            </a:lvl1pPr>
          </a:lstStyle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#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4D4D"/>
                </a:solidFill>
                <a:latin typeface="Arial MT"/>
                <a:cs typeface="Arial MT"/>
              </a:defRPr>
            </a:lvl1pPr>
          </a:lstStyle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#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4D4D4D"/>
                </a:solidFill>
                <a:latin typeface="Arial MT"/>
                <a:cs typeface="Arial MT"/>
              </a:defRPr>
            </a:lvl1pPr>
          </a:lstStyle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#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65726" y="9934237"/>
            <a:ext cx="305526" cy="115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22062" y="9928143"/>
            <a:ext cx="498974" cy="117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4D4D4D"/>
                </a:solidFill>
                <a:latin typeface="Arial MT"/>
                <a:cs typeface="Arial MT"/>
              </a:defRPr>
            </a:lvl1pPr>
          </a:lstStyle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#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055" y="374797"/>
            <a:ext cx="627376" cy="64903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89826" y="6913738"/>
          <a:ext cx="6737350" cy="299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155"/>
                <a:gridCol w="5122545"/>
                <a:gridCol w="679450"/>
              </a:tblGrid>
              <a:tr h="149860">
                <a:tc>
                  <a:txBody>
                    <a:bodyPr/>
                    <a:lstStyle/>
                    <a:p>
                      <a:pPr marL="15938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2.923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Posto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Jovino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Evaristo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Max</a:t>
                      </a:r>
                      <a:r>
                        <a:rPr dirty="0" sz="850" spc="-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Goulart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16604" algn="l"/>
                        </a:tabLst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267" sz="1275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3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6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8542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2.924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Obras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Drenagem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Bairro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Jardins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Max</a:t>
                      </a:r>
                      <a:r>
                        <a:rPr dirty="0" sz="85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Gouiart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6604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lNSTALACÕES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63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8097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2.925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Comgra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Uma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Máquina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Portátil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Hemodiálise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Depósito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314065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38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8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33655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2.926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'4.4.9.0.51.00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Pra0as</a:t>
                      </a:r>
                      <a:r>
                        <a:rPr dirty="0" sz="850" spc="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50" spc="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50" spc="4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Depósito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3316604" algn="l"/>
                        </a:tabLst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L="4953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32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8097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2.*27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Compra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Oftalmo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lmpositiva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Wattyla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Gebolinha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314065" algn="l"/>
                        </a:tabLst>
                      </a:pPr>
                      <a:r>
                        <a:rPr dirty="0" sz="85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3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8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21082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2.929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B w="9525">
                      <a:solidFill>
                        <a:srgbClr val="3B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Praça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ImDositiva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Wattyla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Cebolínha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9525">
                      <a:solidFill>
                        <a:srgbClr val="3B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B3B3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80689" y="1183808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2F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7616" y="185616"/>
            <a:ext cx="3163570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150" spc="18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150" spc="15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61616"/>
                </a:solidFill>
                <a:latin typeface="Arial"/>
                <a:cs typeface="Arial"/>
              </a:rPr>
              <a:t>SEROP.EDICA</a:t>
            </a:r>
            <a:endParaRPr sz="1150">
              <a:latin typeface="Arial"/>
              <a:cs typeface="Arial"/>
            </a:endParaRPr>
          </a:p>
          <a:p>
            <a:pPr marL="12700" marR="1996439" indent="3175">
              <a:lnSpc>
                <a:spcPct val="120000"/>
              </a:lnSpc>
              <a:spcBef>
                <a:spcPts val="465"/>
              </a:spcBef>
            </a:pP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Rua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18 </a:t>
            </a:r>
            <a:r>
              <a:rPr dirty="0" sz="850" spc="-25">
                <a:latin typeface="Arial MT"/>
                <a:cs typeface="Arial MT"/>
              </a:rPr>
              <a:t>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444444"/>
                </a:solidFill>
              </a:rPr>
              <a:t>1</a:t>
            </a:fld>
            <a:r>
              <a:rPr dirty="0" sz="600">
                <a:solidFill>
                  <a:srgbClr val="444444"/>
                </a:solidFill>
              </a:rPr>
              <a:t> </a:t>
            </a:r>
            <a:r>
              <a:rPr dirty="0" sz="600">
                <a:solidFill>
                  <a:srgbClr val="2F2F2F"/>
                </a:solidFill>
              </a:rPr>
              <a:t>de</a:t>
            </a:r>
            <a:r>
              <a:rPr dirty="0" sz="600" spc="-10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3A3A3A"/>
                </a:solidFill>
              </a:rPr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4055111" y="1412084"/>
            <a:ext cx="2951480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298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94949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2855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de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17</a:t>
            </a:r>
            <a:r>
              <a:rPr dirty="0" sz="850" spc="36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2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850">
              <a:latin typeface="Arial MT"/>
              <a:cs typeface="Arial MT"/>
            </a:endParaRPr>
          </a:p>
          <a:p>
            <a:pPr marL="12700" marR="44450" indent="635">
              <a:lnSpc>
                <a:spcPts val="890"/>
              </a:lnSpc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R$1.212.000,00,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outras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60169" y="2611128"/>
            <a:ext cx="6473825" cy="9886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818515">
              <a:lnSpc>
                <a:spcPct val="145800"/>
              </a:lnSpc>
              <a:spcBef>
                <a:spcPts val="100"/>
              </a:spcBef>
            </a:pPr>
            <a:r>
              <a:rPr dirty="0" sz="850" spc="-85">
                <a:latin typeface="Arial MT"/>
                <a:cs typeface="Arial MT"/>
              </a:rPr>
              <a:t>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uso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80808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Ihe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confere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Lei</a:t>
            </a:r>
            <a:r>
              <a:rPr dirty="0" sz="850" spc="-4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859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dezembro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2024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na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edição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II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0">
                <a:solidFill>
                  <a:srgbClr val="383838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solidFill>
                  <a:srgbClr val="383838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0C0C0C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0C0C0C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35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81818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solidFill>
                  <a:srgbClr val="181818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464646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35">
                <a:solidFill>
                  <a:srgbClr val="464646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0A0A0A"/>
                </a:solidFill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1º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50505"/>
                </a:solidFill>
                <a:latin typeface="Arial MT"/>
                <a:cs typeface="Arial MT"/>
              </a:rPr>
              <a:t>seguintes</a:t>
            </a:r>
            <a:r>
              <a:rPr dirty="0" sz="850" spc="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5014" y="4341547"/>
            <a:ext cx="269240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spc="-4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Dotaçôes</a:t>
            </a:r>
            <a:r>
              <a:rPr dirty="0" u="sng" sz="85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solidFill>
                  <a:srgbClr val="0C0C0C"/>
                </a:solidFill>
                <a:latin typeface="Arial"/>
                <a:cs typeface="Arial"/>
              </a:rPr>
              <a:t>PREFEITURA</a:t>
            </a:r>
            <a:r>
              <a:rPr dirty="0" sz="950" spc="21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B4B4B"/>
                </a:solidFill>
                <a:latin typeface="Arial"/>
                <a:cs typeface="Arial"/>
              </a:rPr>
              <a:t>DE</a:t>
            </a:r>
            <a:r>
              <a:rPr dirty="0" sz="950" spc="9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18057" y="4753326"/>
          <a:ext cx="657479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492375"/>
                <a:gridCol w="2484120"/>
                <a:gridCol w="798195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5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Prefeito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1.829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Cerimonial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EXERCÍCIOS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8324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1.212.000,00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6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3030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03030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1.212.000,00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1.212.000,00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723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\/alor</a:t>
                      </a:r>
                      <a:r>
                        <a:rPr dirty="0" sz="85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1.212.000,00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70658" y="5796897"/>
            <a:ext cx="5974080" cy="28956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480059" marR="5080" indent="-467995">
              <a:lnSpc>
                <a:spcPct val="103499"/>
              </a:lnSpc>
              <a:spcBef>
                <a:spcPts val="6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50" spc="-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do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serão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trata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5">
                <a:latin typeface="Arial MT"/>
                <a:cs typeface="Arial MT"/>
              </a:rPr>
              <a:t> Federal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49730" y="6161030"/>
            <a:ext cx="16484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88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III</a:t>
            </a:r>
            <a:r>
              <a:rPr dirty="0" sz="850" spc="-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5014" y="6510779"/>
            <a:ext cx="2692400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850" spc="-4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Dotaçóes</a:t>
            </a:r>
            <a:r>
              <a:rPr dirty="0" u="sng" sz="850" spc="3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50" spc="500" b="1">
                <a:uFill>
                  <a:solidFill>
                    <a:srgbClr val="44484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solidFill>
                  <a:srgbClr val="0C0C0C"/>
                </a:solidFill>
                <a:latin typeface="Arial"/>
                <a:cs typeface="Arial"/>
              </a:rPr>
              <a:t>PREFEITURA</a:t>
            </a:r>
            <a:r>
              <a:rPr dirty="0" sz="950" spc="24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55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950" spc="9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F0F0F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16676" y="6154934"/>
            <a:ext cx="74739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>
                <a:latin typeface="Arial MT"/>
                <a:cs typeface="Arial MT"/>
              </a:rPr>
              <a:t>R$1.212.000,00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$1.212.000,00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2237" y="7127225"/>
            <a:ext cx="2302412" cy="167896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3735" y="9929056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3B3B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689" y="1208184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81191" y="380890"/>
            <a:ext cx="603250" cy="649605"/>
            <a:chOff x="481191" y="380890"/>
            <a:chExt cx="603250" cy="64960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1191" y="670368"/>
              <a:ext cx="603012" cy="35956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103" y="380890"/>
              <a:ext cx="395917" cy="268146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80458" y="2785071"/>
            <a:ext cx="2415095" cy="8836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95392" y="246558"/>
            <a:ext cx="315849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80808"/>
                </a:solidFill>
                <a:latin typeface="Arial"/>
                <a:cs typeface="Arial"/>
              </a:rPr>
              <a:t>DE</a:t>
            </a:r>
            <a:r>
              <a:rPr dirty="0" sz="1150" spc="120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95170" indent="1270">
              <a:lnSpc>
                <a:spcPct val="127499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l2ua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Nlaria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Lotirençc,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Fazer:óa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5" name="object 4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6" name="object 4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10">
                <a:solidFill>
                  <a:srgbClr val="000000"/>
                </a:solidFill>
              </a:rPr>
              <a:t>°ég</a:t>
            </a:r>
            <a:r>
              <a:rPr dirty="0" spc="10"/>
              <a:t>:na</a:t>
            </a:r>
            <a:r>
              <a:rPr dirty="0" spc="200"/>
              <a:t> </a:t>
            </a:r>
            <a:fld id="{81D60167-4931-47E6-BA6A-407CBD079E47}" type="slidenum">
              <a:rPr dirty="0" spc="10">
                <a:solidFill>
                  <a:srgbClr val="151515"/>
                </a:solidFill>
              </a:rPr>
              <a:t>2</a:t>
            </a:fld>
            <a:r>
              <a:rPr dirty="0" spc="135">
                <a:solidFill>
                  <a:srgbClr val="151515"/>
                </a:solidFill>
              </a:rPr>
              <a:t> </a:t>
            </a:r>
            <a:r>
              <a:rPr dirty="0" spc="10">
                <a:solidFill>
                  <a:srgbClr val="444444"/>
                </a:solidFill>
              </a:rPr>
              <a:t>de</a:t>
            </a:r>
            <a:r>
              <a:rPr dirty="0" spc="190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428227" y="1997065"/>
            <a:ext cx="268732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esteções</a:t>
            </a:r>
            <a:r>
              <a:rPr dirty="0" u="sng" sz="800" spc="315"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.</a:t>
            </a:r>
            <a:r>
              <a:rPr dirty="0" sz="950" spc="1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IYILINICIPAL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0C0C0C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6385" y="2323427"/>
            <a:ext cx="603250" cy="5651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40">
                <a:latin typeface="Arial MT"/>
                <a:cs typeface="Arial MT"/>
              </a:rPr>
              <a:t>0’T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.16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2.Ú29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latin typeface="Arial MT"/>
                <a:cs typeface="Arial MT"/>
              </a:rPr>
              <a:t>4.^.9.0.33.00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46288" y="2323427"/>
            <a:ext cx="5013325" cy="92773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Gabinete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  <a:p>
            <a:pPr marL="12700" marR="1867535" indent="-635">
              <a:lnSpc>
                <a:spcPct val="142500"/>
              </a:lnSpc>
              <a:spcBef>
                <a:spcPts val="70"/>
              </a:spcBef>
            </a:pPr>
            <a:r>
              <a:rPr dirty="0" sz="800" spc="-10">
                <a:latin typeface="Arial MT"/>
                <a:cs typeface="Arial MT"/>
              </a:rPr>
              <a:t>Reforma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Praça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Emenda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lmpositiva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Vereador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VJeityla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Ceõo'nha OUTROS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SE*/ICOS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  <a:p>
            <a:pPr marL="2734945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/</a:t>
            </a:r>
            <a:r>
              <a:rPr dirty="0" sz="800" spc="1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Ativ.dade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Reforma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AmpliaCáo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õo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Posto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Saüde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Santô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Sófia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Emenda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lmpcs.!.va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*Vereador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Fernando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Bananeira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81973" y="2917619"/>
            <a:ext cx="5232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'.</a:t>
            </a:r>
            <a:r>
              <a:rPr dirty="0" sz="800" spc="-10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00.00ú,00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4997" y="3054740"/>
            <a:ext cx="61087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2.931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75">
                <a:solidFill>
                  <a:srgbClr val="0A0A0A"/>
                </a:solidFill>
                <a:latin typeface="Arial MT"/>
                <a:cs typeface="Arial MT"/>
              </a:rPr>
              <a:t>^.</a:t>
            </a:r>
            <a:r>
              <a:rPr dirty="0" sz="800" spc="-75">
                <a:latin typeface="Arial MT"/>
                <a:cs typeface="Arial MT"/>
              </a:rPr>
              <a:t>.?</a:t>
            </a:r>
            <a:r>
              <a:rPr dirty="0" sz="800" spc="-1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.9.0.ü1.00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46784" y="3274132"/>
            <a:ext cx="12077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OBRAS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INSTALAC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65914" y="3225379"/>
            <a:ext cx="219011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Recrirsos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náo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Imposto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75380" y="3225379"/>
            <a:ext cx="5232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46385" y="3578844"/>
            <a:ext cx="60071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2.ü32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latin typeface="Arial MT"/>
                <a:cs typeface="Arial MT"/>
              </a:rPr>
              <a:t>4.4.9.õ.51.00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46757" y="3630645"/>
            <a:ext cx="3778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Reforma</a:t>
            </a:r>
            <a:r>
              <a:rPr dirty="0" sz="800">
                <a:latin typeface="Arial MT"/>
                <a:cs typeface="Arial MT"/>
              </a:rPr>
              <a:t> 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Posto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Muliiráo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Emenda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Imposiiivo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Vereador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Prof°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F1F1F"/>
                </a:solidFill>
                <a:latin typeface="Arial MT"/>
                <a:cs typeface="Arial MT"/>
              </a:rPr>
              <a:t>à.1arccs</a:t>
            </a:r>
            <a:r>
              <a:rPr dirty="0" sz="80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Lor'</a:t>
            </a:r>
            <a:r>
              <a:rPr dirty="0" sz="80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eu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46784" y="3804331"/>
            <a:ext cx="11976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OBRAS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065914" y="3749483"/>
            <a:ext cx="199199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339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não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\*inculados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õo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/</a:t>
            </a:r>
            <a:r>
              <a:rPr dirty="0" sz="800" spc="1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46385" y="4118185"/>
            <a:ext cx="61023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2.&gt;°33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latin typeface="Arial MT"/>
                <a:cs typeface="Arial MT"/>
              </a:rPr>
              <a:t>4.1.9.0.5’.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346757" y="4173034"/>
            <a:ext cx="3747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Reforma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Carmo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Vila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Real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Emenda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lmpositiva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Vereador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Prof°</a:t>
            </a:r>
            <a:r>
              <a:rPr dirty="0" sz="8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\Jarcos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Lomeu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43738" y="4349767"/>
            <a:ext cx="1195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OB*AS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lIúSTALACÕES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065914" y="4291872"/>
            <a:ext cx="19913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não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 </a:t>
            </a:r>
            <a:r>
              <a:rPr dirty="0" sz="800">
                <a:latin typeface="Arial MT"/>
                <a:cs typeface="Arial MT"/>
              </a:rPr>
              <a:t>Tctal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/</a:t>
            </a:r>
            <a:r>
              <a:rPr dirty="0" sz="800" spc="1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475380" y="3758625"/>
            <a:ext cx="52451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00.C00,00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475380" y="4304060"/>
            <a:ext cx="52641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43340" y="4666668"/>
            <a:ext cx="60833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2.334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ü.9.0.ú2.00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346635" y="4715421"/>
            <a:ext cx="3775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Compra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Máquinas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Hemodiãlise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Emer.da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Impositivo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Vereador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Luc.ana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Al\‘es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343661" y="4886060"/>
            <a:ext cx="2200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EGUlPAIViEÜTOS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M.úTERlAL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P</a:t>
            </a:r>
            <a:r>
              <a:rPr dirty="0" sz="800" spc="-45">
                <a:latin typeface="Arial MT"/>
                <a:cs typeface="Arial MT"/>
              </a:rPr>
              <a:t>ERtv1a‘lNENTE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062869" y="4831210"/>
            <a:ext cx="218821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466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’v'inculüdos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8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'rnposto </a:t>
            </a:r>
            <a:r>
              <a:rPr dirty="0" sz="800" spc="10">
                <a:latin typeface="Arial MT"/>
                <a:cs typeface="Arial MT"/>
              </a:rPr>
              <a:t>Total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Proj°to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10">
                <a:solidFill>
                  <a:srgbClr val="0F0F0F"/>
                </a:solidFill>
                <a:latin typeface="Arial MT"/>
                <a:cs typeface="Arial MT"/>
              </a:rPr>
              <a:t>/</a:t>
            </a:r>
            <a:r>
              <a:rPr dirty="0" sz="800" spc="1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Atividade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472335" y="4831210"/>
            <a:ext cx="52832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112.000,60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112.000,00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41622" y="5190775"/>
            <a:ext cx="61468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2.°35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55">
                <a:latin typeface="Arial MT"/>
                <a:cs typeface="Arial MT"/>
              </a:rPr>
              <a:t>4.-1.9.0.5"I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343590" y="5239528"/>
            <a:ext cx="3521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Centro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Reabilitacáo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ós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COVID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Emenda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lmpssi!iva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Vereado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iduQuinúo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340693" y="5410166"/>
            <a:ext cx="11976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OBRAS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I.1STALAÇÕES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4062869" y="5355318"/>
            <a:ext cx="19913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Ou!rcs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náo</a:t>
            </a:r>
            <a:r>
              <a:rPr dirty="0" sz="800" spc="-10">
                <a:latin typeface="Arial MT"/>
                <a:cs typeface="Arial MT"/>
              </a:rPr>
              <a:t> Vincuiados </a:t>
            </a:r>
            <a:r>
              <a:rPr dirty="0" sz="800">
                <a:latin typeface="Arial MT"/>
                <a:cs typeface="Arial MT"/>
              </a:rPr>
              <a:t>Totai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i="1">
                <a:latin typeface="Arial"/>
                <a:cs typeface="Arial"/>
              </a:rPr>
              <a:t>ôc</a:t>
            </a:r>
            <a:r>
              <a:rPr dirty="0" sz="800" spc="100" i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00" spc="1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Ai:'vidade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41622" y="5714879"/>
            <a:ext cx="61468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2.936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20">
                <a:latin typeface="Arial MT"/>
                <a:cs typeface="Arial MT"/>
              </a:rPr>
              <a:t>^..^..9.0.-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’.</a:t>
            </a:r>
            <a:r>
              <a:rPr dirty="0" sz="800" spc="-10">
                <a:latin typeface="Arial MT"/>
                <a:cs typeface="Arial MT"/>
              </a:rPr>
              <a:t>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340544" y="5769727"/>
            <a:ext cx="3778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Centro</a:t>
            </a:r>
            <a:r>
              <a:rPr dirty="0" sz="800">
                <a:latin typeface="Arial MT"/>
                <a:cs typeface="Arial MT"/>
              </a:rPr>
              <a:t> õe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Zoonose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Tratsmenio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Animal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Emenda</a:t>
            </a:r>
            <a:r>
              <a:rPr dirty="0" sz="8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lmpositiva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Vereador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Huqu:'nho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341139" y="5952554"/>
            <a:ext cx="1216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60">
                <a:latin typeface="Arial MT"/>
                <a:cs typeface="Arial MT"/>
              </a:rPr>
              <a:t>'OBRAS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baseline="3472" sz="1200" spc="-44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INSTAL</a:t>
            </a:r>
            <a:r>
              <a:rPr dirty="0" sz="800" spc="-10">
                <a:latin typeface="Arial MT"/>
                <a:cs typeface="Arial MT"/>
              </a:rPr>
              <a:t>AC</a:t>
            </a:r>
            <a:r>
              <a:rPr dirty="0" baseline="3472" sz="1200" spc="-15"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4062869" y="5885518"/>
            <a:ext cx="1990089" cy="741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\*ir.cuiados </a:t>
            </a:r>
            <a:r>
              <a:rPr dirty="0" sz="800">
                <a:latin typeface="Arial MT"/>
                <a:cs typeface="Arial MT"/>
              </a:rPr>
              <a:t>Tctal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do</a:t>
            </a:r>
            <a:r>
              <a:rPr dirty="0" sz="800" spc="9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sz="800" spc="10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Atividade</a:t>
            </a:r>
            <a:r>
              <a:rPr dirty="0" sz="800" spc="13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702945">
              <a:lnSpc>
                <a:spcPct val="100000"/>
              </a:lnSpc>
              <a:spcBef>
                <a:spcPts val="355"/>
              </a:spcBef>
            </a:pPr>
            <a:r>
              <a:rPr dirty="0" sz="800">
                <a:latin typeface="Arial MT"/>
                <a:cs typeface="Arial MT"/>
              </a:rPr>
              <a:t>\'alor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754919" y="6668630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Artiço 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361984" y="6668630"/>
            <a:ext cx="3437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6472335" y="5379693"/>
            <a:ext cx="52832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100.000,60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384015" y="5909896"/>
            <a:ext cx="612140" cy="72326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09220">
              <a:lnSpc>
                <a:spcPct val="100000"/>
              </a:lnSpc>
              <a:spcBef>
                <a:spcPts val="505"/>
              </a:spcBef>
            </a:pPr>
            <a:r>
              <a:rPr dirty="0" sz="800" spc="-100">
                <a:solidFill>
                  <a:srgbClr val="383838"/>
                </a:solidFill>
                <a:latin typeface="Arial Black"/>
                <a:cs typeface="Arial Black"/>
              </a:rPr>
              <a:t>“.</a:t>
            </a:r>
            <a:r>
              <a:rPr dirty="0" sz="800" spc="-100">
                <a:latin typeface="Arial Black"/>
                <a:cs typeface="Arial Black"/>
              </a:rPr>
              <a:t>ú0.üü0,00</a:t>
            </a:r>
            <a:endParaRPr sz="800">
              <a:latin typeface="Arial Black"/>
              <a:cs typeface="Arial Black"/>
            </a:endParaRPr>
          </a:p>
          <a:p>
            <a:pPr marL="10096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800" spc="-10">
                <a:latin typeface="Arial MT"/>
                <a:cs typeface="Arial MT"/>
              </a:rPr>
              <a:t>1.212.000,00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40"/>
              </a:spcBef>
            </a:pPr>
            <a:r>
              <a:rPr dirty="0" sz="800" spc="-10">
                <a:latin typeface="Arial MT"/>
                <a:cs typeface="Arial MT"/>
              </a:rPr>
              <a:t>1.212.000,00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2025-07-18T15:24:15Z</dcterms:created>
  <dcterms:modified xsi:type="dcterms:W3CDTF">2025-07-18T15:24:15Z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