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16733" y="9964098"/>
            <a:ext cx="6666638" cy="11883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35006" y="1231037"/>
            <a:ext cx="6660548" cy="30471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686146" y="9347056"/>
            <a:ext cx="1952625" cy="0"/>
          </a:xfrm>
          <a:custGeom>
            <a:avLst/>
            <a:gdLst/>
            <a:ahLst/>
            <a:cxnLst/>
            <a:rect l="l" t="t" r="r" b="b"/>
            <a:pathLst>
              <a:path w="1952625" h="0">
                <a:moveTo>
                  <a:pt x="0" y="0"/>
                </a:moveTo>
                <a:lnTo>
                  <a:pt x="1952177" y="0"/>
                </a:lnTo>
              </a:path>
            </a:pathLst>
          </a:custGeom>
          <a:ln w="9141">
            <a:solidFill>
              <a:srgbClr val="38383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41600" y="4656006"/>
            <a:ext cx="417236" cy="9446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640464" y="8827520"/>
            <a:ext cx="2016132" cy="944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88761" y="240210"/>
            <a:ext cx="2341880" cy="57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55">
                <a:solidFill>
                  <a:srgbClr val="111111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00" spc="6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10">
                <a:solidFill>
                  <a:srgbClr val="151515"/>
                </a:solidFill>
                <a:latin typeface="Lucida Sans Unicode"/>
                <a:cs typeface="Lucida Sans Unicode"/>
              </a:rPr>
              <a:t>MUhllClPAL</a:t>
            </a:r>
            <a:r>
              <a:rPr dirty="0" sz="1200" spc="6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200">
                <a:solidFill>
                  <a:srgbClr val="565656"/>
                </a:solidFill>
                <a:latin typeface="Lucida Sans Unicode"/>
                <a:cs typeface="Lucida Sans Unicode"/>
              </a:rPr>
              <a:t>DE</a:t>
            </a:r>
            <a:r>
              <a:rPr dirty="0" sz="1200" spc="4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25">
                <a:latin typeface="Lucida Sans Unicode"/>
                <a:cs typeface="Lucida Sans Unicode"/>
              </a:rPr>
              <a:t>S?</a:t>
            </a:r>
            <a:endParaRPr sz="1200">
              <a:latin typeface="Lucida Sans Unicode"/>
              <a:cs typeface="Lucida Sans Unicode"/>
            </a:endParaRPr>
          </a:p>
          <a:p>
            <a:pPr marL="17780">
              <a:lnSpc>
                <a:spcPct val="100000"/>
              </a:lnSpc>
              <a:spcBef>
                <a:spcPts val="760"/>
              </a:spcBef>
            </a:pPr>
            <a:r>
              <a:rPr dirty="0" sz="750" spc="-10">
                <a:latin typeface="Lucida Sans Unicode"/>
                <a:cs typeface="Lucida Sans Unicode"/>
              </a:rPr>
              <a:t>Ru=</a:t>
            </a:r>
            <a:r>
              <a:rPr dirty="0" sz="750" spc="-5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Maria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LGur+nço,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16</a:t>
            </a:r>
            <a:endParaRPr sz="750">
              <a:latin typeface="Lucida Sans Unicode"/>
              <a:cs typeface="Lucida Sans Unicode"/>
            </a:endParaRPr>
          </a:p>
          <a:p>
            <a:pPr marL="20320">
              <a:lnSpc>
                <a:spcPct val="100000"/>
              </a:lnSpc>
              <a:spcBef>
                <a:spcPts val="250"/>
              </a:spcBef>
            </a:pPr>
            <a:r>
              <a:rPr dirty="0" sz="800" spc="-10">
                <a:latin typeface="Lucida Sans Unicode"/>
                <a:cs typeface="Lucida Sans Unicode"/>
              </a:rPr>
              <a:t>Fazenda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762174" y="240210"/>
            <a:ext cx="7023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Lucida Sans Unicode"/>
                <a:cs typeface="Lucida Sans Unicode"/>
              </a:rPr>
              <a:t>aPEì3ICA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32326" y="367174"/>
            <a:ext cx="2425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003850"/>
                </a:solidFill>
                <a:latin typeface="Lucida Sans Unicode"/>
                <a:cs typeface="Lucida Sans Unicode"/>
              </a:rPr>
              <a:t>›</a:t>
            </a:r>
            <a:r>
              <a:rPr dirty="0" sz="800" spc="70">
                <a:solidFill>
                  <a:srgbClr val="003850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81328"/>
                </a:solidFill>
                <a:latin typeface="Lucida Sans Unicode"/>
                <a:cs typeface="Lucida Sans Unicode"/>
              </a:rPr>
              <a:t>•</a:t>
            </a:r>
            <a:r>
              <a:rPr dirty="0" sz="800" spc="95">
                <a:solidFill>
                  <a:srgbClr val="0813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F445E"/>
                </a:solidFill>
                <a:latin typeface="Lucida Sans Unicode"/>
                <a:cs typeface="Lucida Sans Unicode"/>
              </a:rPr>
              <a:t>‹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39837" y="665793"/>
            <a:ext cx="2813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35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55">
                <a:solidFill>
                  <a:srgbClr val="424242"/>
                </a:solidFill>
                <a:latin typeface="Lucida Sans Unicode"/>
                <a:cs typeface="Lucida Sans Unicode"/>
              </a:rPr>
              <a:t>t</a:t>
            </a:r>
            <a:r>
              <a:rPr dirty="0" sz="800" spc="4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5497A7"/>
                </a:solidFill>
                <a:latin typeface="Lucida Sans Unicode"/>
                <a:cs typeface="Lucida Sans Unicode"/>
              </a:rPr>
              <a:t>.•y.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43256" y="952222"/>
            <a:ext cx="63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BC3B4D"/>
                </a:solidFill>
                <a:latin typeface="Lucida Sans Unicode"/>
                <a:cs typeface="Lucida Sans Unicode"/>
              </a:rPr>
              <a:t>”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998311" y="1473281"/>
            <a:ext cx="19735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Lucida Sans Unicode"/>
                <a:cs typeface="Lucida Sans Unicode"/>
              </a:rPr>
              <a:t>Secrete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62626"/>
                </a:solidFill>
                <a:latin typeface="Lucida Sans Unicode"/>
                <a:cs typeface="Lucida Sans Unicode"/>
              </a:rPr>
              <a:t>2856</a:t>
            </a:r>
            <a:r>
              <a:rPr dirty="0" sz="80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50505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39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14141"/>
                </a:solidFill>
                <a:latin typeface="Lucida Sans Unicode"/>
                <a:cs typeface="Lucida Sans Unicode"/>
              </a:rPr>
              <a:t>8</a:t>
            </a:r>
            <a:r>
              <a:rPr dirty="0" sz="800" spc="37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úe</a:t>
            </a:r>
            <a:r>
              <a:rPr dirty="0" sz="800" spc="16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fevere.ro.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202a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21768" y="1927303"/>
            <a:ext cx="2773680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5240" marR="5080" indent="-3175">
              <a:lnSpc>
                <a:spcPts val="910"/>
              </a:lnSpc>
              <a:spcBef>
                <a:spcPts val="170"/>
              </a:spcBef>
            </a:pPr>
            <a:r>
              <a:rPr dirty="0" sz="800" spc="-25">
                <a:latin typeface="Lucida Sans Unicode"/>
                <a:cs typeface="Lucida Sans Unicode"/>
              </a:rPr>
              <a:t>Abu° </a:t>
            </a:r>
            <a:r>
              <a:rPr dirty="0" sz="800" spc="-70">
                <a:latin typeface="Lucida Sans Unicode"/>
                <a:cs typeface="Lucida Sans Unicode"/>
              </a:rPr>
              <a:t>créd.to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supÌementar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no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valcr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total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de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RS20.000,00,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 </a:t>
            </a:r>
            <a:r>
              <a:rPr dirty="0" sz="800" spc="-75">
                <a:latin typeface="Lucida Sans Unicode"/>
                <a:cs typeface="Lucida Sans Unicode"/>
              </a:rPr>
              <a:t>fins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c,ue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080808"/>
                </a:solidFill>
                <a:latin typeface="Lucida Sans Unicode"/>
                <a:cs typeface="Lucida Sans Unicode"/>
              </a:rPr>
              <a:t>es</a:t>
            </a:r>
            <a:r>
              <a:rPr dirty="0" sz="800" spc="-40">
                <a:latin typeface="Lucida Sans Unicode"/>
                <a:cs typeface="Lucida Sans Unicode"/>
              </a:rPr>
              <a:t>peci*íce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8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üü </a:t>
            </a:r>
            <a:r>
              <a:rPr dirty="0" sz="800" spc="-35">
                <a:latin typeface="Lucida Sans Unicode"/>
                <a:cs typeface="Lucida Sans Unicode"/>
              </a:rPr>
              <a:t>ouiras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1614" y="2689083"/>
            <a:ext cx="6464300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82296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G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PREFr-</a:t>
            </a:r>
            <a:r>
              <a:rPr dirty="0" sz="800" spc="-17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iTO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MUNICIPAL,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no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uso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óe </a:t>
            </a:r>
            <a:r>
              <a:rPr dirty="0" sz="800" spc="-25">
                <a:solidFill>
                  <a:srgbClr val="151515"/>
                </a:solidFill>
                <a:latin typeface="Lucida Sans Unicode"/>
                <a:cs typeface="Lucida Sans Unicode"/>
              </a:rPr>
              <a:t>suas</a:t>
            </a:r>
            <a:r>
              <a:rPr dirty="0" sz="800" spc="-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atribuiçëes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legais,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coristiiuc!cï°.cis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20">
                <a:latin typeface="Lucida Sans Unicode"/>
                <a:cs typeface="Lucida Sans Unicode"/>
              </a:rPr>
              <a:t>¢le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acordo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com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35">
                <a:latin typeface="Lucida Sans Unicode"/>
                <a:cs typeface="Lucida Sans Unicode"/>
              </a:rPr>
              <a:t>quo°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lhe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confers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11111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eri.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6'</a:t>
            </a:r>
            <a:r>
              <a:rPr dirty="0" sz="800" spc="28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da </a:t>
            </a:r>
            <a:r>
              <a:rPr dirty="0" sz="800">
                <a:latin typeface="Lucida Sans Unicode"/>
                <a:cs typeface="Lucida Sans Unicode"/>
              </a:rPr>
              <a:t>Lei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-’</a:t>
            </a:r>
            <a:r>
              <a:rPr dirty="0" sz="800" spc="-9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85a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81818"/>
                </a:solidFill>
                <a:latin typeface="Lucida Sans Unicode"/>
                <a:cs typeface="Lucida Sans Unicode"/>
              </a:rPr>
              <a:t>10</a:t>
            </a:r>
            <a:r>
              <a:rPr dirty="0" sz="800" spc="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dez°mbro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110">
                <a:latin typeface="Lucida Sans Unicode"/>
                <a:cs typeface="Lucida Sans Unicode"/>
              </a:rPr>
              <a:t>dv°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2024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piJb.icadü</a:t>
            </a:r>
            <a:r>
              <a:rPr dirty="0" sz="800">
                <a:latin typeface="Lucida Sans Unicode"/>
                <a:cs typeface="Lucida Sans Unicode"/>
              </a:rPr>
              <a:t> na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edição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extra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II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1924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 </a:t>
            </a:r>
            <a:r>
              <a:rPr dirty="0" sz="800" spc="-10">
                <a:latin typeface="Lucida Sans Unicode"/>
                <a:cs typeface="Lucida Sans Unicode"/>
              </a:rPr>
              <a:t>1ü/12/2024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9050">
              <a:lnSpc>
                <a:spcPct val="100000"/>
              </a:lnSpc>
            </a:pPr>
            <a:r>
              <a:rPr dirty="0" u="sng" sz="800" spc="400">
                <a:solidFill>
                  <a:srgbClr val="0A0A0A"/>
                </a:solidFill>
                <a:uFill>
                  <a:solidFill>
                    <a:srgbClr val="3F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0A0A0A"/>
                </a:solidFill>
                <a:uFill>
                  <a:solidFill>
                    <a:srgbClr val="3F44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155">
                <a:solidFill>
                  <a:srgbClr val="0A0A0A"/>
                </a:solidFill>
                <a:uFill>
                  <a:solidFill>
                    <a:srgbClr val="3F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3F444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5">
                <a:uFill>
                  <a:solidFill>
                    <a:srgbClr val="3F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3F4448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-10">
                <a:uFill>
                  <a:solidFill>
                    <a:srgbClr val="3F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82828"/>
                </a:solidFill>
                <a:uFill>
                  <a:solidFill>
                    <a:srgbClr val="3F44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60">
                <a:solidFill>
                  <a:srgbClr val="282828"/>
                </a:solidFill>
                <a:uFill>
                  <a:solidFill>
                    <a:srgbClr val="3F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70">
                <a:solidFill>
                  <a:srgbClr val="0C0C0C"/>
                </a:solidFill>
                <a:uFill>
                  <a:solidFill>
                    <a:srgbClr val="3F4448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5">
                <a:solidFill>
                  <a:srgbClr val="0C0C0C"/>
                </a:solidFill>
                <a:uFill>
                  <a:solidFill>
                    <a:srgbClr val="3F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solidFill>
                  <a:srgbClr val="080808"/>
                </a:solidFill>
                <a:uFill>
                  <a:solidFill>
                    <a:srgbClr val="3F4448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322580">
              <a:lnSpc>
                <a:spcPct val="100000"/>
              </a:lnSpc>
              <a:spcBef>
                <a:spcPts val="5"/>
              </a:spcBef>
            </a:pPr>
            <a:r>
              <a:rPr dirty="0" sz="800" spc="-60">
                <a:latin typeface="Lucida Sans Unicode"/>
                <a:cs typeface="Lucida Sans Unicode"/>
              </a:rPr>
              <a:t>Anigo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1º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0A0A0A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2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Fica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eberto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crédito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suplementar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as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seguintes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70703" y="4441180"/>
            <a:ext cx="12871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Lucida Sans Unicode"/>
                <a:cs typeface="Lucida Sans Unicode"/>
              </a:rPr>
              <a:t>D</a:t>
            </a:r>
            <a:r>
              <a:rPr dirty="0" u="sng" sz="800" spc="-35">
                <a:uFill>
                  <a:solidFill>
                    <a:srgbClr val="38383F"/>
                  </a:solidFill>
                </a:uFill>
                <a:latin typeface="Lucida Sans Unicode"/>
                <a:cs typeface="Lucida Sans Unicode"/>
              </a:rPr>
              <a:t>otz</a:t>
            </a:r>
            <a:r>
              <a:rPr dirty="0" u="sng" sz="800" spc="-180">
                <a:uFill>
                  <a:solidFill>
                    <a:srgbClr val="3838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38383F"/>
                  </a:solidFill>
                </a:uFill>
                <a:latin typeface="Lucida Sans Unicode"/>
                <a:cs typeface="Lucida Sans Unicode"/>
              </a:rPr>
              <a:t>cões</a:t>
            </a:r>
            <a:r>
              <a:rPr dirty="0" u="sng" sz="800" spc="25">
                <a:uFill>
                  <a:solidFill>
                    <a:srgbClr val="3838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0E0E0E"/>
                </a:solidFill>
                <a:uFill>
                  <a:solidFill>
                    <a:srgbClr val="38383F"/>
                  </a:solidFill>
                </a:uFill>
                <a:latin typeface="Lucida Sans Unicode"/>
                <a:cs typeface="Lucida Sans Unicode"/>
              </a:rPr>
              <a:t>S</a:t>
            </a:r>
            <a:r>
              <a:rPr dirty="0" u="sng" sz="800" spc="-165">
                <a:solidFill>
                  <a:srgbClr val="0E0E0E"/>
                </a:solidFill>
                <a:uFill>
                  <a:solidFill>
                    <a:srgbClr val="3838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30">
                <a:uFill>
                  <a:solidFill>
                    <a:srgbClr val="38383F"/>
                  </a:solidFill>
                </a:uFill>
                <a:latin typeface="Lucida Sans Unicode"/>
                <a:cs typeface="Lucida Sans Unicode"/>
              </a:rPr>
              <a:t>upIe•mentaùas</a:t>
            </a:r>
            <a:r>
              <a:rPr dirty="0" u="sng" sz="800" spc="500">
                <a:uFill>
                  <a:solidFill>
                    <a:srgbClr val="38383F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71469" y="4810400"/>
          <a:ext cx="6583045" cy="484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3089275"/>
                <a:gridCol w="2060575"/>
                <a:gridCol w="629920"/>
              </a:tblGrid>
              <a:tr h="147955">
                <a:tc>
                  <a:txBody>
                    <a:bodyPr/>
                    <a:lstStyle/>
                    <a:p>
                      <a:pPr marL="40640">
                        <a:lnSpc>
                          <a:spcPts val="910"/>
                        </a:lnSpc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^.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5.6*.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910"/>
                        </a:lnSpc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Ceritro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Estudos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lurid:'cos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2.560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Estuõos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Jurîdicos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CEJUR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32384">
                        <a:lnSpc>
                          <a:spcPts val="94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3.3.9.0.33.05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869"/>
                        </a:lnSpc>
                        <a:spcBef>
                          <a:spcPts val="270"/>
                        </a:spcBef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472" sz="1200" spc="24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32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2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</a:t>
                      </a:r>
                      <a:r>
                        <a:rPr dirty="0" baseline="3472" sz="1200" spc="-17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IROS</a:t>
                      </a:r>
                      <a:r>
                        <a:rPr dirty="0" baseline="3472" sz="1200" spc="15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77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50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JÚRİDiC0.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94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Tecu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sos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Vincuiados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ts val="940"/>
                        </a:lnSpc>
                        <a:spcBef>
                          <a:spcPts val="200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20.000,00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4018672" y="5269999"/>
            <a:ext cx="1816100" cy="54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27660">
              <a:lnSpc>
                <a:spcPct val="147500"/>
              </a:lnSpc>
              <a:spcBef>
                <a:spcPts val="100"/>
              </a:spcBef>
            </a:pPr>
            <a:r>
              <a:rPr dirty="0" sz="800" spc="-20">
                <a:latin typeface="Lucida Sans Unicode"/>
                <a:cs typeface="Lucida Sans Unicode"/>
              </a:rPr>
              <a:t>Total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.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rojetc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155">
                <a:solidFill>
                  <a:srgbClr val="3D3D3D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1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Atividade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RŞ </a:t>
            </a:r>
            <a:r>
              <a:rPr dirty="0" sz="800" spc="-20">
                <a:latin typeface="Lucida Sans Unicode"/>
                <a:cs typeface="Lucida Sans Unicode"/>
              </a:rPr>
              <a:t>Totai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A0A0A"/>
                </a:solidFill>
                <a:latin typeface="Lucida Sans Unicode"/>
                <a:cs typeface="Lucida Sans Unicode"/>
              </a:rPr>
              <a:t>dv</a:t>
            </a:r>
            <a:r>
              <a:rPr dirty="0" sz="800" spc="-5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Lin</a:t>
            </a:r>
            <a:r>
              <a:rPr dirty="0" sz="800" spc="-10">
                <a:latin typeface="Lucida Sans Unicode"/>
                <a:cs typeface="Lucida Sans Unicode"/>
              </a:rPr>
              <a:t>idade</a:t>
            </a:r>
            <a:r>
              <a:rPr dirty="0" sz="800" spc="140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Lucida Sans Unicode"/>
                <a:cs typeface="Lucida Sans Unicode"/>
              </a:rPr>
              <a:t>ü$</a:t>
            </a:r>
            <a:endParaRPr sz="800">
              <a:latin typeface="Lucida Sans Unicode"/>
              <a:cs typeface="Lucida Sans Unicode"/>
            </a:endParaRPr>
          </a:p>
          <a:p>
            <a:pPr marL="410209">
              <a:lnSpc>
                <a:spcPct val="100000"/>
              </a:lnSpc>
              <a:spcBef>
                <a:spcPts val="335"/>
              </a:spcBef>
            </a:pPr>
            <a:r>
              <a:rPr dirty="0" sz="800">
                <a:latin typeface="Lucida Sans Unicode"/>
                <a:cs typeface="Lucida Sans Unicode"/>
              </a:rPr>
              <a:t>Vaïor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4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Suplementadc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5B5B5B"/>
                </a:solidFill>
                <a:latin typeface="Lucida Sans Unicode"/>
                <a:cs typeface="Lucida Sans Unicode"/>
              </a:rPr>
              <a:t>RS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481054" y="5269999"/>
            <a:ext cx="476250" cy="54991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55"/>
              </a:spcBef>
            </a:pPr>
            <a:r>
              <a:rPr dirty="0" sz="800" spc="-55">
                <a:latin typeface="Lucida Sans Unicode"/>
                <a:cs typeface="Lucida Sans Unicode"/>
              </a:rPr>
              <a:t>20.000,00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455"/>
              </a:spcBef>
            </a:pPr>
            <a:r>
              <a:rPr dirty="0" sz="800" spc="-55">
                <a:latin typeface="Lucida Sans Unicode"/>
                <a:cs typeface="Lucida Sans Unicode"/>
              </a:rPr>
              <a:t>20.600,00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50">
                <a:latin typeface="Lucida Sans Unicode"/>
                <a:cs typeface="Lucida Sans Unicode"/>
              </a:rPr>
              <a:t>20.000,0ü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15349" y="5864188"/>
            <a:ext cx="598932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88950" marR="5080" indent="-476884">
              <a:lnSpc>
                <a:spcPct val="105000"/>
              </a:lnSpc>
              <a:spcBef>
                <a:spcPts val="50"/>
              </a:spcBef>
            </a:pPr>
            <a:r>
              <a:rPr dirty="0" sz="800" spc="-80">
                <a:latin typeface="Lucida Sans Unicode"/>
                <a:cs typeface="Lucida Sans Unicode"/>
              </a:rPr>
              <a:t>Ë.rtigo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F1F1F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10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As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despesas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decorrentes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31313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6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D3D3D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presente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oré¢lito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sïJpler</a:t>
            </a:r>
            <a:r>
              <a:rPr dirty="0" sz="800" spc="1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en!ar</a:t>
            </a:r>
            <a:r>
              <a:rPr dirty="0" sz="800" spc="175"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D2D2D"/>
                </a:solidFill>
                <a:latin typeface="Lucida Sans Unicode"/>
                <a:cs typeface="Lucida Sans Unicode"/>
              </a:rPr>
              <a:t>rserăc</a:t>
            </a:r>
            <a:r>
              <a:rPr dirty="0" sz="800" spc="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20">
                <a:solidFill>
                  <a:srgbClr val="2A2A2A"/>
                </a:solidFill>
                <a:latin typeface="Lucida Sans Unicode"/>
                <a:cs typeface="Lucida Sans Unicode"/>
              </a:rPr>
              <a:t>co&lt;her!es</a:t>
            </a:r>
            <a:r>
              <a:rPr dirty="0" sz="800" spc="5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F0F0F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recurEos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161616"/>
                </a:solidFill>
                <a:latin typeface="Lucida Sans Unicode"/>
                <a:cs typeface="Lucida Sans Unicode"/>
              </a:rPr>
              <a:t>Òe</a:t>
            </a:r>
            <a:r>
              <a:rPr dirty="0" sz="800" spc="-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que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Lucida Sans Unicode"/>
                <a:cs typeface="Lucida Sans Unicode"/>
              </a:rPr>
              <a:t>ira'a</a:t>
            </a:r>
            <a:r>
              <a:rPr dirty="0" sz="800" spc="2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94949"/>
                </a:solidFill>
                <a:latin typeface="Lucida Sans Unicode"/>
                <a:cs typeface="Lucida Sans Unicode"/>
              </a:rPr>
              <a:t>a</a:t>
            </a:r>
            <a:r>
              <a:rPr dirty="0" sz="800" spc="-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,Artigo </a:t>
            </a:r>
            <a:r>
              <a:rPr dirty="0" sz="800" spc="-50">
                <a:solidFill>
                  <a:srgbClr val="151515"/>
                </a:solidFill>
                <a:latin typeface="Lucida Sans Unicode"/>
                <a:cs typeface="Lucida Sans Unicode"/>
              </a:rPr>
              <a:t>43 </a:t>
            </a:r>
            <a:r>
              <a:rPr dirty="0" sz="800" spc="-40">
                <a:latin typeface="Lucida Sans Unicode"/>
                <a:cs typeface="Lucida Sans Unicode"/>
              </a:rPr>
              <a:t>parágraïo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C0C0C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da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Lei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Feüerai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D2D2D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080808"/>
                </a:solidFill>
                <a:latin typeface="Lucida Sans Unicode"/>
                <a:cs typeface="Lucida Sans Unicode"/>
              </a:rPr>
              <a:t>4.3ž0/64,</a:t>
            </a:r>
            <a:r>
              <a:rPr dirty="0" sz="800" spc="6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A0A0A"/>
                </a:solidFill>
                <a:latin typeface="Lucida Sans Unicode"/>
                <a:cs typeface="Lucida Sans Unicode"/>
              </a:rPr>
              <a:t>lnciso</a:t>
            </a:r>
            <a:r>
              <a:rPr dirty="0" sz="800" spc="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20">
                <a:latin typeface="Lucida Sans Unicode"/>
                <a:cs typeface="Lucida Sans Unicode"/>
              </a:rPr>
              <a:t>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704343" y="6211560"/>
            <a:ext cx="16510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080" indent="-332740">
              <a:lnSpc>
                <a:spcPct val="150000"/>
              </a:lnSpc>
              <a:spcBef>
                <a:spcPts val="100"/>
              </a:spcBef>
            </a:pPr>
            <a:r>
              <a:rPr dirty="0" sz="800" spc="-30">
                <a:latin typeface="Lucida Sans Unicode"/>
                <a:cs typeface="Lucida Sans Unicode"/>
              </a:rPr>
              <a:t>lnciso: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6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Excessc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Arrecadzcšo: </a:t>
            </a:r>
            <a:r>
              <a:rPr dirty="0" sz="800" spc="-20">
                <a:solidFill>
                  <a:srgbClr val="0C0C0C"/>
                </a:solidFill>
                <a:latin typeface="Lucida Sans Unicode"/>
                <a:cs typeface="Lucida Sans Unicode"/>
              </a:rPr>
              <a:t>III</a:t>
            </a:r>
            <a:r>
              <a:rPr dirty="0" sz="800" spc="-4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Anulação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Lucida Sans Unicode"/>
                <a:cs typeface="Lucida Sans Unicode"/>
              </a:rPr>
              <a:t>òe </a:t>
            </a:r>
            <a:r>
              <a:rPr dirty="0" sz="800" spc="-10">
                <a:latin typeface="Lucida Sans Unicode"/>
                <a:cs typeface="Lucida Sans Unicode"/>
              </a:rPr>
              <a:t>Dotaçäo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64612" y="6565188"/>
            <a:ext cx="2698750" cy="391795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u="sng" sz="800" spc="-10"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Dotaşões</a:t>
            </a:r>
            <a:r>
              <a:rPr dirty="0" u="sng" sz="800" spc="25"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800" spc="500"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425"/>
              </a:spcBef>
            </a:pPr>
            <a:r>
              <a:rPr dirty="0" sz="950" spc="70">
                <a:latin typeface="Lucida Sans Unicode"/>
                <a:cs typeface="Lucida Sans Unicode"/>
              </a:rPr>
              <a:t>PREFE‹TURA</a:t>
            </a:r>
            <a:r>
              <a:rPr dirty="0" sz="950" spc="19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MŁiÜlClPAL</a:t>
            </a:r>
            <a:r>
              <a:rPr dirty="0" sz="950" spc="170"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19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6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865536" y="6224510"/>
            <a:ext cx="60198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1430">
              <a:lnSpc>
                <a:spcPct val="126299"/>
              </a:lnSpc>
              <a:spcBef>
                <a:spcPts val="100"/>
              </a:spcBef>
            </a:pPr>
            <a:r>
              <a:rPr dirty="0" sz="950" spc="-140">
                <a:latin typeface="Courier New"/>
                <a:cs typeface="Courier New"/>
              </a:rPr>
              <a:t>RS2000ü,00 </a:t>
            </a:r>
            <a:r>
              <a:rPr dirty="0" sz="950" spc="-125">
                <a:latin typeface="Courier New"/>
                <a:cs typeface="Courier New"/>
              </a:rPr>
              <a:t>Ş200000,00</a:t>
            </a:r>
            <a:endParaRPr sz="950">
              <a:latin typeface="Courier New"/>
              <a:cs typeface="Courier New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82545" y="6897165"/>
            <a:ext cx="612140" cy="56515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555"/>
              </a:spcBef>
            </a:pPr>
            <a:r>
              <a:rPr dirty="0" sz="800" spc="-130">
                <a:latin typeface="Lucida Sans Unicode"/>
                <a:cs typeface="Lucida Sans Unicode"/>
              </a:rPr>
              <a:t>0*.</a:t>
            </a:r>
            <a:r>
              <a:rPr dirty="0" sz="800" spc="-1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.63</a:t>
            </a:r>
            <a:endParaRPr sz="80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Lucida Sans Unicode"/>
                <a:cs typeface="Lucida Sans Unicode"/>
              </a:rPr>
              <a:t>2.”/S5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50">
                <a:latin typeface="Lucida Sans Unicode"/>
                <a:cs typeface="Lucida Sans Unicode"/>
              </a:rPr>
              <a:t>3.3.9.0.39.05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87404" y="6888023"/>
            <a:ext cx="2751455" cy="574040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625"/>
              </a:spcBef>
            </a:pPr>
            <a:r>
              <a:rPr dirty="0" sz="800" spc="-20">
                <a:solidFill>
                  <a:srgbClr val="080808"/>
                </a:solidFill>
                <a:latin typeface="Lucida Sans Unicode"/>
                <a:cs typeface="Lucida Sans Unicode"/>
              </a:rPr>
              <a:t>r‘rocuradoria</a:t>
            </a:r>
            <a:r>
              <a:rPr dirty="0" sz="800" spc="9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Geral</a:t>
            </a:r>
            <a:r>
              <a:rPr dirty="0" sz="800" spc="-30">
                <a:latin typeface="Lucida Sans Unicode"/>
                <a:cs typeface="Lucida Sans Unicode"/>
              </a:rPr>
              <a:t> do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Municipio</a:t>
            </a:r>
            <a:endParaRPr sz="800">
              <a:latin typeface="Lucida Sans Unicode"/>
              <a:cs typeface="Lucida Sans Unicode"/>
            </a:endParaRPr>
          </a:p>
          <a:p>
            <a:pPr marL="23495">
              <a:lnSpc>
                <a:spcPct val="100000"/>
              </a:lnSpc>
              <a:spcBef>
                <a:spcPts val="530"/>
              </a:spcBef>
            </a:pPr>
            <a:r>
              <a:rPr dirty="0" baseline="3472" sz="1200" spc="-112">
                <a:latin typeface="Lucida Sans Unicode"/>
                <a:cs typeface="Lucida Sans Unicode"/>
              </a:rPr>
              <a:t>łVianutencão</a:t>
            </a:r>
            <a:r>
              <a:rPr dirty="0" baseline="3472" sz="1200" spc="209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2F2F2F"/>
                </a:solidFill>
                <a:latin typeface="Lucida Sans Unicode"/>
                <a:cs typeface="Lucida Sans Unicode"/>
              </a:rPr>
              <a:t>e </a:t>
            </a:r>
            <a:r>
              <a:rPr dirty="0" baseline="3472" sz="1200" spc="-89">
                <a:latin typeface="Lucida Sans Unicode"/>
                <a:cs typeface="Lucida Sans Unicode"/>
              </a:rPr>
              <a:t>Op°-</a:t>
            </a:r>
            <a:r>
              <a:rPr dirty="0" baseline="3472" sz="1200" spc="-82">
                <a:latin typeface="Lucida Sans Unicode"/>
                <a:cs typeface="Lucida Sans Unicode"/>
              </a:rPr>
              <a:t>racionoliz</a:t>
            </a:r>
            <a:r>
              <a:rPr dirty="0" sz="800" spc="-55">
                <a:latin typeface="Lucida Sans Unicode"/>
                <a:cs typeface="Lucida Sans Unicode"/>
              </a:rPr>
              <a:t>acä</a:t>
            </a:r>
            <a:r>
              <a:rPr dirty="0" baseline="3472" sz="1200" spc="-82">
                <a:latin typeface="Lucida Sans Unicode"/>
                <a:cs typeface="Lucida Sans Unicode"/>
              </a:rPr>
              <a:t>o</a:t>
            </a:r>
            <a:r>
              <a:rPr dirty="0" baseline="3472" sz="1200" spc="-75">
                <a:latin typeface="Lucida Sans Unicode"/>
                <a:cs typeface="Lucida Sans Unicode"/>
              </a:rPr>
              <a:t> </a:t>
            </a:r>
            <a:r>
              <a:rPr dirty="0" baseline="3472" sz="1200" spc="-89">
                <a:latin typeface="Lucida Sans Unicode"/>
                <a:cs typeface="Lucida Sans Unicode"/>
              </a:rPr>
              <a:t>dos</a:t>
            </a:r>
            <a:r>
              <a:rPr dirty="0" baseline="3472" sz="1200" spc="52"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latin typeface="Lucida Sans Unicode"/>
                <a:cs typeface="Lucida Sans Unicode"/>
              </a:rPr>
              <a:t>Unidad°s</a:t>
            </a:r>
            <a:endParaRPr baseline="3472" sz="12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 spc="-35">
                <a:latin typeface="Lucida Sans Unicode"/>
                <a:cs typeface="Lucida Sans Unicode"/>
              </a:rPr>
              <a:t>DEñ1AIS</a:t>
            </a:r>
            <a:r>
              <a:rPr dirty="0" sz="800" spc="24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SERVIŞOS</a:t>
            </a:r>
            <a:r>
              <a:rPr dirty="0" sz="800" spc="2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8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11111"/>
                </a:solidFill>
                <a:latin typeface="Lucida Sans Unicode"/>
                <a:cs typeface="Lucida Sans Unicode"/>
              </a:rPr>
              <a:t>TE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RC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13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I</a:t>
            </a:r>
            <a:r>
              <a:rPr dirty="0" sz="800">
                <a:latin typeface="Lucida Sans Unicode"/>
                <a:cs typeface="Lucida Sans Unicode"/>
              </a:rPr>
              <a:t>ROS</a:t>
            </a:r>
            <a:r>
              <a:rPr dirty="0" sz="800" spc="11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PESSOA</a:t>
            </a:r>
            <a:r>
              <a:rPr dirty="0" sz="800" spc="3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JURÍDICA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475026" y="7314620"/>
            <a:ext cx="17506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solidFill>
                  <a:srgbClr val="0F0F0F"/>
                </a:solidFill>
                <a:latin typeface="Lucida Sans Unicode"/>
                <a:cs typeface="Lucida Sans Unicode"/>
              </a:rPr>
              <a:t>R=cu‹sos</a:t>
            </a:r>
            <a:r>
              <a:rPr dirty="0" sz="800" spc="-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não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Vinculados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-10416" sz="1200" spc="-15">
                <a:latin typeface="Lucida Sans Unicode"/>
                <a:cs typeface="Lucida Sans Unicode"/>
              </a:rPr>
              <a:t>lmposto</a:t>
            </a:r>
            <a:endParaRPr baseline="-10416" sz="12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420143" y="7296336"/>
            <a:ext cx="531495" cy="69024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55">
                <a:latin typeface="Lucida Sans Unicode"/>
                <a:cs typeface="Lucida Sans Unicode"/>
              </a:rPr>
              <a:t>200.000,00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55">
                <a:latin typeface="Lucida Sans Unicode"/>
                <a:cs typeface="Lucida Sans Unicode"/>
              </a:rPr>
              <a:t>200.0ù0,0û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70">
                <a:latin typeface="Lucida Sans Unicode"/>
                <a:cs typeface="Lucida Sans Unicode"/>
              </a:rPr>
              <a:t>200.0ûG,G0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>
                <a:latin typeface="Lucida Sans Unicode"/>
                <a:cs typeface="Lucida Sans Unicode"/>
              </a:rPr>
              <a:t>2</a:t>
            </a:r>
            <a:r>
              <a:rPr dirty="0" sz="800" spc="30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?..ü0ú,ûü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305678" y="7436505"/>
            <a:ext cx="4538980" cy="735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19070" marR="334645">
              <a:lnSpc>
                <a:spcPct val="145000"/>
              </a:lnSpc>
              <a:spcBef>
                <a:spcPts val="100"/>
              </a:spcBef>
            </a:pPr>
            <a:r>
              <a:rPr dirty="0" sz="800" spc="-20">
                <a:latin typeface="Lucida Sans Unicode"/>
                <a:cs typeface="Lucida Sans Unicode"/>
              </a:rPr>
              <a:t>Total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33333"/>
                </a:solidFill>
                <a:latin typeface="Lucida Sans Unicode"/>
                <a:cs typeface="Lucida Sans Unicode"/>
              </a:rPr>
              <a:t>P</a:t>
            </a:r>
            <a:r>
              <a:rPr dirty="0" sz="800">
                <a:latin typeface="Lucida Sans Unicode"/>
                <a:cs typeface="Lucida Sans Unicode"/>
              </a:rPr>
              <a:t>rajeto</a:t>
            </a:r>
            <a:r>
              <a:rPr dirty="0" sz="800" spc="-90">
                <a:latin typeface="Lucida Sans Unicode"/>
                <a:cs typeface="Lucida Sans Unicode"/>
              </a:rPr>
              <a:t> </a:t>
            </a:r>
            <a:r>
              <a:rPr dirty="0" sz="800" spc="-155">
                <a:solidFill>
                  <a:srgbClr val="343434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Atividade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R$ </a:t>
            </a:r>
            <a:r>
              <a:rPr dirty="0" sz="800" spc="-20">
                <a:latin typeface="Lucida Sans Unicode"/>
                <a:cs typeface="Lucida Sans Unicode"/>
              </a:rPr>
              <a:t>Total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da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Unided°</a:t>
            </a:r>
            <a:r>
              <a:rPr dirty="0" sz="800" spc="29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RS</a:t>
            </a:r>
            <a:endParaRPr sz="800">
              <a:latin typeface="Lucida Sans Unicode"/>
              <a:cs typeface="Lucida Sans Unicode"/>
            </a:endParaRPr>
          </a:p>
          <a:p>
            <a:pPr marL="12700" marR="5080" indent="3394075">
              <a:lnSpc>
                <a:spcPts val="1460"/>
              </a:lnSpc>
            </a:pPr>
            <a:r>
              <a:rPr dirty="0" sz="800" spc="-35">
                <a:latin typeface="Lucida Sans Unicode"/>
                <a:cs typeface="Lucida Sans Unicode"/>
              </a:rPr>
              <a:t>Va!o•</a:t>
            </a:r>
            <a:r>
              <a:rPr dirty="0" sz="800" spc="-12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A0A0A"/>
                </a:solidFill>
                <a:latin typeface="Lucida Sans Unicode"/>
                <a:cs typeface="Lucida Sans Unicode"/>
              </a:rPr>
              <a:t>Tots</a:t>
            </a:r>
            <a:r>
              <a:rPr dirty="0" sz="800">
                <a:solidFill>
                  <a:srgbClr val="575757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4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Anulaüo </a:t>
            </a:r>
            <a:r>
              <a:rPr dirty="0" sz="800" spc="-25">
                <a:latin typeface="Lucida Sans Unicode"/>
                <a:cs typeface="Lucida Sans Unicode"/>
              </a:rPr>
              <a:t>Ü$ </a:t>
            </a:r>
            <a:r>
              <a:rPr dirty="0" sz="800" spc="-10">
                <a:latin typeface="Lucida Sans Unicode"/>
                <a:cs typeface="Lucida Sans Unicode"/>
              </a:rPr>
              <a:t>R°'vogadas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a*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disposições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em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conirário.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Pub!ique-</a:t>
            </a:r>
            <a:r>
              <a:rPr dirty="0" sz="800" spc="-20">
                <a:latin typeface="Lucida Sans Unicode"/>
                <a:cs typeface="Lucida Sans Unicode"/>
              </a:rPr>
              <a:t>se.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 spc="-120">
                <a:latin typeface="Lucida Sans Unicode"/>
                <a:cs typeface="Lucida Sans Unicode"/>
              </a:rPr>
              <a:t>afix=-</a:t>
            </a:r>
            <a:r>
              <a:rPr dirty="0" sz="800" spc="-135">
                <a:latin typeface="Lucida Sans Unicode"/>
                <a:cs typeface="Lucida Sans Unicode"/>
              </a:rPr>
              <a:t>s=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B2B2B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1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oumdra-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96063" y="8024600"/>
            <a:ext cx="47053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0">
                <a:latin typeface="Lucida Sans Unicode"/>
                <a:cs typeface="Lucida Sans Unicode"/>
              </a:rPr>
              <a:t>Anigo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3º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125"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2025-07-18T15:22:50Z</dcterms:created>
  <dcterms:modified xsi:type="dcterms:W3CDTF">2025-07-18T15:22:50Z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