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5823" y="9996093"/>
            <a:ext cx="6663690" cy="0"/>
          </a:xfrm>
          <a:custGeom>
            <a:avLst/>
            <a:gdLst/>
            <a:ahLst/>
            <a:cxnLst/>
            <a:rect l="l" t="t" r="r" b="b"/>
            <a:pathLst>
              <a:path w="6663690" h="0">
                <a:moveTo>
                  <a:pt x="0" y="0"/>
                </a:moveTo>
                <a:lnTo>
                  <a:pt x="6663595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610008" y="9383621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177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4960" y="1263033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9141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8146" y="463162"/>
            <a:ext cx="392871" cy="265099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50234" y="746545"/>
            <a:ext cx="459873" cy="1157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09262" y="261540"/>
            <a:ext cx="3171190" cy="586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dirty="0" sz="850">
                <a:latin typeface="Trebuchet MS"/>
                <a:cs typeface="Trebuchet MS"/>
              </a:rPr>
              <a:t>Rua</a:t>
            </a:r>
            <a:r>
              <a:rPr dirty="0" sz="850" spc="70">
                <a:latin typeface="Trebuchet MS"/>
                <a:cs typeface="Trebuchet MS"/>
              </a:rPr>
              <a:t> </a:t>
            </a:r>
            <a:r>
              <a:rPr dirty="0" sz="850" spc="-10">
                <a:latin typeface="Trebuchet MS"/>
                <a:cs typeface="Trebuchet MS"/>
              </a:rPr>
              <a:t>Maria</a:t>
            </a:r>
            <a:r>
              <a:rPr dirty="0" sz="850" spc="20">
                <a:latin typeface="Trebuchet MS"/>
                <a:cs typeface="Trebuchet MS"/>
              </a:rPr>
              <a:t> </a:t>
            </a:r>
            <a:r>
              <a:rPr dirty="0" sz="850">
                <a:latin typeface="Trebuchet MS"/>
                <a:cs typeface="Trebuchet MS"/>
              </a:rPr>
              <a:t>Lourenço,</a:t>
            </a:r>
            <a:r>
              <a:rPr dirty="0" sz="850" spc="-55">
                <a:latin typeface="Trebuchet MS"/>
                <a:cs typeface="Trebuchet MS"/>
              </a:rPr>
              <a:t> </a:t>
            </a:r>
            <a:r>
              <a:rPr dirty="0" sz="850" spc="-25">
                <a:latin typeface="Trebuchet MS"/>
                <a:cs typeface="Trebuchet MS"/>
              </a:rPr>
              <a:t>18</a:t>
            </a:r>
            <a:endParaRPr sz="850">
              <a:latin typeface="Trebuchet MS"/>
              <a:cs typeface="Trebuchet MS"/>
            </a:endParaRPr>
          </a:p>
          <a:p>
            <a:pPr marL="13970">
              <a:lnSpc>
                <a:spcPct val="100000"/>
              </a:lnSpc>
              <a:spcBef>
                <a:spcPts val="204"/>
              </a:spcBef>
            </a:pPr>
            <a:r>
              <a:rPr dirty="0" sz="850" spc="-45">
                <a:latin typeface="Lucida Sans Unicode"/>
                <a:cs typeface="Lucida Sans Unicode"/>
              </a:rPr>
              <a:t>Fazenda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907934" y="1482169"/>
            <a:ext cx="19881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85">
                <a:latin typeface="Lucida Sans Unicode"/>
                <a:cs typeface="Lucida Sans Unicode"/>
              </a:rPr>
              <a:t>Decreto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N°</a:t>
            </a:r>
            <a:r>
              <a:rPr dirty="0" sz="850" spc="-95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2867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26</a:t>
            </a:r>
            <a:r>
              <a:rPr dirty="0" sz="850" spc="30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de</a:t>
            </a:r>
            <a:r>
              <a:rPr dirty="0" sz="850" spc="15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fevereiro,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39487" y="1939236"/>
            <a:ext cx="2828925" cy="2743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5240" marR="5080" indent="-3175">
              <a:lnSpc>
                <a:spcPts val="940"/>
              </a:lnSpc>
              <a:spcBef>
                <a:spcPts val="195"/>
              </a:spcBef>
            </a:pPr>
            <a:r>
              <a:rPr dirty="0" sz="850" spc="-90">
                <a:latin typeface="Lucida Sans Unicode"/>
                <a:cs typeface="Lucida Sans Unicode"/>
              </a:rPr>
              <a:t>Abre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crédito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suplementar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no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valor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total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R$893.000,</a:t>
            </a:r>
            <a:r>
              <a:rPr dirty="0" sz="850" spc="-140"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00,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para </a:t>
            </a:r>
            <a:r>
              <a:rPr dirty="0" sz="850" spc="-90">
                <a:latin typeface="Lucida Sans Unicode"/>
                <a:cs typeface="Lucida Sans Unicode"/>
              </a:rPr>
              <a:t>fins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que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se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da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outras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45747" y="2714732"/>
            <a:ext cx="6466840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820419">
              <a:lnSpc>
                <a:spcPct val="141100"/>
              </a:lnSpc>
              <a:spcBef>
                <a:spcPts val="100"/>
              </a:spcBef>
            </a:pPr>
            <a:r>
              <a:rPr dirty="0" sz="850" spc="-80">
                <a:latin typeface="Lucida Sans Unicode"/>
                <a:cs typeface="Lucida Sans Unicode"/>
              </a:rPr>
              <a:t>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PREFEITO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MUNICIPAL,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no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uso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 suas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atribuições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legais,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e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acordo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com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que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lhe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confere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art.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8º</a:t>
            </a:r>
            <a:r>
              <a:rPr dirty="0" sz="850" spc="229"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da </a:t>
            </a:r>
            <a:r>
              <a:rPr dirty="0" sz="850" spc="-40">
                <a:latin typeface="Lucida Sans Unicode"/>
                <a:cs typeface="Lucida Sans Unicode"/>
              </a:rPr>
              <a:t>Lei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n°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114">
                <a:latin typeface="Lucida Sans Unicode"/>
                <a:cs typeface="Lucida Sans Unicode"/>
              </a:rPr>
              <a:t>859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10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dezembro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114">
                <a:latin typeface="Lucida Sans Unicode"/>
                <a:cs typeface="Lucida Sans Unicode"/>
              </a:rPr>
              <a:t>2024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8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na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ediçäo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extra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n°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1924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13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2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11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4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4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5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5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14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10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uFill>
                  <a:solidFill>
                    <a:srgbClr val="131313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6390">
              <a:lnSpc>
                <a:spcPct val="100000"/>
              </a:lnSpc>
              <a:spcBef>
                <a:spcPts val="1210"/>
              </a:spcBef>
            </a:pPr>
            <a:r>
              <a:rPr dirty="0" sz="850" spc="-100">
                <a:latin typeface="Lucida Sans Unicode"/>
                <a:cs typeface="Lucida Sans Unicode"/>
              </a:rPr>
              <a:t>Artigo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1º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Fica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aberto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crédito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as</a:t>
            </a:r>
            <a:r>
              <a:rPr dirty="0" sz="850" spc="-9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seguintes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93974" y="4425805"/>
            <a:ext cx="2693670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850" spc="-2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Dotațôes</a:t>
            </a:r>
            <a:r>
              <a:rPr dirty="0" u="sng" sz="850" spc="-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50" spc="5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65"/>
              </a:spcBef>
            </a:pPr>
            <a:r>
              <a:rPr dirty="0" sz="1000" spc="50">
                <a:latin typeface="Lucida Sans Unicode"/>
                <a:cs typeface="Lucida Sans Unicode"/>
              </a:rPr>
              <a:t>PREFEITURA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85" b="1">
                <a:latin typeface="Arial"/>
                <a:cs typeface="Arial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DE</a:t>
            </a:r>
            <a:r>
              <a:rPr dirty="0" sz="1000" spc="1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392804" y="4834904"/>
          <a:ext cx="6577330" cy="1024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550160"/>
                <a:gridCol w="2391410"/>
                <a:gridCol w="832485"/>
              </a:tblGrid>
              <a:tr h="157480">
                <a:tc>
                  <a:txBody>
                    <a:bodyPr/>
                    <a:lstStyle/>
                    <a:p>
                      <a:pPr marL="35560">
                        <a:lnSpc>
                          <a:spcPts val="969"/>
                        </a:lnSpc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969"/>
                        </a:lnSpc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2.041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Educação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(FUNDEB)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670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3.1.9.0.11.02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VANT.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FIXAS-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MAGISTÊRIO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281940" marR="628015" indent="490220">
                        <a:lnSpc>
                          <a:spcPts val="1340"/>
                        </a:lnSpc>
                        <a:spcBef>
                          <a:spcPts val="20"/>
                        </a:spcBef>
                      </a:pP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Educacão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3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297180" marR="24130">
                        <a:lnSpc>
                          <a:spcPts val="1340"/>
                        </a:lnSpc>
                        <a:spcBef>
                          <a:spcPts val="20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8gs.ooo,oo</a:t>
                      </a:r>
                      <a:r>
                        <a:rPr dirty="0" sz="850" spc="5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latin typeface="Lucida Sans Unicode"/>
                          <a:cs typeface="Lucida Sans Unicode"/>
                        </a:rPr>
                        <a:t>893.000,00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893.000,00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49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69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893.000,00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722384" y="5894405"/>
            <a:ext cx="6030595" cy="2800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502284" marR="30480" indent="-464820">
              <a:lnSpc>
                <a:spcPts val="980"/>
              </a:lnSpc>
              <a:spcBef>
                <a:spcPts val="165"/>
              </a:spcBef>
            </a:pPr>
            <a:r>
              <a:rPr dirty="0" baseline="9803" sz="1275" spc="-142">
                <a:latin typeface="Lucida Sans Unicode"/>
                <a:cs typeface="Lucida Sans Unicode"/>
              </a:rPr>
              <a:t>Artigo</a:t>
            </a:r>
            <a:r>
              <a:rPr dirty="0" baseline="9803" sz="1275" spc="-44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2º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As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despesas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decorrentes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abertura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do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presente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crédito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suplementar,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serão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cobertas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com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40" i="1">
                <a:latin typeface="Arial"/>
                <a:cs typeface="Arial"/>
              </a:rPr>
              <a:t>recursos</a:t>
            </a:r>
            <a:r>
              <a:rPr dirty="0" sz="850" spc="125" i="1">
                <a:latin typeface="Arial"/>
                <a:cs typeface="Arial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que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trata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o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Artigo </a:t>
            </a:r>
            <a:r>
              <a:rPr dirty="0" sz="850" spc="-95">
                <a:latin typeface="Lucida Sans Unicode"/>
                <a:cs typeface="Lucida Sans Unicode"/>
              </a:rPr>
              <a:t>43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parãgrafo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1º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da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Lei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Federal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N°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114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Inciso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624549" y="6234160"/>
            <a:ext cx="1646555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43500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lnciso: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215">
                <a:latin typeface="Lucida Sans Unicode"/>
                <a:cs typeface="Lucida Sans Unicode"/>
              </a:rPr>
              <a:t>-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Excesso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Arrecadação: </a:t>
            </a:r>
            <a:r>
              <a:rPr dirty="0" sz="850" spc="-40">
                <a:latin typeface="Lucida Sans Unicode"/>
                <a:cs typeface="Lucida Sans Unicode"/>
              </a:rPr>
              <a:t>III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250">
                <a:latin typeface="Lucida Sans Unicode"/>
                <a:cs typeface="Lucida Sans Unicode"/>
              </a:rPr>
              <a:t>-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Anulação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ßotação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87882" y="6579099"/>
            <a:ext cx="2694940" cy="41148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u="heavy" sz="850" spc="-2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Dotațoes</a:t>
            </a:r>
            <a:r>
              <a:rPr dirty="0" u="heavy" sz="85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459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21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8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9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383667" y="7007505"/>
          <a:ext cx="6580505" cy="10179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980"/>
                <a:gridCol w="2549524"/>
                <a:gridCol w="2574925"/>
                <a:gridCol w="649604"/>
              </a:tblGrid>
              <a:tr h="157480">
                <a:tc>
                  <a:txBody>
                    <a:bodyPr/>
                    <a:lstStyle/>
                    <a:p>
                      <a:pPr marL="38735">
                        <a:lnSpc>
                          <a:spcPts val="969"/>
                        </a:lnSpc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969"/>
                        </a:lnSpc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Educaşão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2.041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Educacão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(FUNDEB)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3.1.9.0.11.02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VANT.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FIXAS-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MAGISTÉR|O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77978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FUNDEB </a:t>
                      </a:r>
                      <a:r>
                        <a:rPr dirty="0" sz="850" spc="-21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Impostc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4925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893.000,00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492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9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893.000,00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893.000,00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49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34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893.000,00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3782821" y="6243303"/>
            <a:ext cx="655320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40"/>
              </a:spcBef>
            </a:pPr>
            <a:r>
              <a:rPr dirty="0" sz="850" spc="-90">
                <a:latin typeface="Lucida Sans Unicode"/>
                <a:cs typeface="Lucida Sans Unicode"/>
              </a:rPr>
              <a:t>R$893.000,00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105">
                <a:latin typeface="Lucida Sans Unicode"/>
                <a:cs typeface="Lucida Sans Unicode"/>
              </a:rPr>
              <a:t>$893.000,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9872" y="8048722"/>
            <a:ext cx="4718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5">
                <a:latin typeface="Lucida Sans Unicode"/>
                <a:cs typeface="Lucida Sans Unicode"/>
              </a:rPr>
              <a:t>Artigo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3º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25902" y="8048722"/>
            <a:ext cx="34378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Revogadas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as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disposições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em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contrário.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Publique-</a:t>
            </a:r>
            <a:r>
              <a:rPr dirty="0" sz="850" spc="-55">
                <a:latin typeface="Lucida Sans Unicode"/>
                <a:cs typeface="Lucida Sans Unicode"/>
              </a:rPr>
              <a:t>se,</a:t>
            </a:r>
            <a:r>
              <a:rPr dirty="0" sz="850" spc="8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afixe-</a:t>
            </a:r>
            <a:r>
              <a:rPr dirty="0" sz="850" spc="-95">
                <a:latin typeface="Lucida Sans Unicode"/>
                <a:cs typeface="Lucida Sans Unicode"/>
              </a:rPr>
              <a:t>se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cumpra-</a:t>
            </a:r>
            <a:r>
              <a:rPr dirty="0" sz="850" spc="-25"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543102" y="8807457"/>
            <a:ext cx="20542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5">
                <a:latin typeface="Lucida Sans Unicode"/>
                <a:cs typeface="Lucida Sans Unicode"/>
              </a:rPr>
              <a:t>Gabinete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do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Prefeito,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26</a:t>
            </a:r>
            <a:r>
              <a:rPr dirty="0" sz="850" spc="23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de</a:t>
            </a:r>
            <a:r>
              <a:rPr dirty="0" sz="850" spc="15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fevereiro,</a:t>
            </a:r>
            <a:r>
              <a:rPr dirty="0" sz="850" spc="-35">
                <a:latin typeface="Lucida Sans Unicode"/>
                <a:cs typeface="Lucida Sans Unicode"/>
              </a:rPr>
              <a:t> 2025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836922" y="10002946"/>
            <a:ext cx="30543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0">
                <a:latin typeface="Lucida Sans Unicode"/>
                <a:cs typeface="Lucida Sans Unicode"/>
              </a:rPr>
              <a:t>Servaux</a:t>
            </a:r>
            <a:endParaRPr sz="6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391014" y="10009294"/>
            <a:ext cx="50038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Lucida Sans Unicode"/>
                <a:cs typeface="Lucida Sans Unicode"/>
              </a:rPr>
              <a:t>Página</a:t>
            </a:r>
            <a:r>
              <a:rPr dirty="0" sz="600">
                <a:latin typeface="Lucida Sans Unicode"/>
                <a:cs typeface="Lucida Sans Unicode"/>
              </a:rPr>
              <a:t> </a:t>
            </a:r>
            <a:r>
              <a:rPr dirty="0" sz="600" spc="-10">
                <a:latin typeface="Lucida Sans Unicode"/>
                <a:cs typeface="Lucida Sans Unicode"/>
              </a:rPr>
              <a:t>1</a:t>
            </a:r>
            <a:r>
              <a:rPr dirty="0" sz="600" spc="-40">
                <a:latin typeface="Lucida Sans Unicode"/>
                <a:cs typeface="Lucida Sans Unicode"/>
              </a:rPr>
              <a:t> </a:t>
            </a:r>
            <a:r>
              <a:rPr dirty="0" sz="600" spc="-25">
                <a:latin typeface="Lucida Sans Unicode"/>
                <a:cs typeface="Lucida Sans Unicode"/>
              </a:rPr>
              <a:t>de</a:t>
            </a:r>
            <a:r>
              <a:rPr dirty="0" sz="600" spc="-30">
                <a:latin typeface="Lucida Sans Unicode"/>
                <a:cs typeface="Lucida Sans Unicode"/>
              </a:rPr>
              <a:t> </a:t>
            </a:r>
            <a:r>
              <a:rPr dirty="0" sz="600" spc="-50">
                <a:latin typeface="Lucida Sans Unicode"/>
                <a:cs typeface="Lucida Sans Unicode"/>
              </a:rPr>
              <a:t>1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2025-07-18T15:00:12Z</dcterms:created>
  <dcterms:modified xsi:type="dcterms:W3CDTF">2025-07-18T15:00:12Z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