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#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#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#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#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#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65726" y="9805911"/>
            <a:ext cx="289560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80548" y="9775787"/>
            <a:ext cx="479425" cy="1339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#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3420" y="569811"/>
            <a:ext cx="694378" cy="649037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84237" y="9253583"/>
          <a:ext cx="6481445" cy="506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26405"/>
                <a:gridCol w="878839"/>
              </a:tblGrid>
              <a:tr h="140335">
                <a:tc>
                  <a:txBody>
                    <a:bodyPr/>
                    <a:lstStyle/>
                    <a:p>
                      <a:pPr marL="3542665">
                        <a:lnSpc>
                          <a:spcPts val="885"/>
                        </a:lnSpc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1.732.583,95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5394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 Unidade</a:t>
                      </a:r>
                      <a:r>
                        <a:rPr dirty="0" sz="80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2.732.583,95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205740">
                <a:tc>
                  <a:txBody>
                    <a:bodyPr/>
                    <a:lstStyle/>
                    <a:p>
                      <a:pPr algn="r" marR="2444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5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065">
                    <a:lnB w="9525">
                      <a:solidFill>
                        <a:srgbClr val="13131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2.732.583,95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065">
                    <a:lnB w="9525">
                      <a:solidFill>
                        <a:srgbClr val="13131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84237" y="1392535"/>
            <a:ext cx="6398895" cy="0"/>
          </a:xfrm>
          <a:custGeom>
            <a:avLst/>
            <a:gdLst/>
            <a:ahLst/>
            <a:cxnLst/>
            <a:rect l="l" t="t" r="r" b="b"/>
            <a:pathLst>
              <a:path w="6398895" h="0">
                <a:moveTo>
                  <a:pt x="0" y="0"/>
                </a:moveTo>
                <a:lnTo>
                  <a:pt x="6398635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08076" y="408057"/>
            <a:ext cx="3044190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1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7780" marR="1927225" indent="-3175">
              <a:lnSpc>
                <a:spcPct val="12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20">
                <a:latin typeface="Arial MT"/>
                <a:cs typeface="Arial MT"/>
              </a:rPr>
              <a:t> Fazenda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29" name="object 2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61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2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5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958889" y="1610401"/>
            <a:ext cx="19024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Decreto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2869</a:t>
            </a:r>
            <a:r>
              <a:rPr dirty="0" sz="800" spc="-10">
                <a:latin typeface="Arial MT"/>
                <a:cs typeface="Arial MT"/>
              </a:rPr>
              <a:t> 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27</a:t>
            </a:r>
            <a:r>
              <a:rPr dirty="0" sz="800" spc="3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fevereiro,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24891" y="2043114"/>
            <a:ext cx="2800350" cy="25654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7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R$2.732.583,95,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650" spc="20">
                <a:latin typeface="Arial MT"/>
                <a:cs typeface="Arial MT"/>
              </a:rPr>
              <a:t>fins</a:t>
            </a:r>
            <a:r>
              <a:rPr dirty="0" sz="650" spc="125">
                <a:latin typeface="Arial MT"/>
                <a:cs typeface="Arial MT"/>
              </a:rPr>
              <a:t> </a:t>
            </a:r>
            <a:r>
              <a:rPr dirty="0" sz="650" spc="50">
                <a:latin typeface="Arial MT"/>
                <a:cs typeface="Arial MT"/>
              </a:rPr>
              <a:t>que</a:t>
            </a:r>
            <a:r>
              <a:rPr dirty="0" sz="650" spc="140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se</a:t>
            </a:r>
            <a:r>
              <a:rPr dirty="0" sz="650" spc="110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especifica</a:t>
            </a:r>
            <a:r>
              <a:rPr dirty="0" sz="650" spc="200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e</a:t>
            </a:r>
            <a:r>
              <a:rPr dirty="0" sz="650" spc="120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da</a:t>
            </a:r>
            <a:r>
              <a:rPr dirty="0" sz="650" spc="204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outras</a:t>
            </a:r>
            <a:r>
              <a:rPr dirty="0" sz="650" spc="175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providências.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0787" y="2783544"/>
            <a:ext cx="6214110" cy="9156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8035">
              <a:lnSpc>
                <a:spcPct val="13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MUNICIPAL,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constitucionais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Lei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10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dezembro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2024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na </a:t>
            </a:r>
            <a:r>
              <a:rPr dirty="0" sz="800" spc="-25">
                <a:latin typeface="Arial MT"/>
                <a:cs typeface="Arial MT"/>
              </a:rPr>
              <a:t>edição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extra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n°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1924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-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-1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3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5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75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750">
              <a:latin typeface="Arial MT"/>
              <a:cs typeface="Arial MT"/>
            </a:endParaRPr>
          </a:p>
          <a:p>
            <a:pPr marL="318135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aberto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24615" y="4424181"/>
            <a:ext cx="187198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800" spc="3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3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2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MUNICIPAL</a:t>
            </a:r>
            <a:r>
              <a:rPr dirty="0" sz="950" spc="6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1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621818" y="4810873"/>
          <a:ext cx="6316345" cy="1147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325"/>
                <a:gridCol w="5016500"/>
                <a:gridCol w="527685"/>
              </a:tblGrid>
              <a:tr h="14351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ACÃ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baseline="3472" sz="1200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baseline="3472" sz="1200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BRASIL)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3191510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630.000.00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2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462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ACÃ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472" sz="1200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FMS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0"/>
                        </a:spcBef>
                        <a:tabLst>
                          <a:tab pos="3191510" algn="l"/>
                        </a:tabLst>
                      </a:pPr>
                      <a:r>
                        <a:rPr dirty="0" baseline="6944" sz="1200" spc="-30">
                          <a:latin typeface="Arial MT"/>
                          <a:cs typeface="Arial MT"/>
                        </a:rPr>
                        <a:t>Piso</a:t>
                      </a:r>
                      <a:r>
                        <a:rPr dirty="0" baseline="6944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67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 Enfermagem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332.583,95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26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332.583,95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640868" y="5961696"/>
            <a:ext cx="582930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08113" y="6004356"/>
            <a:ext cx="51600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MANUTENÇÃO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/</a:t>
            </a:r>
            <a:r>
              <a:rPr dirty="0" sz="800" spc="-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OPERACIONALIZAÇÃO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UNIDADES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SAÚDE/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CEMES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/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SAMU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192/SAÚDE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MENTAL/UPA•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407815" y="6120148"/>
            <a:ext cx="4734560" cy="69596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  <a:tabLst>
                <a:tab pos="3097530" algn="l"/>
              </a:tabLst>
            </a:pPr>
            <a:r>
              <a:rPr dirty="0" sz="800" spc="-35">
                <a:latin typeface="Arial MT"/>
                <a:cs typeface="Arial MT"/>
              </a:rPr>
              <a:t>DEMAIS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SERVICOS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TERCEIROS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PESSOA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35">
                <a:latin typeface="Arial MT"/>
                <a:cs typeface="Arial MT"/>
              </a:rPr>
              <a:t>SUS</a:t>
            </a:r>
            <a:r>
              <a:rPr dirty="0" sz="800">
                <a:latin typeface="Arial MT"/>
                <a:cs typeface="Arial MT"/>
              </a:rPr>
              <a:t> 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ASPS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Governo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  <a:p>
            <a:pPr marL="2621915" marR="693420" indent="3175">
              <a:lnSpc>
                <a:spcPts val="1370"/>
              </a:lnSpc>
              <a:spcBef>
                <a:spcPts val="90"/>
              </a:spcBef>
            </a:pPr>
            <a:r>
              <a:rPr dirty="0" sz="800" spc="-20" b="1">
                <a:latin typeface="Arial"/>
                <a:cs typeface="Arial"/>
              </a:rPr>
              <a:t>Total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do </a:t>
            </a:r>
            <a:r>
              <a:rPr dirty="0" sz="800" spc="-30" b="1">
                <a:latin typeface="Arial"/>
                <a:cs typeface="Arial"/>
              </a:rPr>
              <a:t>Projeto</a:t>
            </a:r>
            <a:r>
              <a:rPr dirty="0" sz="800" spc="3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30" b="1">
                <a:latin typeface="Arial"/>
                <a:cs typeface="Arial"/>
              </a:rPr>
              <a:t>Atividade</a:t>
            </a:r>
            <a:r>
              <a:rPr dirty="0" sz="800" spc="5" b="1">
                <a:latin typeface="Arial"/>
                <a:cs typeface="Arial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007360">
              <a:lnSpc>
                <a:spcPct val="100000"/>
              </a:lnSpc>
              <a:spcBef>
                <a:spcPts val="14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53058" y="6120148"/>
            <a:ext cx="588010" cy="69596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80"/>
              </a:spcBef>
            </a:pPr>
            <a:r>
              <a:rPr dirty="0" sz="800" spc="-30">
                <a:latin typeface="Arial MT"/>
                <a:cs typeface="Arial MT"/>
              </a:rPr>
              <a:t>1.770.000,00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30">
                <a:latin typeface="Arial MT"/>
                <a:cs typeface="Arial MT"/>
              </a:rPr>
              <a:t>1.770.000,00</a:t>
            </a:r>
            <a:endParaRPr sz="8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409"/>
              </a:spcBef>
            </a:pPr>
            <a:r>
              <a:rPr dirty="0" sz="800" spc="-30">
                <a:latin typeface="Arial MT"/>
                <a:cs typeface="Arial MT"/>
              </a:rPr>
              <a:t>2.732.583,95</a:t>
            </a:r>
            <a:endParaRPr sz="8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260"/>
              </a:spcBef>
            </a:pPr>
            <a:r>
              <a:rPr dirty="0" sz="800" spc="-30">
                <a:latin typeface="Arial MT"/>
                <a:cs typeface="Arial MT"/>
              </a:rPr>
              <a:t>2.732.583,95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58969" y="6848409"/>
            <a:ext cx="573341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8470" marR="5080" indent="-446405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20">
                <a:latin typeface="Arial MT"/>
                <a:cs typeface="Arial MT"/>
              </a:rPr>
              <a:t>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cobertas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1º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4.320/64,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799051" y="7177499"/>
            <a:ext cx="158559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Anulação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15478" y="7523588"/>
            <a:ext cx="187198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0C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70">
                <a:uFill>
                  <a:solidFill>
                    <a:srgbClr val="0C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C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0C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55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2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2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-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80628" y="7186641"/>
            <a:ext cx="71882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25">
                <a:latin typeface="Arial MT"/>
                <a:cs typeface="Arial MT"/>
              </a:rPr>
              <a:t>R$2.732.583,95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$2.732.583,95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78874" y="7826537"/>
            <a:ext cx="4965065" cy="409575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65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38735">
              <a:lnSpc>
                <a:spcPct val="100000"/>
              </a:lnSpc>
              <a:spcBef>
                <a:spcPts val="550"/>
              </a:spcBef>
            </a:pPr>
            <a:r>
              <a:rPr dirty="0" baseline="6944" sz="1200" spc="-44">
                <a:latin typeface="Arial MT"/>
                <a:cs typeface="Arial MT"/>
              </a:rPr>
              <a:t>MANUTEN</a:t>
            </a:r>
            <a:r>
              <a:rPr dirty="0" sz="800" spc="-30">
                <a:latin typeface="Arial MT"/>
                <a:cs typeface="Arial MT"/>
              </a:rPr>
              <a:t>CA</a:t>
            </a:r>
            <a:r>
              <a:rPr dirty="0" baseline="6944" sz="1200" spc="-44">
                <a:latin typeface="Arial MT"/>
                <a:cs typeface="Arial MT"/>
              </a:rPr>
              <a:t>O</a:t>
            </a:r>
            <a:r>
              <a:rPr dirty="0" baseline="6944" sz="1200" spc="-89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E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6944" sz="1200" spc="-52">
                <a:latin typeface="Arial MT"/>
                <a:cs typeface="Arial MT"/>
              </a:rPr>
              <a:t>OPERACIONALIZ</a:t>
            </a:r>
            <a:r>
              <a:rPr dirty="0" sz="800" spc="-35">
                <a:latin typeface="Arial MT"/>
                <a:cs typeface="Arial MT"/>
              </a:rPr>
              <a:t>ACÃ</a:t>
            </a:r>
            <a:r>
              <a:rPr dirty="0" baseline="6944" sz="1200" spc="-52">
                <a:latin typeface="Arial MT"/>
                <a:cs typeface="Arial MT"/>
              </a:rPr>
              <a:t>O</a:t>
            </a:r>
            <a:r>
              <a:rPr dirty="0" baseline="6944" sz="1200" spc="-11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DA</a:t>
            </a:r>
            <a:r>
              <a:rPr dirty="0" baseline="3472" sz="1200" spc="7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ESTRATÉGIA</a:t>
            </a:r>
            <a:r>
              <a:rPr dirty="0" baseline="3472" sz="1200" spc="89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DE</a:t>
            </a:r>
            <a:r>
              <a:rPr dirty="0" baseline="3472" sz="1200" spc="-22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SAÚDE</a:t>
            </a:r>
            <a:r>
              <a:rPr dirty="0" baseline="3472" sz="1200" spc="75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DA</a:t>
            </a:r>
            <a:r>
              <a:rPr dirty="0" baseline="3472" sz="1200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FAMILIA/UBS</a:t>
            </a:r>
            <a:r>
              <a:rPr dirty="0" baseline="3472" sz="1200" spc="97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(PREVINE</a:t>
            </a:r>
            <a:r>
              <a:rPr dirty="0" baseline="3472" sz="1200" spc="5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BRASIL)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6033" y="7835678"/>
            <a:ext cx="578485" cy="55308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80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2.015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10"/>
              </a:spcBef>
            </a:pPr>
            <a:r>
              <a:rPr dirty="0" sz="800" spc="-35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401724" y="8240945"/>
            <a:ext cx="47282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00070" algn="l"/>
              </a:tabLst>
            </a:pPr>
            <a:r>
              <a:rPr dirty="0" sz="800" spc="-30">
                <a:latin typeface="Arial MT"/>
                <a:cs typeface="Arial MT"/>
              </a:rPr>
              <a:t>DEMAIS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SERVICOS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TERCEIROS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Impostos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Vinculados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250013" y="8195239"/>
            <a:ext cx="58293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30">
                <a:latin typeface="Arial MT"/>
                <a:cs typeface="Arial MT"/>
              </a:rPr>
              <a:t>1.000.000,00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1.000.000,00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376622" y="8344548"/>
            <a:ext cx="4099560" cy="39751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2649855">
              <a:lnSpc>
                <a:spcPct val="100000"/>
              </a:lnSpc>
              <a:spcBef>
                <a:spcPts val="6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25" b="1">
                <a:latin typeface="Arial"/>
                <a:cs typeface="Arial"/>
              </a:rPr>
              <a:t> </a:t>
            </a:r>
            <a:r>
              <a:rPr dirty="0" sz="800" spc="-30" b="1">
                <a:latin typeface="Arial"/>
                <a:cs typeface="Arial"/>
              </a:rPr>
              <a:t>Atividade</a:t>
            </a:r>
            <a:r>
              <a:rPr dirty="0" sz="800" spc="4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505"/>
              </a:spcBef>
            </a:pPr>
            <a:r>
              <a:rPr dirty="0" baseline="6944" sz="1200" spc="-44">
                <a:latin typeface="Arial MT"/>
                <a:cs typeface="Arial MT"/>
              </a:rPr>
              <a:t>MANUTEN</a:t>
            </a:r>
            <a:r>
              <a:rPr dirty="0" sz="800" spc="-30">
                <a:latin typeface="Arial MT"/>
                <a:cs typeface="Arial MT"/>
              </a:rPr>
              <a:t>C</a:t>
            </a:r>
            <a:r>
              <a:rPr dirty="0" baseline="6944" sz="1200" spc="-44">
                <a:latin typeface="Arial MT"/>
                <a:cs typeface="Arial MT"/>
              </a:rPr>
              <a:t>ÃO</a:t>
            </a:r>
            <a:r>
              <a:rPr dirty="0" baseline="6944" sz="1200" spc="-30">
                <a:latin typeface="Arial MT"/>
                <a:cs typeface="Arial MT"/>
              </a:rPr>
              <a:t> </a:t>
            </a:r>
            <a:r>
              <a:rPr dirty="0" baseline="6944" sz="1200">
                <a:latin typeface="Arial MT"/>
                <a:cs typeface="Arial MT"/>
              </a:rPr>
              <a:t>E </a:t>
            </a:r>
            <a:r>
              <a:rPr dirty="0" baseline="6944" sz="1200" spc="-52">
                <a:latin typeface="Arial MT"/>
                <a:cs typeface="Arial MT"/>
              </a:rPr>
              <a:t>OPERACIONALIZ</a:t>
            </a:r>
            <a:r>
              <a:rPr dirty="0" baseline="3472" sz="1200" spc="-52">
                <a:latin typeface="Arial MT"/>
                <a:cs typeface="Arial MT"/>
              </a:rPr>
              <a:t>ACÃ</a:t>
            </a:r>
            <a:r>
              <a:rPr dirty="0" baseline="6944" sz="1200" spc="-52">
                <a:latin typeface="Arial MT"/>
                <a:cs typeface="Arial MT"/>
              </a:rPr>
              <a:t>O</a:t>
            </a:r>
            <a:r>
              <a:rPr dirty="0" baseline="6944" sz="1200" spc="-82">
                <a:latin typeface="Arial MT"/>
                <a:cs typeface="Arial MT"/>
              </a:rPr>
              <a:t> </a:t>
            </a:r>
            <a:r>
              <a:rPr dirty="0" baseline="6944" sz="1200" spc="-44">
                <a:latin typeface="Arial MT"/>
                <a:cs typeface="Arial MT"/>
              </a:rPr>
              <a:t>DO</a:t>
            </a:r>
            <a:r>
              <a:rPr dirty="0" baseline="6944" sz="1200" spc="52">
                <a:latin typeface="Arial MT"/>
                <a:cs typeface="Arial MT"/>
              </a:rPr>
              <a:t> </a:t>
            </a:r>
            <a:r>
              <a:rPr dirty="0" baseline="6944" sz="1200" spc="-52">
                <a:latin typeface="Arial MT"/>
                <a:cs typeface="Arial MT"/>
              </a:rPr>
              <a:t>HOSPITAL</a:t>
            </a:r>
            <a:r>
              <a:rPr dirty="0" baseline="6944" sz="1200" spc="112">
                <a:latin typeface="Arial MT"/>
                <a:cs typeface="Arial MT"/>
              </a:rPr>
              <a:t> </a:t>
            </a:r>
            <a:r>
              <a:rPr dirty="0" baseline="6944" sz="1200" spc="-52">
                <a:latin typeface="Arial MT"/>
                <a:cs typeface="Arial MT"/>
              </a:rPr>
              <a:t>MUNICIPAL</a:t>
            </a:r>
            <a:r>
              <a:rPr dirty="0" baseline="6944" sz="1200" spc="112">
                <a:latin typeface="Arial MT"/>
                <a:cs typeface="Arial MT"/>
              </a:rPr>
              <a:t> </a:t>
            </a:r>
            <a:r>
              <a:rPr dirty="0" baseline="6944" sz="1200" spc="-15">
                <a:latin typeface="Arial MT"/>
                <a:cs typeface="Arial MT"/>
              </a:rPr>
              <a:t>MATERNIDADE</a:t>
            </a:r>
            <a:endParaRPr baseline="6944" sz="12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34705" y="8536517"/>
            <a:ext cx="582930" cy="67754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2.022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45">
                <a:latin typeface="Arial MT"/>
                <a:cs typeface="Arial MT"/>
              </a:rPr>
              <a:t>3.3.9.0.30.Q3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30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401526" y="8716297"/>
            <a:ext cx="2640330" cy="49784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40">
                <a:latin typeface="Arial MT"/>
                <a:cs typeface="Arial MT"/>
              </a:rPr>
              <a:t>OUTROS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MATERIAIS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ts val="1270"/>
              </a:lnSpc>
              <a:spcBef>
                <a:spcPts val="50"/>
              </a:spcBef>
            </a:pPr>
            <a:r>
              <a:rPr dirty="0" sz="800" spc="-30">
                <a:latin typeface="Arial MT"/>
                <a:cs typeface="Arial MT"/>
              </a:rPr>
              <a:t>DEMAIS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SERVIÇOS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TERCEIROS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JURÍDICA </a:t>
            </a:r>
            <a:r>
              <a:rPr dirty="0" sz="800" spc="-40">
                <a:latin typeface="Arial MT"/>
                <a:cs typeface="Arial MT"/>
              </a:rPr>
              <a:t>EQUIPAMENTOS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MATERIAL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487060" y="8716297"/>
            <a:ext cx="1645920" cy="49784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just" marL="12700" marR="5080">
              <a:lnSpc>
                <a:spcPct val="130000"/>
              </a:lnSpc>
              <a:spcBef>
                <a:spcPts val="75"/>
              </a:spcBef>
            </a:pPr>
            <a:r>
              <a:rPr dirty="0" sz="800" spc="-35">
                <a:latin typeface="Arial MT"/>
                <a:cs typeface="Arial MT"/>
              </a:rPr>
              <a:t>SUS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Transferéncias</a:t>
            </a:r>
            <a:r>
              <a:rPr dirty="0" sz="800" spc="-20">
                <a:latin typeface="Arial MT"/>
                <a:cs typeface="Arial MT"/>
              </a:rPr>
              <a:t> do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Fundo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Esta‹ </a:t>
            </a:r>
            <a:r>
              <a:rPr dirty="0" sz="800" spc="-35">
                <a:latin typeface="Arial MT"/>
                <a:cs typeface="Arial MT"/>
              </a:rPr>
              <a:t>SUS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Transferências</a:t>
            </a:r>
            <a:r>
              <a:rPr dirty="0" sz="800" spc="-20">
                <a:latin typeface="Arial MT"/>
                <a:cs typeface="Arial MT"/>
              </a:rPr>
              <a:t> 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Fundo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Esta‹ </a:t>
            </a:r>
            <a:r>
              <a:rPr dirty="0" sz="800" spc="-35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Transferéncias 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Fundo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Esta‹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250013" y="8716297"/>
            <a:ext cx="582930" cy="49784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360"/>
              </a:spcBef>
            </a:pPr>
            <a:r>
              <a:rPr dirty="0" sz="800" spc="-30">
                <a:latin typeface="Arial MT"/>
                <a:cs typeface="Arial MT"/>
              </a:rPr>
              <a:t>1.046.439,70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265"/>
              </a:spcBef>
            </a:pPr>
            <a:r>
              <a:rPr dirty="0" sz="800" spc="-10">
                <a:latin typeface="Arial MT"/>
                <a:cs typeface="Arial MT"/>
              </a:rPr>
              <a:t>550.144,25</a:t>
            </a:r>
            <a:endParaRPr sz="80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  <a:spcBef>
                <a:spcPts val="310"/>
              </a:spcBef>
            </a:pPr>
            <a:r>
              <a:rPr dirty="0" sz="800" spc="-10">
                <a:latin typeface="Arial MT"/>
                <a:cs typeface="Arial MT"/>
              </a:rPr>
              <a:t>136.000,00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6466" y="569811"/>
            <a:ext cx="694378" cy="66122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87282" y="9782795"/>
            <a:ext cx="6398895" cy="0"/>
          </a:xfrm>
          <a:custGeom>
            <a:avLst/>
            <a:gdLst/>
            <a:ahLst/>
            <a:cxnLst/>
            <a:rect l="l" t="t" r="r" b="b"/>
            <a:pathLst>
              <a:path w="6398895" h="0">
                <a:moveTo>
                  <a:pt x="0" y="0"/>
                </a:moveTo>
                <a:lnTo>
                  <a:pt x="6398635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68375" y="2768312"/>
            <a:ext cx="1873250" cy="0"/>
          </a:xfrm>
          <a:custGeom>
            <a:avLst/>
            <a:gdLst/>
            <a:ahLst/>
            <a:cxnLst/>
            <a:rect l="l" t="t" r="r" b="b"/>
            <a:pathLst>
              <a:path w="1873250" h="0">
                <a:moveTo>
                  <a:pt x="0" y="0"/>
                </a:moveTo>
                <a:lnTo>
                  <a:pt x="1872994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90328" y="1398630"/>
            <a:ext cx="6398895" cy="0"/>
          </a:xfrm>
          <a:custGeom>
            <a:avLst/>
            <a:gdLst/>
            <a:ahLst/>
            <a:cxnLst/>
            <a:rect l="l" t="t" r="r" b="b"/>
            <a:pathLst>
              <a:path w="6398895" h="0">
                <a:moveTo>
                  <a:pt x="0" y="0"/>
                </a:moveTo>
                <a:lnTo>
                  <a:pt x="6398635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70774" y="468999"/>
            <a:ext cx="3044190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5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26589" indent="3175">
              <a:lnSpc>
                <a:spcPct val="1225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61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2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5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858457" y="1464394"/>
            <a:ext cx="38804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2455" algn="l"/>
              </a:tabLst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r>
              <a:rPr dirty="0" sz="750">
                <a:latin typeface="Arial MT"/>
                <a:cs typeface="Arial MT"/>
              </a:rPr>
              <a:t>	Revogadas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704928" y="2207892"/>
            <a:ext cx="19665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Prefeito,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27</a:t>
            </a:r>
            <a:r>
              <a:rPr dirty="0" sz="750" spc="4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fevereiro,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2025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2025-07-18T14:56:12Z</dcterms:created>
  <dcterms:modified xsi:type="dcterms:W3CDTF">2025-07-18T14:56:12Z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