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/>
              <a:t>Página</a:t>
            </a:r>
            <a:r>
              <a:rPr dirty="0" spc="120"/>
              <a:t> </a:t>
            </a:r>
            <a:fld id="{81D60167-4931-47E6-BA6A-407CBD079E47}" type="slidenum">
              <a:rPr dirty="0"/>
              <a:t>#</a:t>
            </a:fld>
            <a:r>
              <a:rPr dirty="0" spc="6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/>
              <a:t>Página</a:t>
            </a:r>
            <a:r>
              <a:rPr dirty="0" spc="120"/>
              <a:t> </a:t>
            </a:r>
            <a:fld id="{81D60167-4931-47E6-BA6A-407CBD079E47}" type="slidenum">
              <a:rPr dirty="0"/>
              <a:t>#</a:t>
            </a:fld>
            <a:r>
              <a:rPr dirty="0" spc="6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/>
              <a:t>Página</a:t>
            </a:r>
            <a:r>
              <a:rPr dirty="0" spc="120"/>
              <a:t> </a:t>
            </a:r>
            <a:fld id="{81D60167-4931-47E6-BA6A-407CBD079E47}" type="slidenum">
              <a:rPr dirty="0"/>
              <a:t>#</a:t>
            </a:fld>
            <a:r>
              <a:rPr dirty="0" spc="6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/>
              <a:t>Página</a:t>
            </a:r>
            <a:r>
              <a:rPr dirty="0" spc="120"/>
              <a:t> </a:t>
            </a:r>
            <a:fld id="{81D60167-4931-47E6-BA6A-407CBD079E47}" type="slidenum">
              <a:rPr dirty="0"/>
              <a:t>#</a:t>
            </a:fld>
            <a:r>
              <a:rPr dirty="0" spc="6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/>
              <a:t>Página</a:t>
            </a:r>
            <a:r>
              <a:rPr dirty="0" spc="120"/>
              <a:t> </a:t>
            </a:r>
            <a:fld id="{81D60167-4931-47E6-BA6A-407CBD079E47}" type="slidenum">
              <a:rPr dirty="0"/>
              <a:t>#</a:t>
            </a:fld>
            <a:r>
              <a:rPr dirty="0" spc="6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52472" y="9934585"/>
            <a:ext cx="295275" cy="1181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01866" y="9912560"/>
            <a:ext cx="494665" cy="128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/>
              <a:t>Página</a:t>
            </a:r>
            <a:r>
              <a:rPr dirty="0" spc="120"/>
              <a:t> </a:t>
            </a:r>
            <a:fld id="{81D60167-4931-47E6-BA6A-407CBD079E47}" type="slidenum">
              <a:rPr dirty="0"/>
              <a:t>#</a:t>
            </a:fld>
            <a:r>
              <a:rPr dirty="0" spc="6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274096" y="9889444"/>
            <a:ext cx="6651625" cy="0"/>
          </a:xfrm>
          <a:custGeom>
            <a:avLst/>
            <a:gdLst/>
            <a:ahLst/>
            <a:cxnLst/>
            <a:rect l="l" t="t" r="r" b="b"/>
            <a:pathLst>
              <a:path w="6651625" h="0">
                <a:moveTo>
                  <a:pt x="0" y="0"/>
                </a:moveTo>
                <a:lnTo>
                  <a:pt x="6651413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71051" y="1179237"/>
            <a:ext cx="6645909" cy="0"/>
          </a:xfrm>
          <a:custGeom>
            <a:avLst/>
            <a:gdLst/>
            <a:ahLst/>
            <a:cxnLst/>
            <a:rect l="l" t="t" r="r" b="b"/>
            <a:pathLst>
              <a:path w="6645909" h="0">
                <a:moveTo>
                  <a:pt x="0" y="0"/>
                </a:moveTo>
                <a:lnTo>
                  <a:pt x="6645322" y="0"/>
                </a:lnTo>
              </a:path>
            </a:pathLst>
          </a:custGeom>
          <a:ln w="2437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402008" y="341277"/>
            <a:ext cx="493395" cy="506095"/>
            <a:chOff x="402008" y="341277"/>
            <a:chExt cx="493395" cy="506095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2008" y="633802"/>
              <a:ext cx="432463" cy="213298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2510" y="341277"/>
              <a:ext cx="392871" cy="265099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233725" y="160985"/>
            <a:ext cx="3157855" cy="575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PREFEITURA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1997075">
              <a:lnSpc>
                <a:spcPct val="127499"/>
              </a:lnSpc>
              <a:spcBef>
                <a:spcPts val="44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Fazenda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22" name="object 2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/>
              <a:t>Página</a:t>
            </a:r>
            <a:r>
              <a:rPr dirty="0" spc="120"/>
              <a:t> </a:t>
            </a:r>
            <a:fld id="{81D60167-4931-47E6-BA6A-407CBD079E47}" type="slidenum">
              <a:rPr dirty="0"/>
              <a:t>2</a:t>
            </a:fld>
            <a:r>
              <a:rPr dirty="0" spc="6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4919786" y="1406497"/>
            <a:ext cx="197485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Decreto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2863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21</a:t>
            </a:r>
            <a:r>
              <a:rPr dirty="0" sz="750" spc="185">
                <a:latin typeface="Arial MT"/>
                <a:cs typeface="Arial MT"/>
              </a:rPr>
              <a:t> 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fevereiro,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2025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949668" y="1851124"/>
            <a:ext cx="2823845" cy="260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4604" marR="5080" indent="-2540">
              <a:lnSpc>
                <a:spcPts val="890"/>
              </a:lnSpc>
              <a:spcBef>
                <a:spcPts val="185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10">
                <a:latin typeface="Arial MT"/>
                <a:cs typeface="Arial MT"/>
              </a:rPr>
              <a:t> crédito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 total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R$262.500,00,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10">
                <a:latin typeface="Arial MT"/>
                <a:cs typeface="Arial MT"/>
              </a:rPr>
              <a:t> especifica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60157" y="2612904"/>
            <a:ext cx="6456045" cy="961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5340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PREFE</a:t>
            </a:r>
            <a:r>
              <a:rPr dirty="0" sz="800" spc="-1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atribuições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legais,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constitucionais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 de</a:t>
            </a:r>
            <a:r>
              <a:rPr dirty="0" sz="800" spc="-10">
                <a:latin typeface="Arial MT"/>
                <a:cs typeface="Arial MT"/>
              </a:rPr>
              <a:t> acordo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 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Ihe</a:t>
            </a:r>
            <a:r>
              <a:rPr dirty="0" sz="800" spc="-10">
                <a:latin typeface="Arial MT"/>
                <a:cs typeface="Arial MT"/>
              </a:rPr>
              <a:t> confere</a:t>
            </a:r>
            <a:r>
              <a:rPr dirty="0" sz="800">
                <a:latin typeface="Arial MT"/>
                <a:cs typeface="Arial MT"/>
              </a:rPr>
              <a:t> 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859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2024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edição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3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T </a:t>
            </a:r>
            <a:r>
              <a:rPr dirty="0" u="sng" sz="80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800">
              <a:latin typeface="Arial MT"/>
              <a:cs typeface="Arial MT"/>
            </a:endParaRPr>
          </a:p>
          <a:p>
            <a:pPr marL="325120">
              <a:lnSpc>
                <a:spcPct val="100000"/>
              </a:lnSpc>
              <a:spcBef>
                <a:spcPts val="5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Fica </a:t>
            </a:r>
            <a:r>
              <a:rPr dirty="0" sz="800" spc="-10">
                <a:latin typeface="Arial MT"/>
                <a:cs typeface="Arial MT"/>
              </a:rPr>
              <a:t>aberto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seguintes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08383" y="4335343"/>
            <a:ext cx="2864485" cy="380365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u="sng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18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50"/>
              </a:spcBef>
            </a:pPr>
            <a:r>
              <a:rPr dirty="0" sz="1000" spc="-10" b="1">
                <a:latin typeface="Arial"/>
                <a:cs typeface="Arial"/>
              </a:rPr>
              <a:t>FUNDO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MUNICIPAL</a:t>
            </a:r>
            <a:r>
              <a:rPr dirty="0" sz="1000" spc="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ASSISTÊNCIA</a:t>
            </a:r>
            <a:r>
              <a:rPr dirty="0" sz="1000" spc="3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SOCIAL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411677" y="4740790"/>
          <a:ext cx="6563995" cy="3449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725"/>
                <a:gridCol w="2780029"/>
                <a:gridCol w="2338070"/>
                <a:gridCol w="648335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07.23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 de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Assistência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Social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2.081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Proqrama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PSB 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Estadual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09"/>
                        </a:spcBef>
                        <a:tabLst>
                          <a:tab pos="3317875" algn="l"/>
                        </a:tabLst>
                      </a:pP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Assisti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44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97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Unidades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1787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20"/>
                        </a:spcBef>
                        <a:tabLst>
                          <a:tab pos="3314700" algn="l"/>
                        </a:tabLst>
                      </a:pP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 TERCEIROS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Recursos não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 Vinculados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de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Imposto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384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218440">
                <a:tc gridSpan="2"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515"/>
                        </a:spcBef>
                        <a:tabLst>
                          <a:tab pos="82867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2.721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54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3510">
                <a:tc gridSpan="2"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160"/>
                        </a:spcBef>
                        <a:tabLst>
                          <a:tab pos="82867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534670">
                        <a:lnSpc>
                          <a:spcPts val="844"/>
                        </a:lnSpc>
                        <a:spcBef>
                          <a:spcPts val="185"/>
                        </a:spcBef>
                        <a:tabLst>
                          <a:tab pos="2567305" algn="l"/>
                        </a:tabLst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39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13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16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165"/>
                </a:tc>
              </a:tr>
              <a:tr h="18224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Especial 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Estadual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à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Assisti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2.894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Atendimento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Bolsa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Família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(IGDBF)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5346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TERCE</a:t>
                      </a:r>
                      <a:r>
                        <a:rPr dirty="0" baseline="3472" sz="1200" spc="-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FÍSIOA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algn="r" marR="1244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 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Vinculados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25.500,00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61.500,00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262.500,00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1959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262.500,00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761010" y="8253135"/>
            <a:ext cx="5965825" cy="294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059" marR="5080" indent="-467995">
              <a:lnSpc>
                <a:spcPct val="11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despesas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serão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 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trata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0">
                <a:latin typeface="Arial MT"/>
                <a:cs typeface="Arial MT"/>
              </a:rPr>
              <a:t> 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parágrafo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20">
                <a:latin typeface="Arial MT"/>
                <a:cs typeface="Arial MT"/>
              </a:rPr>
              <a:t> 4.320/64,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640685" y="8627930"/>
            <a:ext cx="164020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0995" marR="5080" indent="-32893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Excesso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05337" y="8968407"/>
            <a:ext cx="2868295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19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380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3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9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8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ASSISTÊNCIA</a:t>
            </a:r>
            <a:r>
              <a:rPr dirty="0" sz="950" spc="19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SOCIAL</a:t>
            </a:r>
            <a:endParaRPr sz="95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01445" y="8630978"/>
            <a:ext cx="64452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20">
                <a:latin typeface="Arial MT"/>
                <a:cs typeface="Arial MT"/>
              </a:rPr>
              <a:t>R$262.500,00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$262.500,00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28938" y="9307439"/>
            <a:ext cx="608330" cy="51943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latin typeface="Arial MT"/>
                <a:cs typeface="Arial MT"/>
              </a:rPr>
              <a:t>07.23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latin typeface="Arial MT"/>
                <a:cs typeface="Arial MT"/>
              </a:rPr>
              <a:t>2.099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latin typeface="Arial MT"/>
                <a:cs typeface="Arial MT"/>
              </a:rPr>
              <a:t>4.4.9.0.52.00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27634" y="9307439"/>
            <a:ext cx="2893060" cy="51943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1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Assistência</a:t>
            </a:r>
            <a:r>
              <a:rPr dirty="0" sz="800" spc="2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Social</a:t>
            </a:r>
            <a:endParaRPr sz="800">
              <a:latin typeface="Arial MT"/>
              <a:cs typeface="Arial MT"/>
            </a:endParaRPr>
          </a:p>
          <a:p>
            <a:pPr marL="12700" marR="5080">
              <a:lnSpc>
                <a:spcPct val="135000"/>
              </a:lnSpc>
            </a:pPr>
            <a:r>
              <a:rPr dirty="0" sz="800" spc="-10">
                <a:latin typeface="Arial MT"/>
                <a:cs typeface="Arial MT"/>
              </a:rPr>
              <a:t>Manulençao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Operacionalização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Unidades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20">
                <a:latin typeface="Arial MT"/>
                <a:cs typeface="Arial MT"/>
              </a:rPr>
              <a:t>EQUIPAMENTOS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MATERIAL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PERMANENTE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434912" y="9685283"/>
            <a:ext cx="16960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 não</a:t>
            </a:r>
            <a:r>
              <a:rPr dirty="0" sz="800" spc="-10">
                <a:latin typeface="Arial MT"/>
                <a:cs typeface="Arial MT"/>
              </a:rPr>
              <a:t> Vinculados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413380" y="9685283"/>
            <a:ext cx="4679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20.000,00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274096" y="9916868"/>
            <a:ext cx="6648450" cy="0"/>
          </a:xfrm>
          <a:custGeom>
            <a:avLst/>
            <a:gdLst/>
            <a:ahLst/>
            <a:cxnLst/>
            <a:rect l="l" t="t" r="r" b="b"/>
            <a:pathLst>
              <a:path w="6648450" h="0">
                <a:moveTo>
                  <a:pt x="0" y="0"/>
                </a:moveTo>
                <a:lnTo>
                  <a:pt x="6648367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628281" y="8630981"/>
            <a:ext cx="1949450" cy="0"/>
          </a:xfrm>
          <a:custGeom>
            <a:avLst/>
            <a:gdLst/>
            <a:ahLst/>
            <a:cxnLst/>
            <a:rect l="l" t="t" r="r" b="b"/>
            <a:pathLst>
              <a:path w="1949450" h="0">
                <a:moveTo>
                  <a:pt x="0" y="0"/>
                </a:moveTo>
                <a:lnTo>
                  <a:pt x="1949132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0187" y="1203614"/>
            <a:ext cx="6645909" cy="0"/>
          </a:xfrm>
          <a:custGeom>
            <a:avLst/>
            <a:gdLst/>
            <a:ahLst/>
            <a:cxnLst/>
            <a:rect l="l" t="t" r="r" b="b"/>
            <a:pathLst>
              <a:path w="6645909" h="0">
                <a:moveTo>
                  <a:pt x="0" y="0"/>
                </a:moveTo>
                <a:lnTo>
                  <a:pt x="6645322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414190" y="374797"/>
            <a:ext cx="569595" cy="643255"/>
            <a:chOff x="414190" y="374797"/>
            <a:chExt cx="569595" cy="643255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4190" y="661226"/>
              <a:ext cx="569511" cy="356513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1647" y="374797"/>
              <a:ext cx="392871" cy="259005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193982" y="234117"/>
            <a:ext cx="3165475" cy="577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PREFEITURA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5240" marR="2001520" indent="-3175">
              <a:lnSpc>
                <a:spcPct val="122300"/>
              </a:lnSpc>
              <a:spcBef>
                <a:spcPts val="409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Maria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3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/>
              <a:t>Página</a:t>
            </a:r>
            <a:r>
              <a:rPr dirty="0" spc="120"/>
              <a:t> </a:t>
            </a:r>
            <a:fld id="{81D60167-4931-47E6-BA6A-407CBD079E47}" type="slidenum">
              <a:rPr dirty="0"/>
              <a:t>2</a:t>
            </a:fld>
            <a:r>
              <a:rPr dirty="0" spc="6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320075" y="1996332"/>
            <a:ext cx="2868295" cy="38227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-3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5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315"/>
              </a:spcBef>
            </a:pPr>
            <a:r>
              <a:rPr dirty="0" sz="1000" spc="-10" b="1">
                <a:latin typeface="Arial"/>
                <a:cs typeface="Arial"/>
              </a:rPr>
              <a:t>FUNDO MUNICIPAL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ASSISTÊNCIA</a:t>
            </a:r>
            <a:r>
              <a:rPr dirty="0" sz="1000" spc="6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SOCIAL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14570" y="2391804"/>
          <a:ext cx="6572884" cy="50253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710"/>
                <a:gridCol w="5106670"/>
                <a:gridCol w="662304"/>
              </a:tblGrid>
              <a:tr h="149860">
                <a:tc>
                  <a:txBody>
                    <a:bodyPr/>
                    <a:lstStyle/>
                    <a:p>
                      <a:pPr marL="43815">
                        <a:lnSpc>
                          <a:spcPts val="940"/>
                        </a:lnSpc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07.23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ts val="940"/>
                        </a:lnSpc>
                      </a:pPr>
                      <a:r>
                        <a:rPr dirty="0" sz="850" spc="-5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5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850" spc="-45" b="1">
                          <a:latin typeface="Arial"/>
                          <a:cs typeface="Arial"/>
                        </a:rPr>
                        <a:t>Assistência</a:t>
                      </a:r>
                      <a:r>
                        <a:rPr dirty="0" sz="85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Social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2.099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ODeracionalização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9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20.000,00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2225"/>
                </a:tc>
              </a:tr>
              <a:tr h="17970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2.722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Proqrama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ADoio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Unidades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Assistenciais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(IGDSUAS)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3.3.9.0.14.00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235"/>
                        </a:spcBef>
                        <a:tabLst>
                          <a:tab pos="3319779" algn="l"/>
                        </a:tabLst>
                      </a:pP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baseline="6535" sz="1275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6535" sz="1275" spc="-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15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</a:tr>
              <a:tr h="17462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316604" algn="l"/>
                        </a:tabLst>
                      </a:pPr>
                      <a:r>
                        <a:rPr dirty="0" baseline="3267" sz="1275" spc="-7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267" sz="1275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267" sz="1275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 CONSUMO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FNAS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26.787,59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7462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200"/>
                        </a:spcBef>
                        <a:tabLst>
                          <a:tab pos="3319779" algn="l"/>
                        </a:tabLst>
                      </a:pPr>
                      <a:r>
                        <a:rPr dirty="0" baseline="6535" sz="1275" spc="-82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6535" sz="127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6535" sz="1275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6535" sz="1275" spc="-15">
                          <a:latin typeface="Arial MT"/>
                          <a:cs typeface="Arial MT"/>
                        </a:rPr>
                        <a:t> CONSUMO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12.000,00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7208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3.3.9.0.33.00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316604" algn="l"/>
                        </a:tabLst>
                      </a:pPr>
                      <a:r>
                        <a:rPr dirty="0" baseline="6535" sz="1275" spc="-67">
                          <a:latin typeface="Arial MT"/>
                          <a:cs typeface="Arial MT"/>
                        </a:rPr>
                        <a:t>PASSAGENS</a:t>
                      </a:r>
                      <a:r>
                        <a:rPr dirty="0" baseline="6535" sz="127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6535" sz="1275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75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baseline="6535" sz="1275" spc="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67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baseline="6535" sz="1275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15">
                          <a:latin typeface="Arial MT"/>
                          <a:cs typeface="Arial MT"/>
                        </a:rPr>
                        <a:t>LOCOMO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CÂ</a:t>
                      </a:r>
                      <a:r>
                        <a:rPr dirty="0" baseline="6535" sz="1275" spc="-1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FNAS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7018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316604" algn="l"/>
                        </a:tabLst>
                      </a:pP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267" sz="1275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267" sz="1275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267" sz="127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4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267" sz="127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FNAS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6.000,00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7018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200"/>
                        </a:spcBef>
                        <a:tabLst>
                          <a:tab pos="3316604" algn="l"/>
                        </a:tabLst>
                      </a:pPr>
                      <a:r>
                        <a:rPr dirty="0" baseline="6535" sz="1275" spc="-67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baseline="6535" sz="1275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67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15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FNAS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12.000,00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7780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80"/>
                        </a:spcBef>
                        <a:tabLst>
                          <a:tab pos="3316604" algn="l"/>
                        </a:tabLst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6535" sz="1275" spc="-52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-6535" sz="1275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67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-6535" sz="12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52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-6535" sz="1275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97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-6535" sz="127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15">
                          <a:latin typeface="Arial MT"/>
                          <a:cs typeface="Arial MT"/>
                        </a:rPr>
                        <a:t>Imposto</a:t>
                      </a:r>
                      <a:endParaRPr baseline="-6535" sz="1275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10.899,15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638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RJ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77.686,74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462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2.893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85">
                          <a:latin typeface="Arial MT"/>
                          <a:cs typeface="Arial MT"/>
                        </a:rPr>
                        <a:t>AÇões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Emergenciais</a:t>
                      </a:r>
                      <a:r>
                        <a:rPr dirty="0" sz="8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Enfrentamento</a:t>
                      </a:r>
                      <a:r>
                        <a:rPr dirty="0" sz="8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COVID-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19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3.1.9.0.04.00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225"/>
                        </a:spcBef>
                        <a:tabLst>
                          <a:tab pos="3316604" algn="l"/>
                        </a:tabLst>
                      </a:pPr>
                      <a:r>
                        <a:rPr dirty="0" baseline="6535" sz="1275" spc="-75"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baseline="6535" sz="1275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6535" sz="127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97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6535" sz="1275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15"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FNAS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31.242,00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</a:tr>
              <a:tr h="17462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3.1.9.0.13.02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200"/>
                        </a:spcBef>
                        <a:tabLst>
                          <a:tab pos="3313429" algn="l"/>
                        </a:tabLst>
                      </a:pPr>
                      <a:r>
                        <a:rPr dirty="0" baseline="6535" sz="1275" spc="-67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baseline="6535" sz="1275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15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7653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210"/>
                        </a:spcBef>
                        <a:tabLst>
                          <a:tab pos="3313429" algn="l"/>
                        </a:tabLst>
                      </a:pPr>
                      <a:r>
                        <a:rPr dirty="0" baseline="6535" sz="1275" spc="-7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6535" sz="1275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6535" sz="1275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6535" sz="1275" spc="-15">
                          <a:latin typeface="Arial MT"/>
                          <a:cs typeface="Arial MT"/>
                        </a:rPr>
                        <a:t> CONSUMO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FNAS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25.200,00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</a:tr>
              <a:tr h="17462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210"/>
                        </a:spcBef>
                        <a:tabLst>
                          <a:tab pos="3313429" algn="l"/>
                        </a:tabLst>
                      </a:pPr>
                      <a:r>
                        <a:rPr dirty="0" baseline="6535" sz="1275" spc="-82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6535" sz="127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6535" sz="1275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6535" sz="1275" spc="-15">
                          <a:latin typeface="Arial MT"/>
                          <a:cs typeface="Arial MT"/>
                        </a:rPr>
                        <a:t> CONSUMO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22.586,20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</a:tr>
              <a:tr h="17653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3.3.9.0.36.01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313429" algn="l"/>
                        </a:tabLst>
                      </a:pPr>
                      <a:r>
                        <a:rPr dirty="0" sz="850" spc="-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PESSOA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6535" sz="1275" spc="-52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-6535" sz="12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67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-6535" sz="1275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7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-6535" sz="1275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97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-6535" sz="127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15">
                          <a:latin typeface="Arial MT"/>
                          <a:cs typeface="Arial MT"/>
                        </a:rPr>
                        <a:t>ImDOStO</a:t>
                      </a:r>
                      <a:endParaRPr baseline="-6535" sz="1275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243,83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</a:tr>
              <a:tr h="1689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00"/>
                        </a:spcBef>
                        <a:tabLst>
                          <a:tab pos="3310254" algn="l"/>
                        </a:tabLst>
                      </a:pP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6535" sz="1275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6535" sz="1275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6535" sz="1275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44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6535" sz="1275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7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6535" sz="1275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89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6535" sz="1275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67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6535" sz="1275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15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FNAS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313429" algn="l"/>
                        </a:tabLst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6535" sz="1275" spc="-30">
                          <a:latin typeface="Arial MT"/>
                          <a:cs typeface="Arial MT"/>
                        </a:rPr>
                        <a:t>FNAS</a:t>
                      </a:r>
                      <a:endParaRPr baseline="-6535" sz="1275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</a:tr>
              <a:tr h="18224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313429" algn="l"/>
                        </a:tabLst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6535" sz="1275" spc="-52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-6535" sz="1275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44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-6535" sz="127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52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-6535" sz="1275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97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-6535" sz="127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15">
                          <a:latin typeface="Arial MT"/>
                          <a:cs typeface="Arial MT"/>
                        </a:rPr>
                        <a:t>Imposto</a:t>
                      </a:r>
                      <a:endParaRPr baseline="-6535" sz="1275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12.000,00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003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126.272,03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7653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2.894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Atendimento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Bolsa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Família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(IGDBF)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25"/>
                        </a:spcBef>
                        <a:tabLst>
                          <a:tab pos="3310254" algn="l"/>
                        </a:tabLst>
                      </a:pPr>
                      <a:r>
                        <a:rPr dirty="0" baseline="6535" sz="1275" spc="-67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baseline="6535" sz="1275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67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15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FNAS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7465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80"/>
                        </a:spcBef>
                        <a:tabLst>
                          <a:tab pos="3310890" algn="l"/>
                        </a:tabLst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6535" sz="1275" spc="-52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-6535" sz="1275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44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-6535" sz="127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52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-6535" sz="1275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97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-6535" sz="127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15">
                          <a:latin typeface="Arial MT"/>
                          <a:cs typeface="Arial MT"/>
                        </a:rPr>
                        <a:t>Imposto</a:t>
                      </a:r>
                      <a:endParaRPr baseline="-6535" sz="1275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8.541.23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174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3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 </a:t>
                      </a:r>
                      <a:r>
                        <a:rPr dirty="0" sz="850" spc="-45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38.541,23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095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174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262.500,00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349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3234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262.500,00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58750">
                <a:tc>
                  <a:txBody>
                    <a:bodyPr/>
                    <a:lstStyle/>
                    <a:p>
                      <a:pPr marL="24320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3º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ts val="930"/>
                        </a:lnSpc>
                        <a:spcBef>
                          <a:spcPts val="22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8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afixe-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cumpra-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se.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2561113" y="8048722"/>
            <a:ext cx="204660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Gabinete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Prefeito,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21</a:t>
            </a:r>
            <a:r>
              <a:rPr dirty="0" sz="850" spc="36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8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fevereiro,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2025-07-18T15:09:37Z</dcterms:created>
  <dcterms:modified xsi:type="dcterms:W3CDTF">2025-07-18T15:09:37Z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