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55"/>
              <a:t> </a:t>
            </a:r>
            <a:r>
              <a:rPr dirty="0" sz="550"/>
              <a:t>de</a:t>
            </a:r>
            <a:r>
              <a:rPr dirty="0" sz="550" spc="10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55"/>
              <a:t> </a:t>
            </a:r>
            <a:r>
              <a:rPr dirty="0" sz="550"/>
              <a:t>de</a:t>
            </a:r>
            <a:r>
              <a:rPr dirty="0" sz="550" spc="10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55"/>
              <a:t> </a:t>
            </a:r>
            <a:r>
              <a:rPr dirty="0" sz="550"/>
              <a:t>de</a:t>
            </a:r>
            <a:r>
              <a:rPr dirty="0" sz="550" spc="10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55"/>
              <a:t> </a:t>
            </a:r>
            <a:r>
              <a:rPr dirty="0" sz="550"/>
              <a:t>de</a:t>
            </a:r>
            <a:r>
              <a:rPr dirty="0" sz="550" spc="10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55"/>
              <a:t> </a:t>
            </a:r>
            <a:r>
              <a:rPr dirty="0" sz="550"/>
              <a:t>de</a:t>
            </a:r>
            <a:r>
              <a:rPr dirty="0" sz="550" spc="10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40290" y="9958615"/>
            <a:ext cx="295275" cy="121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85660" y="9962009"/>
            <a:ext cx="498689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55"/>
              <a:t> </a:t>
            </a:r>
            <a:r>
              <a:rPr dirty="0" sz="550"/>
              <a:t>de</a:t>
            </a:r>
            <a:r>
              <a:rPr dirty="0" sz="550" spc="10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74096" y="9941245"/>
            <a:ext cx="6639559" cy="0"/>
          </a:xfrm>
          <a:custGeom>
            <a:avLst/>
            <a:gdLst/>
            <a:ahLst/>
            <a:cxnLst/>
            <a:rect l="l" t="t" r="r" b="b"/>
            <a:pathLst>
              <a:path w="6639559" h="0">
                <a:moveTo>
                  <a:pt x="0" y="0"/>
                </a:moveTo>
                <a:lnTo>
                  <a:pt x="6639231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64960" y="1218849"/>
            <a:ext cx="6648450" cy="0"/>
          </a:xfrm>
          <a:custGeom>
            <a:avLst/>
            <a:gdLst/>
            <a:ahLst/>
            <a:cxnLst/>
            <a:rect l="l" t="t" r="r" b="b"/>
            <a:pathLst>
              <a:path w="6648450" h="0">
                <a:moveTo>
                  <a:pt x="0" y="0"/>
                </a:moveTo>
                <a:lnTo>
                  <a:pt x="6648367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7236" y="682556"/>
            <a:ext cx="408099" cy="109696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225345" y="216089"/>
            <a:ext cx="316547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3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1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3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2001520">
              <a:lnSpc>
                <a:spcPct val="1250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840576" y="9958615"/>
            <a:ext cx="294005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5"/>
              <a:t> </a:t>
            </a:r>
            <a:fld id="{81D60167-4931-47E6-BA6A-407CBD079E47}" type="slidenum">
              <a:rPr dirty="0" sz="550"/>
              <a:t>1</a:t>
            </a:fld>
            <a:r>
              <a:rPr dirty="0" sz="550" spc="55"/>
              <a:t> </a:t>
            </a:r>
            <a:r>
              <a:rPr dirty="0" sz="550"/>
              <a:t>de</a:t>
            </a:r>
            <a:r>
              <a:rPr dirty="0" sz="550" spc="105"/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6" name="object 6" descr=""/>
          <p:cNvSpPr txBox="1"/>
          <p:nvPr/>
        </p:nvSpPr>
        <p:spPr>
          <a:xfrm>
            <a:off x="4916251" y="1445856"/>
            <a:ext cx="19761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2861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21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fevereiro,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48576" y="1899877"/>
            <a:ext cx="2907030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635">
              <a:lnSpc>
                <a:spcPts val="910"/>
              </a:lnSpc>
              <a:spcBef>
                <a:spcPts val="170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R$3.800.000,00,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7111" y="2664704"/>
            <a:ext cx="645604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34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constitucionais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 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Ihe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dezembro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2024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extra</a:t>
            </a:r>
            <a:r>
              <a:rPr dirty="0" sz="800">
                <a:latin typeface="Arial MT"/>
                <a:cs typeface="Arial MT"/>
              </a:rPr>
              <a:t> 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1924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 E</a:t>
            </a:r>
            <a:r>
              <a:rPr dirty="0" u="sng" sz="800" spc="-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 </a:t>
            </a:r>
            <a:r>
              <a:rPr dirty="0" u="sng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32512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>
                <a:latin typeface="Arial MT"/>
                <a:cs typeface="Arial MT"/>
              </a:rPr>
              <a:t> 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05337" y="4373824"/>
            <a:ext cx="1944370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18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40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6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7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5892" y="4691046"/>
            <a:ext cx="608330" cy="580390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650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800" spc="-10"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74582" y="4761129"/>
            <a:ext cx="573532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604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Municipal</a:t>
            </a:r>
            <a:r>
              <a:rPr dirty="0" sz="800" b="1"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620"/>
              </a:spcBef>
            </a:pPr>
            <a:r>
              <a:rPr dirty="0" baseline="6944" sz="1200" spc="-15">
                <a:latin typeface="Arial MT"/>
                <a:cs typeface="Arial MT"/>
              </a:rPr>
              <a:t>MANUTEN</a:t>
            </a:r>
            <a:r>
              <a:rPr dirty="0" sz="800" spc="-10">
                <a:latin typeface="Arial MT"/>
                <a:cs typeface="Arial MT"/>
              </a:rPr>
              <a:t>CA</a:t>
            </a:r>
            <a:r>
              <a:rPr dirty="0" baseline="6944" sz="1200" spc="-15">
                <a:latin typeface="Arial MT"/>
                <a:cs typeface="Arial MT"/>
              </a:rPr>
              <a:t>O</a:t>
            </a:r>
            <a:r>
              <a:rPr dirty="0" baseline="6944" sz="1200" spc="-7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-52">
                <a:latin typeface="Arial MT"/>
                <a:cs typeface="Arial MT"/>
              </a:rPr>
              <a:t> </a:t>
            </a:r>
            <a:r>
              <a:rPr dirty="0" baseline="6944" sz="1200" spc="-15">
                <a:latin typeface="Arial MT"/>
                <a:cs typeface="Arial MT"/>
              </a:rPr>
              <a:t>OPERACIONALIZ</a:t>
            </a:r>
            <a:r>
              <a:rPr dirty="0" sz="800" spc="-10">
                <a:latin typeface="Arial MT"/>
                <a:cs typeface="Arial MT"/>
              </a:rPr>
              <a:t>ACÃ</a:t>
            </a:r>
            <a:r>
              <a:rPr dirty="0" baseline="6944" sz="1200" spc="-15">
                <a:latin typeface="Arial MT"/>
                <a:cs typeface="Arial MT"/>
              </a:rPr>
              <a:t>O</a:t>
            </a:r>
            <a:r>
              <a:rPr dirty="0" baseline="6944" sz="1200" spc="-6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DA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ESTRATÉGIA</a:t>
            </a:r>
            <a:r>
              <a:rPr dirty="0" baseline="3472" sz="1200" spc="150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SAÚDE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DA</a:t>
            </a:r>
            <a:r>
              <a:rPr dirty="0" baseline="3472" sz="1200" spc="-15">
                <a:latin typeface="Arial MT"/>
                <a:cs typeface="Arial MT"/>
              </a:rPr>
              <a:t> FAMÍLIA/UBS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(PREVINE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BRASIL)</a:t>
            </a:r>
            <a:endParaRPr baseline="3472" sz="12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15"/>
              </a:spcBef>
              <a:tabLst>
                <a:tab pos="3270250" algn="l"/>
                <a:tab pos="5102860" algn="l"/>
              </a:tabLst>
            </a:pPr>
            <a:r>
              <a:rPr dirty="0" sz="800" spc="-10">
                <a:latin typeface="Arial MT"/>
                <a:cs typeface="Arial MT"/>
              </a:rPr>
              <a:t>DEMAIS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SERVIÇOS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TERCEIROS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PESSOA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r>
              <a:rPr dirty="0" sz="800">
                <a:latin typeface="Arial MT"/>
                <a:cs typeface="Arial MT"/>
              </a:rPr>
              <a:t>	SUS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ASPS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10">
                <a:latin typeface="Arial MT"/>
                <a:cs typeface="Arial MT"/>
              </a:rPr>
              <a:t>1.100.000,00</a:t>
            </a:r>
            <a:endParaRPr sz="800">
              <a:latin typeface="Arial MT"/>
              <a:cs typeface="Arial MT"/>
            </a:endParaRPr>
          </a:p>
          <a:p>
            <a:pPr marL="2776220">
              <a:lnSpc>
                <a:spcPct val="100000"/>
              </a:lnSpc>
              <a:spcBef>
                <a:spcPts val="405"/>
              </a:spcBef>
              <a:tabLst>
                <a:tab pos="5099685" algn="l"/>
              </a:tabLst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Projeto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0" b="1">
                <a:latin typeface="Arial"/>
                <a:cs typeface="Arial"/>
              </a:rPr>
              <a:t> Atividade</a:t>
            </a:r>
            <a:r>
              <a:rPr dirty="0" sz="800" spc="2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	</a:t>
            </a:r>
            <a:r>
              <a:rPr dirty="0" sz="800" spc="-10" b="1">
                <a:latin typeface="Arial"/>
                <a:cs typeface="Arial"/>
              </a:rPr>
              <a:t>1.100.000,00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4636" y="5404070"/>
            <a:ext cx="606425" cy="40386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62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25382" y="5495486"/>
            <a:ext cx="54095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15">
                <a:latin typeface="Arial MT"/>
                <a:cs typeface="Arial MT"/>
              </a:rPr>
              <a:t>MANUTEN</a:t>
            </a:r>
            <a:r>
              <a:rPr dirty="0" sz="800" spc="-10">
                <a:latin typeface="Arial MT"/>
                <a:cs typeface="Arial MT"/>
              </a:rPr>
              <a:t>CA</a:t>
            </a:r>
            <a:r>
              <a:rPr dirty="0" baseline="3472" sz="1200" spc="-15">
                <a:latin typeface="Arial MT"/>
                <a:cs typeface="Arial MT"/>
              </a:rPr>
              <a:t>O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0E0E0E"/>
                </a:solidFill>
                <a:latin typeface="Arial MT"/>
                <a:cs typeface="Arial MT"/>
              </a:rPr>
              <a:t>/</a:t>
            </a:r>
            <a:r>
              <a:rPr dirty="0" baseline="3472" sz="1200" spc="-6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OPERACIONALIZ</a:t>
            </a:r>
            <a:r>
              <a:rPr dirty="0" sz="800" spc="-10">
                <a:latin typeface="Arial MT"/>
                <a:cs typeface="Arial MT"/>
              </a:rPr>
              <a:t>ACÃ</a:t>
            </a:r>
            <a:r>
              <a:rPr dirty="0" baseline="3472" sz="1200" spc="-15">
                <a:latin typeface="Arial MT"/>
                <a:cs typeface="Arial MT"/>
              </a:rPr>
              <a:t>O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DAS </a:t>
            </a:r>
            <a:r>
              <a:rPr dirty="0" baseline="3472" sz="1200" spc="-15">
                <a:latin typeface="Arial MT"/>
                <a:cs typeface="Arial MT"/>
              </a:rPr>
              <a:t>UNIDADES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44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SAÚDE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0A0A0A"/>
                </a:solidFill>
                <a:latin typeface="Arial MT"/>
                <a:cs typeface="Arial MT"/>
              </a:rPr>
              <a:t>/</a:t>
            </a:r>
            <a:r>
              <a:rPr dirty="0" baseline="3472" sz="1200" spc="-22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CEMES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32323"/>
                </a:solidFill>
                <a:latin typeface="Arial MT"/>
                <a:cs typeface="Arial MT"/>
              </a:rPr>
              <a:t>/</a:t>
            </a:r>
            <a:r>
              <a:rPr dirty="0" baseline="3472" sz="1200" spc="-22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SAMU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192/SAÚDE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MENTAL/UPA</a:t>
            </a:r>
            <a:r>
              <a:rPr dirty="0" baseline="3472" sz="1200" spc="67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?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22038" y="5605183"/>
            <a:ext cx="4921250" cy="72644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  <a:tabLst>
                <a:tab pos="3219450" algn="l"/>
              </a:tabLst>
            </a:pPr>
            <a:r>
              <a:rPr dirty="0" sz="800" spc="-10">
                <a:latin typeface="Arial MT"/>
                <a:cs typeface="Arial MT"/>
              </a:rPr>
              <a:t>DEMAIS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SERVIÇOS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TERCEIROS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PESSOA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r>
              <a:rPr dirty="0" sz="800">
                <a:latin typeface="Arial MT"/>
                <a:cs typeface="Arial MT"/>
              </a:rPr>
              <a:t>	SUS 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ManutenCào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ASPS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2728595">
              <a:lnSpc>
                <a:spcPct val="100000"/>
              </a:lnSpc>
              <a:spcBef>
                <a:spcPts val="43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Projeto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0" b="1">
                <a:latin typeface="Arial"/>
                <a:cs typeface="Arial"/>
              </a:rPr>
              <a:t> Atividade</a:t>
            </a:r>
            <a:r>
              <a:rPr dirty="0" sz="800" spc="2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2728595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3126105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62894" y="5605183"/>
            <a:ext cx="607695" cy="72644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2.700.000,00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2.700.000,00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3.800.000,00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Arial MT"/>
                <a:cs typeface="Arial MT"/>
              </a:rPr>
              <a:t>3.800.000,00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54919" y="6379152"/>
            <a:ext cx="596265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80059" marR="5080" indent="-467995">
              <a:lnSpc>
                <a:spcPct val="102499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abertura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 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10">
                <a:latin typeface="Arial MT"/>
                <a:cs typeface="Arial MT"/>
              </a:rPr>
              <a:t> 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trata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31548" y="6726523"/>
            <a:ext cx="164020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8455" marR="5080" indent="-32639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2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96201" y="7070528"/>
            <a:ext cx="1943100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22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0C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40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1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9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0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790579" y="6735665"/>
            <a:ext cx="74231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R$3.800.000,00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$3.800.000,00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399495" y="7480155"/>
          <a:ext cx="6560820" cy="833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2780029"/>
                <a:gridCol w="2296160"/>
                <a:gridCol w="686435"/>
              </a:tblGrid>
              <a:tr h="14922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ACÃ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HOSPITAL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5560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MATERNIDADE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Transferências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1250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415499" y="8280558"/>
            <a:ext cx="606425" cy="40386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62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216245" y="8371971"/>
            <a:ext cx="5411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15">
                <a:latin typeface="Arial MT"/>
                <a:cs typeface="Arial MT"/>
              </a:rPr>
              <a:t>MANUTEN</a:t>
            </a:r>
            <a:r>
              <a:rPr dirty="0" sz="800" spc="-10">
                <a:latin typeface="Arial MT"/>
                <a:cs typeface="Arial MT"/>
              </a:rPr>
              <a:t>CÃ</a:t>
            </a:r>
            <a:r>
              <a:rPr dirty="0" baseline="3472" sz="1200" spc="-15">
                <a:latin typeface="Arial MT"/>
                <a:cs typeface="Arial MT"/>
              </a:rPr>
              <a:t>O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/</a:t>
            </a:r>
            <a:r>
              <a:rPr dirty="0" baseline="3472" sz="1200" spc="-6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OPERACIONALIZ</a:t>
            </a:r>
            <a:r>
              <a:rPr dirty="0" sz="800" spc="-10">
                <a:latin typeface="Arial MT"/>
                <a:cs typeface="Arial MT"/>
              </a:rPr>
              <a:t>ACÃ</a:t>
            </a:r>
            <a:r>
              <a:rPr dirty="0" baseline="3472" sz="1200" spc="-15">
                <a:latin typeface="Arial MT"/>
                <a:cs typeface="Arial MT"/>
              </a:rPr>
              <a:t>O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DAS</a:t>
            </a:r>
            <a:r>
              <a:rPr dirty="0" baseline="3472" sz="1200" spc="-15">
                <a:latin typeface="Arial MT"/>
                <a:cs typeface="Arial MT"/>
              </a:rPr>
              <a:t> UNIDADES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SAÚDE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/</a:t>
            </a:r>
            <a:r>
              <a:rPr dirty="0" baseline="3472" sz="1200" spc="-22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CEMES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63636"/>
                </a:solidFill>
                <a:latin typeface="Arial MT"/>
                <a:cs typeface="Arial MT"/>
              </a:rPr>
              <a:t>/</a:t>
            </a:r>
            <a:r>
              <a:rPr dirty="0" baseline="3472" sz="1200" spc="-44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SAMU </a:t>
            </a:r>
            <a:r>
              <a:rPr dirty="0" baseline="3472" sz="1200" spc="-30">
                <a:latin typeface="Arial MT"/>
                <a:cs typeface="Arial MT"/>
              </a:rPr>
              <a:t>192/SAÚDE</a:t>
            </a:r>
            <a:r>
              <a:rPr dirty="0" baseline="3472" sz="1200" spc="82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MENTAL/UPA</a:t>
            </a:r>
            <a:r>
              <a:rPr dirty="0" baseline="3472" sz="1200" spc="127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212902" y="8499951"/>
            <a:ext cx="4920615" cy="68707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3222625" algn="l"/>
              </a:tabLst>
            </a:pPr>
            <a:r>
              <a:rPr dirty="0" baseline="3472" sz="1200" spc="-15">
                <a:latin typeface="Arial MT"/>
                <a:cs typeface="Arial MT"/>
              </a:rPr>
              <a:t>DEMAIS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SERVI</a:t>
            </a:r>
            <a:r>
              <a:rPr dirty="0" sz="800">
                <a:latin typeface="Arial MT"/>
                <a:cs typeface="Arial MT"/>
              </a:rPr>
              <a:t>C</a:t>
            </a:r>
            <a:r>
              <a:rPr dirty="0" baseline="3472" sz="1200">
                <a:latin typeface="Arial MT"/>
                <a:cs typeface="Arial MT"/>
              </a:rPr>
              <a:t>OS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TERCEIROS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5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PESSOA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JURÍDICA</a:t>
            </a:r>
            <a:r>
              <a:rPr dirty="0" baseline="3472" sz="1200">
                <a:latin typeface="Arial MT"/>
                <a:cs typeface="Arial MT"/>
              </a:rPr>
              <a:t>	SUS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2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Transferências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do</a:t>
            </a:r>
            <a:r>
              <a:rPr dirty="0" baseline="3472" sz="1200" spc="-2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Fundo</a:t>
            </a:r>
            <a:r>
              <a:rPr dirty="0" baseline="3472" sz="1200" spc="6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Esta‹</a:t>
            </a:r>
            <a:endParaRPr baseline="3472" sz="1200">
              <a:latin typeface="Arial MT"/>
              <a:cs typeface="Arial MT"/>
            </a:endParaRPr>
          </a:p>
          <a:p>
            <a:pPr marL="2728595" marR="716915" indent="2540">
              <a:lnSpc>
                <a:spcPct val="137500"/>
              </a:lnSpc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3418840">
              <a:lnSpc>
                <a:spcPct val="100000"/>
              </a:lnSpc>
              <a:spcBef>
                <a:spcPts val="28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253058" y="8481668"/>
            <a:ext cx="607060" cy="70548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  <a:p>
            <a:pPr marL="15875" marR="5080" indent="-3175">
              <a:lnSpc>
                <a:spcPct val="130000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3.800.o0o,oo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3.800.000,00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61914" y="9950387"/>
            <a:ext cx="6648450" cy="0"/>
          </a:xfrm>
          <a:custGeom>
            <a:avLst/>
            <a:gdLst/>
            <a:ahLst/>
            <a:cxnLst/>
            <a:rect l="l" t="t" r="r" b="b"/>
            <a:pathLst>
              <a:path w="6648450" h="0">
                <a:moveTo>
                  <a:pt x="0" y="0"/>
                </a:moveTo>
                <a:lnTo>
                  <a:pt x="6648367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634372" y="2640333"/>
            <a:ext cx="1946275" cy="0"/>
          </a:xfrm>
          <a:custGeom>
            <a:avLst/>
            <a:gdLst/>
            <a:ahLst/>
            <a:cxnLst/>
            <a:rect l="l" t="t" r="r" b="b"/>
            <a:pathLst>
              <a:path w="1946275" h="0">
                <a:moveTo>
                  <a:pt x="0" y="0"/>
                </a:moveTo>
                <a:lnTo>
                  <a:pt x="1946086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8005" y="1229514"/>
            <a:ext cx="6645909" cy="0"/>
          </a:xfrm>
          <a:custGeom>
            <a:avLst/>
            <a:gdLst/>
            <a:ahLst/>
            <a:cxnLst/>
            <a:rect l="l" t="t" r="r" b="b"/>
            <a:pathLst>
              <a:path w="6645909" h="0">
                <a:moveTo>
                  <a:pt x="0" y="0"/>
                </a:moveTo>
                <a:lnTo>
                  <a:pt x="6645322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82731" y="13711"/>
            <a:ext cx="542290" cy="0"/>
          </a:xfrm>
          <a:custGeom>
            <a:avLst/>
            <a:gdLst/>
            <a:ahLst/>
            <a:cxnLst/>
            <a:rect l="l" t="t" r="r" b="b"/>
            <a:pathLst>
              <a:path w="542290" h="0">
                <a:moveTo>
                  <a:pt x="0" y="0"/>
                </a:moveTo>
                <a:lnTo>
                  <a:pt x="542102" y="0"/>
                </a:lnTo>
              </a:path>
            </a:pathLst>
          </a:custGeom>
          <a:ln w="9141">
            <a:solidFill>
              <a:srgbClr val="6467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880154" y="10665"/>
            <a:ext cx="545465" cy="0"/>
          </a:xfrm>
          <a:custGeom>
            <a:avLst/>
            <a:gdLst/>
            <a:ahLst/>
            <a:cxnLst/>
            <a:rect l="l" t="t" r="r" b="b"/>
            <a:pathLst>
              <a:path w="545465" h="0">
                <a:moveTo>
                  <a:pt x="0" y="0"/>
                </a:moveTo>
                <a:lnTo>
                  <a:pt x="545147" y="0"/>
                </a:lnTo>
              </a:path>
            </a:pathLst>
          </a:custGeom>
          <a:ln w="9141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595851" y="10665"/>
            <a:ext cx="402590" cy="0"/>
          </a:xfrm>
          <a:custGeom>
            <a:avLst/>
            <a:gdLst/>
            <a:ahLst/>
            <a:cxnLst/>
            <a:rect l="l" t="t" r="r" b="b"/>
            <a:pathLst>
              <a:path w="402589" h="0">
                <a:moveTo>
                  <a:pt x="0" y="0"/>
                </a:moveTo>
                <a:lnTo>
                  <a:pt x="402008" y="0"/>
                </a:lnTo>
              </a:path>
            </a:pathLst>
          </a:custGeom>
          <a:ln w="9141">
            <a:solidFill>
              <a:srgbClr val="4B647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417236" y="396126"/>
            <a:ext cx="551815" cy="640080"/>
            <a:chOff x="417236" y="396126"/>
            <a:chExt cx="551815" cy="640080"/>
          </a:xfrm>
        </p:grpSpPr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7236" y="685602"/>
              <a:ext cx="551238" cy="35041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6419" y="396126"/>
              <a:ext cx="392871" cy="262052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1181431" y="261794"/>
            <a:ext cx="3162300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3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2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5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2001520">
              <a:lnSpc>
                <a:spcPct val="122300"/>
              </a:lnSpc>
              <a:spcBef>
                <a:spcPts val="465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Lourenşo,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Pâgina</a:t>
            </a:r>
            <a:r>
              <a:rPr dirty="0" spc="-10"/>
              <a:t> </a:t>
            </a:r>
            <a:fld id="{81D60167-4931-47E6-BA6A-407CBD079E47}" type="slidenum">
              <a:rPr dirty="0" spc="-35"/>
              <a:t>2</a:t>
            </a:fld>
            <a:r>
              <a:rPr dirty="0" spc="-40"/>
              <a:t> </a:t>
            </a:r>
            <a:r>
              <a:rPr dirty="0" spc="-1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645281" y="1299594"/>
            <a:ext cx="472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52346" y="1299594"/>
            <a:ext cx="3429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567542" y="2061376"/>
            <a:ext cx="20440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21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fevereiro,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2025-07-18T15:11:30Z</dcterms:created>
  <dcterms:modified xsi:type="dcterms:W3CDTF">2025-07-18T15:11:30Z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