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38554" y="9889444"/>
            <a:ext cx="6661150" cy="0"/>
          </a:xfrm>
          <a:custGeom>
            <a:avLst/>
            <a:gdLst/>
            <a:ahLst/>
            <a:cxnLst/>
            <a:rect l="l" t="t" r="r" b="b"/>
            <a:pathLst>
              <a:path w="6661150" h="0">
                <a:moveTo>
                  <a:pt x="0" y="0"/>
                </a:moveTo>
                <a:lnTo>
                  <a:pt x="6660549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2798831" y="9273924"/>
            <a:ext cx="1949450" cy="0"/>
          </a:xfrm>
          <a:custGeom>
            <a:avLst/>
            <a:gdLst/>
            <a:ahLst/>
            <a:cxnLst/>
            <a:rect l="l" t="t" r="r" b="b"/>
            <a:pathLst>
              <a:path w="1949450" h="0">
                <a:moveTo>
                  <a:pt x="0" y="0"/>
                </a:moveTo>
                <a:lnTo>
                  <a:pt x="1949132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426372" y="1165525"/>
            <a:ext cx="6657975" cy="0"/>
          </a:xfrm>
          <a:custGeom>
            <a:avLst/>
            <a:gdLst/>
            <a:ahLst/>
            <a:cxnLst/>
            <a:rect l="l" t="t" r="r" b="b"/>
            <a:pathLst>
              <a:path w="6657975" h="0">
                <a:moveTo>
                  <a:pt x="0" y="0"/>
                </a:moveTo>
                <a:lnTo>
                  <a:pt x="6657504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84739" y="618565"/>
            <a:ext cx="402008" cy="118837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57831" y="332136"/>
            <a:ext cx="395917" cy="26205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88526" y="155145"/>
            <a:ext cx="3169285" cy="565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29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04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1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2005330" indent="3175">
              <a:lnSpc>
                <a:spcPct val="117600"/>
              </a:lnSpc>
              <a:spcBef>
                <a:spcPts val="465"/>
              </a:spcBef>
            </a:pPr>
            <a:r>
              <a:rPr dirty="0" sz="850" spc="-20">
                <a:latin typeface="Arial MT"/>
                <a:cs typeface="Arial MT"/>
              </a:rPr>
              <a:t>Rua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Maria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Fazenda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111090" y="1390754"/>
            <a:ext cx="2951480" cy="715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8171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Decreto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N°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2865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25</a:t>
            </a:r>
            <a:r>
              <a:rPr dirty="0" sz="850" spc="38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9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fevereiro,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85"/>
              </a:spcBef>
            </a:pPr>
            <a:endParaRPr sz="850">
              <a:latin typeface="Arial MT"/>
              <a:cs typeface="Arial MT"/>
            </a:endParaRPr>
          </a:p>
          <a:p>
            <a:pPr marL="13970" marR="127000" indent="-1905">
              <a:lnSpc>
                <a:spcPts val="890"/>
              </a:lnSpc>
              <a:spcBef>
                <a:spcPts val="5"/>
              </a:spcBef>
            </a:pPr>
            <a:r>
              <a:rPr dirty="0" sz="850" spc="-35">
                <a:latin typeface="Arial MT"/>
                <a:cs typeface="Arial MT"/>
              </a:rPr>
              <a:t>Abre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no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valor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total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R$100.000,00,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para </a:t>
            </a:r>
            <a:r>
              <a:rPr dirty="0" sz="850" spc="-10">
                <a:latin typeface="Arial MT"/>
                <a:cs typeface="Arial MT"/>
              </a:rPr>
              <a:t>fins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que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se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especifica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da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outras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14988" y="2605033"/>
            <a:ext cx="6468110" cy="9639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8515">
              <a:lnSpc>
                <a:spcPct val="138800"/>
              </a:lnSpc>
              <a:spcBef>
                <a:spcPts val="100"/>
              </a:spcBef>
            </a:pPr>
            <a:r>
              <a:rPr dirty="0" sz="850" spc="-80">
                <a:latin typeface="Arial MT"/>
                <a:cs typeface="Arial MT"/>
              </a:rPr>
              <a:t>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PREFEITO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MUNICIPAL,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no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uso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suas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atribuições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legais,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acordo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que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Ihe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confere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80">
                <a:latin typeface="Arial MT"/>
                <a:cs typeface="Arial MT"/>
              </a:rPr>
              <a:t>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art. </a:t>
            </a:r>
            <a:r>
              <a:rPr dirty="0" sz="850">
                <a:latin typeface="Arial MT"/>
                <a:cs typeface="Arial MT"/>
              </a:rPr>
              <a:t>8º</a:t>
            </a:r>
            <a:r>
              <a:rPr dirty="0" sz="850" spc="16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da </a:t>
            </a:r>
            <a:r>
              <a:rPr dirty="0" sz="850" spc="-35">
                <a:latin typeface="Arial MT"/>
                <a:cs typeface="Arial MT"/>
              </a:rPr>
              <a:t>Lei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n°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859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 10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dezembro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2024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publicada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na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edição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extra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ll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1924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50" spc="-7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6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8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2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-6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3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85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50" spc="-30">
                <a:latin typeface="Arial MT"/>
                <a:cs typeface="Arial MT"/>
              </a:rPr>
              <a:t>Artigo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1º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Fica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crédito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as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seguintes</a:t>
            </a:r>
            <a:r>
              <a:rPr dirty="0" sz="850" spc="-10">
                <a:latin typeface="Arial MT"/>
                <a:cs typeface="Arial MT"/>
              </a:rPr>
              <a:t> 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69306" y="4323264"/>
            <a:ext cx="2693035" cy="39433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heavy" sz="85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Dota§ôes</a:t>
            </a:r>
            <a:r>
              <a:rPr dirty="0" u="heavy" sz="850" spc="-4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5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390"/>
              </a:spcBef>
            </a:pPr>
            <a:r>
              <a:rPr dirty="0" sz="950" b="1">
                <a:latin typeface="Arial"/>
                <a:cs typeface="Arial"/>
              </a:rPr>
              <a:t>PREFEITURA</a:t>
            </a:r>
            <a:r>
              <a:rPr dirty="0" sz="950" spc="18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21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10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571112" y="4731996"/>
          <a:ext cx="6572250" cy="9836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3265"/>
                <a:gridCol w="3228975"/>
                <a:gridCol w="1888489"/>
                <a:gridCol w="654685"/>
              </a:tblGrid>
              <a:tr h="149860">
                <a:tc>
                  <a:txBody>
                    <a:bodyPr/>
                    <a:lstStyle/>
                    <a:p>
                      <a:pPr marL="3302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01.15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Direitos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Humanos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2.849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Manutenção,</a:t>
                      </a:r>
                      <a:r>
                        <a:rPr dirty="0" baseline="3267" sz="1275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baseline="3267" sz="1275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267" sz="1275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267" sz="1275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267" sz="127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Unidade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9065">
                <a:tc>
                  <a:txBody>
                    <a:bodyPr/>
                    <a:lstStyle/>
                    <a:p>
                      <a:pPr marL="33020">
                        <a:lnSpc>
                          <a:spcPts val="93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930"/>
                        </a:lnSpc>
                        <a:spcBef>
                          <a:spcPts val="65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PESSOA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JURÍDICA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ts val="930"/>
                        </a:lnSpc>
                        <a:spcBef>
                          <a:spcPts val="65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30">
                          <a:latin typeface="Arial MT"/>
                          <a:cs typeface="Arial MT"/>
                        </a:rPr>
                        <a:t>nÕo</a:t>
                      </a:r>
                      <a:r>
                        <a:rPr dirty="0" sz="8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93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200025">
                <a:tc gridSpan="3">
                  <a:txBody>
                    <a:bodyPr/>
                    <a:lstStyle/>
                    <a:p>
                      <a:pPr marL="355282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RJ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68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6830"/>
                </a:tc>
              </a:tr>
              <a:tr h="174625">
                <a:tc gridSpan="3">
                  <a:txBody>
                    <a:bodyPr/>
                    <a:lstStyle/>
                    <a:p>
                      <a:pPr marL="35528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42240">
                <a:tc gridSpan="3">
                  <a:txBody>
                    <a:bodyPr/>
                    <a:lstStyle/>
                    <a:p>
                      <a:pPr algn="r" marR="474980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925477" y="5770996"/>
            <a:ext cx="597090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059" marR="5080" indent="-467995">
              <a:lnSpc>
                <a:spcPct val="105900"/>
              </a:lnSpc>
              <a:spcBef>
                <a:spcPts val="100"/>
              </a:spcBef>
            </a:pPr>
            <a:r>
              <a:rPr dirty="0" sz="850" spc="-30">
                <a:latin typeface="Arial MT"/>
                <a:cs typeface="Arial MT"/>
              </a:rPr>
              <a:t>Artigo </a:t>
            </a:r>
            <a:r>
              <a:rPr dirty="0" sz="850" spc="-20">
                <a:latin typeface="Arial MT"/>
                <a:cs typeface="Arial MT"/>
              </a:rPr>
              <a:t>2º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-</a:t>
            </a:r>
            <a:r>
              <a:rPr dirty="0" sz="850" spc="-6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As </a:t>
            </a:r>
            <a:r>
              <a:rPr dirty="0" sz="850" spc="-40">
                <a:latin typeface="Arial MT"/>
                <a:cs typeface="Arial MT"/>
              </a:rPr>
              <a:t>despesas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decorrentes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abertura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do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presente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crédito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suplementar,</a:t>
            </a:r>
            <a:r>
              <a:rPr dirty="0" sz="850" spc="7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serão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cobertas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que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trata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Artigo </a:t>
            </a:r>
            <a:r>
              <a:rPr dirty="0" sz="850" spc="-55">
                <a:latin typeface="Arial MT"/>
                <a:cs typeface="Arial MT"/>
              </a:rPr>
              <a:t>43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parágrafo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da </a:t>
            </a:r>
            <a:r>
              <a:rPr dirty="0" sz="850" spc="-25">
                <a:latin typeface="Arial MT"/>
                <a:cs typeface="Arial MT"/>
              </a:rPr>
              <a:t>Lei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Federal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N°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4.320/64,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Inciso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804550" y="6145794"/>
            <a:ext cx="163893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0995" marR="5080" indent="-328930">
              <a:lnSpc>
                <a:spcPct val="138800"/>
              </a:lnSpc>
              <a:spcBef>
                <a:spcPts val="100"/>
              </a:spcBef>
            </a:pPr>
            <a:r>
              <a:rPr dirty="0" sz="850" spc="-25">
                <a:latin typeface="Arial MT"/>
                <a:cs typeface="Arial MT"/>
              </a:rPr>
              <a:t>Inciso: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II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Excesso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 </a:t>
            </a:r>
            <a:r>
              <a:rPr dirty="0" sz="850" spc="-40">
                <a:latin typeface="Arial MT"/>
                <a:cs typeface="Arial MT"/>
              </a:rPr>
              <a:t>Arrecadação:</a:t>
            </a:r>
            <a:r>
              <a:rPr dirty="0" sz="850" spc="-10">
                <a:latin typeface="Arial MT"/>
                <a:cs typeface="Arial MT"/>
              </a:rPr>
              <a:t> III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Anulação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69306" y="6501639"/>
            <a:ext cx="2693035" cy="38862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u="sng" sz="8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50" spc="-3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5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370"/>
              </a:spcBef>
            </a:pPr>
            <a:r>
              <a:rPr dirty="0" sz="950" b="1">
                <a:latin typeface="Arial"/>
                <a:cs typeface="Arial"/>
              </a:rPr>
              <a:t>PREFEITURA</a:t>
            </a:r>
            <a:r>
              <a:rPr dirty="0" sz="950" spc="21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8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10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968448" y="6136652"/>
            <a:ext cx="648970" cy="39751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850" spc="-40">
                <a:latin typeface="Arial MT"/>
                <a:cs typeface="Arial MT"/>
              </a:rPr>
              <a:t>R$100.000,00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45"/>
              </a:spcBef>
            </a:pPr>
            <a:r>
              <a:rPr dirty="0" sz="850" spc="-10">
                <a:latin typeface="Arial MT"/>
                <a:cs typeface="Arial MT"/>
              </a:rPr>
              <a:t>$100.000,00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91927" y="6834444"/>
            <a:ext cx="607695" cy="54673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850" spc="-10">
                <a:latin typeface="Arial MT"/>
                <a:cs typeface="Arial MT"/>
              </a:rPr>
              <a:t>01.15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70"/>
              </a:spcBef>
            </a:pPr>
            <a:r>
              <a:rPr dirty="0" sz="850" spc="-10">
                <a:latin typeface="Arial MT"/>
                <a:cs typeface="Arial MT"/>
              </a:rPr>
              <a:t>2.849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00"/>
              </a:spcBef>
            </a:pPr>
            <a:r>
              <a:rPr dirty="0" sz="850" spc="-35">
                <a:latin typeface="Arial MT"/>
                <a:cs typeface="Arial MT"/>
              </a:rPr>
              <a:t>3.3.9.0.39.05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92415" y="6825302"/>
            <a:ext cx="3048000" cy="56515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>
              <a:lnSpc>
                <a:spcPct val="136400"/>
              </a:lnSpc>
              <a:spcBef>
                <a:spcPts val="170"/>
              </a:spcBef>
            </a:pPr>
            <a:r>
              <a:rPr dirty="0" sz="850" spc="-10">
                <a:latin typeface="Arial MT"/>
                <a:cs typeface="Arial MT"/>
              </a:rPr>
              <a:t>Secretária</a:t>
            </a:r>
            <a:r>
              <a:rPr dirty="0" sz="850">
                <a:latin typeface="Arial MT"/>
                <a:cs typeface="Arial MT"/>
              </a:rPr>
              <a:t> Municipal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>
                <a:latin typeface="Arial MT"/>
                <a:cs typeface="Arial MT"/>
              </a:rPr>
              <a:t> Assisténcia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Social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Direitos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Humanos </a:t>
            </a:r>
            <a:r>
              <a:rPr dirty="0" baseline="3267" sz="1275" spc="-89">
                <a:latin typeface="Arial MT"/>
                <a:cs typeface="Arial MT"/>
              </a:rPr>
              <a:t>ManutenCão,</a:t>
            </a:r>
            <a:r>
              <a:rPr dirty="0" baseline="3267" sz="1275" spc="172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Administração</a:t>
            </a:r>
            <a:r>
              <a:rPr dirty="0" baseline="3267" sz="1275" spc="165">
                <a:latin typeface="Arial MT"/>
                <a:cs typeface="Arial MT"/>
              </a:rPr>
              <a:t> </a:t>
            </a:r>
            <a:r>
              <a:rPr dirty="0" baseline="3267" sz="1275">
                <a:latin typeface="Arial MT"/>
                <a:cs typeface="Arial MT"/>
              </a:rPr>
              <a:t>e</a:t>
            </a:r>
            <a:r>
              <a:rPr dirty="0" baseline="3267" sz="1275" spc="15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Operacionaliza</a:t>
            </a:r>
            <a:r>
              <a:rPr dirty="0" sz="850" spc="-40">
                <a:latin typeface="Arial MT"/>
                <a:cs typeface="Arial MT"/>
              </a:rPr>
              <a:t>cã</a:t>
            </a:r>
            <a:r>
              <a:rPr dirty="0" baseline="3267" sz="1275" spc="-60">
                <a:latin typeface="Arial MT"/>
                <a:cs typeface="Arial MT"/>
              </a:rPr>
              <a:t>o</a:t>
            </a:r>
            <a:r>
              <a:rPr dirty="0" baseline="3267" sz="1275" spc="-75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das</a:t>
            </a:r>
            <a:r>
              <a:rPr dirty="0" baseline="3267" sz="1275">
                <a:latin typeface="Arial MT"/>
                <a:cs typeface="Arial MT"/>
              </a:rPr>
              <a:t> </a:t>
            </a:r>
            <a:r>
              <a:rPr dirty="0" baseline="3267" sz="1275" spc="-15">
                <a:latin typeface="Arial MT"/>
                <a:cs typeface="Arial MT"/>
              </a:rPr>
              <a:t>Unidade </a:t>
            </a:r>
            <a:r>
              <a:rPr dirty="0" baseline="3267" sz="1275" spc="-60">
                <a:latin typeface="Arial MT"/>
                <a:cs typeface="Arial MT"/>
              </a:rPr>
              <a:t>DEMAIS</a:t>
            </a:r>
            <a:r>
              <a:rPr dirty="0" baseline="3267" sz="1275" spc="-7">
                <a:latin typeface="Arial MT"/>
                <a:cs typeface="Arial MT"/>
              </a:rPr>
              <a:t> </a:t>
            </a:r>
            <a:r>
              <a:rPr dirty="0" baseline="3267" sz="1275" spc="-37">
                <a:latin typeface="Arial MT"/>
                <a:cs typeface="Arial MT"/>
              </a:rPr>
              <a:t>SERVI</a:t>
            </a:r>
            <a:r>
              <a:rPr dirty="0" sz="850" spc="-25">
                <a:latin typeface="Arial MT"/>
                <a:cs typeface="Arial MT"/>
              </a:rPr>
              <a:t>C</a:t>
            </a:r>
            <a:r>
              <a:rPr dirty="0" baseline="3267" sz="1275" spc="-37">
                <a:latin typeface="Arial MT"/>
                <a:cs typeface="Arial MT"/>
              </a:rPr>
              <a:t>OS</a:t>
            </a:r>
            <a:r>
              <a:rPr dirty="0" baseline="3267" sz="1275" spc="-172">
                <a:latin typeface="Arial MT"/>
                <a:cs typeface="Arial MT"/>
              </a:rPr>
              <a:t> </a:t>
            </a:r>
            <a:r>
              <a:rPr dirty="0" baseline="3267" sz="1275" spc="-44">
                <a:latin typeface="Arial MT"/>
                <a:cs typeface="Arial MT"/>
              </a:rPr>
              <a:t>DE</a:t>
            </a:r>
            <a:r>
              <a:rPr dirty="0" baseline="3267" sz="1275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TERCEIROS</a:t>
            </a:r>
            <a:r>
              <a:rPr dirty="0" baseline="3267" sz="1275" spc="30">
                <a:latin typeface="Arial MT"/>
                <a:cs typeface="Arial MT"/>
              </a:rPr>
              <a:t> </a:t>
            </a:r>
            <a:r>
              <a:rPr dirty="0" baseline="3267" sz="1275">
                <a:latin typeface="Arial MT"/>
                <a:cs typeface="Arial MT"/>
              </a:rPr>
              <a:t>-</a:t>
            </a:r>
            <a:r>
              <a:rPr dirty="0" baseline="3267" sz="1275" spc="-60">
                <a:latin typeface="Arial MT"/>
                <a:cs typeface="Arial MT"/>
              </a:rPr>
              <a:t> PESSOA</a:t>
            </a:r>
            <a:r>
              <a:rPr dirty="0" baseline="3267" sz="1275" spc="30">
                <a:latin typeface="Arial MT"/>
                <a:cs typeface="Arial MT"/>
              </a:rPr>
              <a:t> </a:t>
            </a:r>
            <a:r>
              <a:rPr dirty="0" baseline="3267" sz="1275" spc="-15">
                <a:latin typeface="Arial MT"/>
                <a:cs typeface="Arial MT"/>
              </a:rPr>
              <a:t>JURÍDICA</a:t>
            </a:r>
            <a:endParaRPr baseline="3267" sz="1275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608008" y="7225999"/>
            <a:ext cx="79057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latin typeface="Arial MT"/>
                <a:cs typeface="Arial MT"/>
              </a:rPr>
              <a:t>Royalties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-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União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413259" y="7334172"/>
            <a:ext cx="4527550" cy="772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13355" marR="342900">
              <a:lnSpc>
                <a:spcPct val="143500"/>
              </a:lnSpc>
              <a:spcBef>
                <a:spcPts val="100"/>
              </a:spcBef>
            </a:pP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do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Projeto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/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Atividade </a:t>
            </a:r>
            <a:r>
              <a:rPr dirty="0" sz="850" spc="-25">
                <a:latin typeface="Arial MT"/>
                <a:cs typeface="Arial MT"/>
              </a:rPr>
              <a:t>R$ </a:t>
            </a: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da </a:t>
            </a:r>
            <a:r>
              <a:rPr dirty="0" sz="850">
                <a:latin typeface="Arial MT"/>
                <a:cs typeface="Arial MT"/>
              </a:rPr>
              <a:t>Unidade</a:t>
            </a:r>
            <a:r>
              <a:rPr dirty="0" sz="850" spc="19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3404235">
              <a:lnSpc>
                <a:spcPct val="100000"/>
              </a:lnSpc>
              <a:spcBef>
                <a:spcPts val="300"/>
              </a:spcBef>
            </a:pPr>
            <a:r>
              <a:rPr dirty="0" sz="850">
                <a:latin typeface="Arial MT"/>
                <a:cs typeface="Arial MT"/>
              </a:rPr>
              <a:t>Valor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Anulado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dirty="0" sz="850" spc="-40">
                <a:latin typeface="Arial MT"/>
                <a:cs typeface="Arial MT"/>
              </a:rPr>
              <a:t>Revogadas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disposições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em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contrário.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Publique-</a:t>
            </a:r>
            <a:r>
              <a:rPr dirty="0" sz="850">
                <a:latin typeface="Arial MT"/>
                <a:cs typeface="Arial MT"/>
              </a:rPr>
              <a:t>se,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afixe-</a:t>
            </a:r>
            <a:r>
              <a:rPr dirty="0" sz="850">
                <a:latin typeface="Arial MT"/>
                <a:cs typeface="Arial MT"/>
              </a:rPr>
              <a:t>se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cumpra-</a:t>
            </a:r>
            <a:r>
              <a:rPr dirty="0" sz="850" spc="-25">
                <a:latin typeface="Arial MT"/>
                <a:cs typeface="Arial MT"/>
              </a:rPr>
              <a:t>se.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806702" y="7951214"/>
            <a:ext cx="47244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latin typeface="Arial MT"/>
                <a:cs typeface="Arial MT"/>
              </a:rPr>
              <a:t>Artigo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3º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-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729630" y="8719853"/>
            <a:ext cx="205422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10">
                <a:latin typeface="Arial MT"/>
                <a:cs typeface="Arial MT"/>
              </a:rPr>
              <a:t>Gabinete</a:t>
            </a:r>
            <a:r>
              <a:rPr dirty="0" sz="700" spc="140"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do</a:t>
            </a:r>
            <a:r>
              <a:rPr dirty="0" sz="700" spc="120"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P</a:t>
            </a:r>
            <a:r>
              <a:rPr dirty="0" sz="700" spc="-114"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defeito,</a:t>
            </a:r>
            <a:r>
              <a:rPr dirty="0" sz="700" spc="140"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25</a:t>
            </a:r>
            <a:r>
              <a:rPr dirty="0" sz="700" spc="225">
                <a:latin typeface="Arial MT"/>
                <a:cs typeface="Arial MT"/>
              </a:rPr>
              <a:t>  </a:t>
            </a:r>
            <a:r>
              <a:rPr dirty="0" sz="700" spc="10">
                <a:latin typeface="Arial MT"/>
                <a:cs typeface="Arial MT"/>
              </a:rPr>
              <a:t>de</a:t>
            </a:r>
            <a:r>
              <a:rPr dirty="0" sz="700" spc="445"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fevereiro,</a:t>
            </a:r>
            <a:r>
              <a:rPr dirty="0" sz="700" spc="130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2025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020260" y="9902645"/>
            <a:ext cx="29972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520373" y="7175720"/>
            <a:ext cx="528320" cy="72072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420"/>
              </a:spcBef>
            </a:pPr>
            <a:r>
              <a:rPr dirty="0" sz="850" spc="-40">
                <a:latin typeface="Arial MT"/>
                <a:cs typeface="Arial MT"/>
              </a:rPr>
              <a:t>100.000,00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 spc="-35">
                <a:latin typeface="Arial MT"/>
                <a:cs typeface="Arial MT"/>
              </a:rPr>
              <a:t>100.000,00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70"/>
              </a:spcBef>
            </a:pPr>
            <a:r>
              <a:rPr dirty="0" sz="850" spc="-35">
                <a:latin typeface="Arial MT"/>
                <a:cs typeface="Arial MT"/>
              </a:rPr>
              <a:t>100.000,00</a:t>
            </a:r>
            <a:endParaRPr sz="85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275"/>
              </a:spcBef>
            </a:pPr>
            <a:r>
              <a:rPr dirty="0" sz="850" spc="-40" b="1">
                <a:latin typeface="Arial"/>
                <a:cs typeface="Arial"/>
              </a:rPr>
              <a:t>10ó.000,00</a:t>
            </a:r>
            <a:endParaRPr sz="85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575462" y="9908992"/>
            <a:ext cx="49466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11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6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90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2025-07-18T15:03:37Z</dcterms:created>
  <dcterms:modified xsi:type="dcterms:W3CDTF">2025-07-18T15:03:37Z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2025-02-27T00:00:00Z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