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7189" y="9944293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701373" y="9337914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50234" y="1241702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92369" y="25900"/>
            <a:ext cx="2412365" cy="0"/>
          </a:xfrm>
          <a:custGeom>
            <a:avLst/>
            <a:gdLst/>
            <a:ahLst/>
            <a:cxnLst/>
            <a:rect l="l" t="t" r="r" b="b"/>
            <a:pathLst>
              <a:path w="2412365" h="0">
                <a:moveTo>
                  <a:pt x="0" y="0"/>
                </a:moveTo>
                <a:lnTo>
                  <a:pt x="2412050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3373" y="777017"/>
            <a:ext cx="557329" cy="28338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80464" y="224975"/>
            <a:ext cx="3383915" cy="579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PREFEITURA</a:t>
            </a:r>
            <a:r>
              <a:rPr dirty="0" sz="1200" spc="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35">
                <a:solidFill>
                  <a:srgbClr val="131313"/>
                </a:solidFill>
                <a:latin typeface="Arial MT"/>
                <a:cs typeface="Arial MT"/>
              </a:rPr>
              <a:t>I\/IUNICIPAL</a:t>
            </a:r>
            <a:r>
              <a:rPr dirty="0" sz="1200" spc="9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SEROPED1CA</a:t>
            </a:r>
            <a:endParaRPr sz="1200">
              <a:latin typeface="Arial MT"/>
              <a:cs typeface="Arial MT"/>
            </a:endParaRPr>
          </a:p>
          <a:p>
            <a:pPr marL="241935">
              <a:lnSpc>
                <a:spcPct val="100000"/>
              </a:lnSpc>
              <a:spcBef>
                <a:spcPts val="735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0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f/!aria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16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241935" algn="l"/>
              </a:tabLst>
            </a:pPr>
            <a:r>
              <a:rPr dirty="0" sz="800" spc="-120">
                <a:solidFill>
                  <a:srgbClr val="4B6E2B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4B6E2B"/>
                </a:solidFill>
                <a:latin typeface="Arial MT"/>
                <a:cs typeface="Arial MT"/>
              </a:rPr>
              <a:t>.</a:t>
            </a:r>
            <a:r>
              <a:rPr dirty="0" sz="800">
                <a:solidFill>
                  <a:srgbClr val="4B6E2B"/>
                </a:solidFill>
                <a:latin typeface="Arial MT"/>
                <a:cs typeface="Arial MT"/>
              </a:rPr>
              <a:t>	</a:t>
            </a:r>
            <a:r>
              <a:rPr dirty="0" sz="800" spc="-35">
                <a:latin typeface="Arial MT"/>
                <a:cs typeface="Arial MT"/>
              </a:rPr>
              <a:t>Faz-</a:t>
            </a:r>
            <a:r>
              <a:rPr dirty="0" sz="800" spc="-10">
                <a:latin typeface="Arial MT"/>
                <a:cs typeface="Arial MT"/>
              </a:rPr>
              <a:t>°nda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46662" y="348891"/>
            <a:ext cx="24637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001133"/>
                </a:solidFill>
                <a:latin typeface="Arial MT"/>
                <a:cs typeface="Arial MT"/>
              </a:rPr>
              <a:t>›</a:t>
            </a:r>
            <a:r>
              <a:rPr dirty="0" sz="800" spc="229">
                <a:solidFill>
                  <a:srgbClr val="0011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283D"/>
                </a:solidFill>
                <a:latin typeface="Arial MT"/>
                <a:cs typeface="Arial MT"/>
              </a:rPr>
              <a:t>•</a:t>
            </a:r>
            <a:r>
              <a:rPr dirty="0" sz="800" spc="250">
                <a:solidFill>
                  <a:srgbClr val="0528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344D"/>
                </a:solidFill>
                <a:latin typeface="Arial MT"/>
                <a:cs typeface="Arial MT"/>
              </a:rPr>
              <a:t>‹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42293" y="656651"/>
            <a:ext cx="1568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56959E"/>
                </a:solidFill>
                <a:latin typeface="Arial MT"/>
                <a:cs typeface="Arial MT"/>
              </a:rPr>
              <a:t>,•§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01526" y="1458046"/>
            <a:ext cx="19761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N’</a:t>
            </a:r>
            <a:r>
              <a:rPr dirty="0" sz="800" spc="9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2958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"S</a:t>
            </a:r>
            <a:r>
              <a:rPr dirty="0" sz="800" spc="3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00" spc="2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fe'zereiro.</a:t>
            </a:r>
            <a:r>
              <a:rPr dirty="0" sz="8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2925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8851" y="1912067"/>
            <a:ext cx="290893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sup!ementar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'valer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tota'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RS1.025.000.00,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10">
                <a:latin typeface="Arial MT"/>
                <a:cs typeface="Arial MT"/>
              </a:rPr>
              <a:t> aue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ouiras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9340" y="2673849"/>
            <a:ext cx="6457950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7470" marR="5080" indent="76263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PREFE!TO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h4LiNICi.VAL.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constiiucione.s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õe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o cue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o </a:t>
            </a:r>
            <a:r>
              <a:rPr dirty="0" sz="800" spc="-65">
                <a:latin typeface="Arial MT"/>
                <a:cs typeface="Arial MT"/>
              </a:rPr>
              <a:t>a=t.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8“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õo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e!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85'2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10</a:t>
            </a:r>
            <a:r>
              <a:rPr dirty="0" sz="80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eóição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#.: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  <a:spcBef>
                <a:spcPts val="5"/>
              </a:spcBef>
            </a:pPr>
            <a:r>
              <a:rPr dirty="0" sz="800" spc="-45">
                <a:latin typeface="Arial MT"/>
                <a:cs typeface="Arial MT"/>
              </a:rPr>
              <a:t>Amigo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1”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abertc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s°guintes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dotaçõ°s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8976" y="4402382"/>
            <a:ext cx="194183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sng" sz="8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I3otacões</a:t>
            </a:r>
            <a:r>
              <a:rPr dirty="0" u="sng" sz="800" spc="65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50"/>
              </a:spcBef>
            </a:pPr>
            <a:r>
              <a:rPr dirty="0" sz="1000">
                <a:latin typeface="Arial MT"/>
                <a:cs typeface="Arial MT"/>
              </a:rPr>
              <a:t>.*úNDO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1000" spc="9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F1F1F"/>
                </a:solidFill>
                <a:latin typeface="Arial MT"/>
                <a:cs typeface="Arial MT"/>
              </a:rPr>
              <a:t>SAÚDE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90860" y="4801733"/>
          <a:ext cx="6562725" cy="9918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2758440"/>
                <a:gridCol w="2306954"/>
                <a:gridCol w="692785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75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3.1.9.0.</a:t>
                      </a:r>
                      <a:r>
                        <a:rPr dirty="0" sz="8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"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'MANUTEN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6944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FMS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*/ENC</a:t>
                      </a:r>
                      <a:r>
                        <a:rPr dirty="0" sz="800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íMEÜTOS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524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Im?ostcs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i="1">
                          <a:latin typeface="Arial"/>
                          <a:cs typeface="Arial"/>
                        </a:rPr>
                        <a:t>Sa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08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457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080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910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Vaior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’.</a:t>
                      </a:r>
                      <a:r>
                        <a:rPr dirty="0" sz="800" spc="-1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.025.0†9,00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43239" y="5845904"/>
            <a:ext cx="595947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coDertas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com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trata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Ariiçc 43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parágrafo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Feceral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N° </a:t>
            </a:r>
            <a:r>
              <a:rPr dirty="0" sz="800" spc="-2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!II.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16822" y="6208513"/>
            <a:ext cx="164020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Incisc: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I!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oe</a:t>
            </a:r>
            <a:r>
              <a:rPr dirty="0" sz="80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Anulaçâo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1475" y="6558132"/>
            <a:ext cx="19481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38383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15">
                <a:uFill>
                  <a:solidFill>
                    <a:srgbClr val="3838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8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8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6675">
              <a:lnSpc>
                <a:spcPct val="100000"/>
              </a:lnSpc>
              <a:spcBef>
                <a:spcPts val="380"/>
              </a:spcBef>
            </a:pPr>
            <a:r>
              <a:rPr dirty="0" sz="950" spc="-65">
                <a:latin typeface="Arial MT"/>
                <a:cs typeface="Arial MT"/>
              </a:rPr>
              <a:t>?*</a:t>
            </a:r>
            <a:r>
              <a:rPr dirty="0" sz="950" spc="4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NDO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C1C1C"/>
                </a:solidFill>
                <a:latin typeface="Arial MT"/>
                <a:cs typeface="Arial MT"/>
              </a:rPr>
              <a:t>MUNICIPAL</a:t>
            </a:r>
            <a:r>
              <a:rPr dirty="0" sz="950" spc="8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EAÚDE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84246" y="6242352"/>
            <a:ext cx="73596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Courier New"/>
                <a:cs typeface="Courier New"/>
              </a:rPr>
              <a:t>R$L02500000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950" spc="-20">
                <a:latin typeface="Courier New"/>
                <a:cs typeface="Courier New"/>
              </a:rPr>
              <a:t>Ã025000,00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78373" y="6878881"/>
            <a:ext cx="5159375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MANUTENCÃO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CPERACIONALIZACÃO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ESTRATÉGIA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SAÜDE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80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FAMÍLIA/UBS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‹PREVINE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baseline="-10416" sz="1200" spc="-15">
                <a:latin typeface="Arial MT"/>
                <a:cs typeface="Arial MT"/>
              </a:rPr>
              <a:t>BRASIL)</a:t>
            </a:r>
            <a:endParaRPr baseline="-10416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02680" y="6878881"/>
            <a:ext cx="612140" cy="568325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600"/>
              </a:spcBef>
            </a:pPr>
            <a:r>
              <a:rPr dirty="0" sz="800" spc="-10">
                <a:latin typeface="Arial MT"/>
                <a:cs typeface="Arial MT"/>
              </a:rPr>
              <a:t>ü‘5.22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 i="1">
                <a:latin typeface="Arial"/>
                <a:cs typeface="Arial"/>
              </a:rPr>
              <a:t>•’.õ</a:t>
            </a:r>
            <a:r>
              <a:rPr dirty="0" sz="800" spc="-25" i="1">
                <a:solidFill>
                  <a:srgbClr val="494949"/>
                </a:solidFill>
                <a:latin typeface="Arial"/>
                <a:cs typeface="Arial"/>
              </a:rPr>
              <a:t>’›</a:t>
            </a:r>
            <a:r>
              <a:rPr dirty="0" sz="800" spc="-25" i="1">
                <a:latin typeface="Arial"/>
                <a:cs typeface="Arial"/>
              </a:rPr>
              <a:t>-</a:t>
            </a:r>
            <a:r>
              <a:rPr dirty="0" sz="800" spc="-50" i="1">
                <a:latin typeface="Arial"/>
                <a:cs typeface="Arial"/>
              </a:rPr>
              <a:t>”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50">
                <a:latin typeface="Arial MT"/>
                <a:cs typeface="Arial MT"/>
              </a:rPr>
              <a:t>S.</a:t>
            </a:r>
            <a:r>
              <a:rPr dirty="0" sz="800" spc="-150">
                <a:solidFill>
                  <a:srgbClr val="262626"/>
                </a:solidFill>
                <a:latin typeface="Arial MT"/>
                <a:cs typeface="Arial MT"/>
              </a:rPr>
              <a:t>g</a:t>
            </a:r>
            <a:r>
              <a:rPr dirty="0" sz="800" spc="1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.^.0.11.01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05563" y="7299384"/>
            <a:ext cx="26187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VENC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IMENTGS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VANTAGE</a:t>
            </a:r>
            <a:r>
              <a:rPr dirty="0" sz="800" spc="-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PESSOA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20232" y="7241489"/>
            <a:ext cx="2198370" cy="735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3395">
              <a:lnSpc>
                <a:spcPct val="14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P.ecursos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70231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Valor</a:t>
            </a:r>
            <a:r>
              <a:rPr dirty="0" sz="800" spc="9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Totai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AnL:!aJo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i2$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38332" y="7278055"/>
            <a:ext cx="612775" cy="69913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1.025.000,00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0">
                <a:latin typeface="Arial MT"/>
                <a:cs typeface="Arial MT"/>
              </a:rPr>
              <a:t>1.025.000,00</a:t>
            </a:r>
            <a:endParaRPr sz="800">
              <a:latin typeface="Arial MT"/>
              <a:cs typeface="Arial MT"/>
            </a:endParaRPr>
          </a:p>
          <a:p>
            <a:pPr marL="12700" marR="6350" indent="59055">
              <a:lnSpc>
                <a:spcPct val="135000"/>
              </a:lnSpc>
              <a:spcBef>
                <a:spcPts val="170"/>
              </a:spcBef>
              <a:buClr>
                <a:srgbClr val="626262"/>
              </a:buClr>
              <a:buChar char="•"/>
              <a:tabLst>
                <a:tab pos="71755" algn="l"/>
              </a:tabLst>
            </a:pPr>
            <a:r>
              <a:rPr dirty="0" sz="800" spc="-25">
                <a:latin typeface="Arial MT"/>
                <a:cs typeface="Arial MT"/>
              </a:rPr>
              <a:t>.025.000,60</a:t>
            </a:r>
            <a:r>
              <a:rPr dirty="0" sz="800" spc="-10">
                <a:latin typeface="Arial MT"/>
                <a:cs typeface="Arial MT"/>
              </a:rPr>
              <a:t> 1.025.0ú6,0v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15327" y="8015458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19347" y="8015458"/>
            <a:ext cx="3429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es</a:t>
            </a:r>
            <a:r>
              <a:rPr dirty="0" sz="800" spc="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õispos:'ções</a:t>
            </a:r>
            <a:r>
              <a:rPr dirty="0" sz="800" spc="9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80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cOF\t’áFiO.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PiJb'l.aue-</a:t>
            </a:r>
            <a:r>
              <a:rPr dirty="0" sz="800" spc="-2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=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632172" y="8783842"/>
            <a:ext cx="20427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5705" algn="l"/>
              </a:tabLst>
            </a:pPr>
            <a:r>
              <a:rPr dirty="0" sz="700" spc="10">
                <a:latin typeface="Arial MT"/>
                <a:cs typeface="Arial MT"/>
              </a:rPr>
              <a:t>Gebinets</a:t>
            </a:r>
            <a:r>
              <a:rPr dirty="0" sz="700" spc="29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Jo</a:t>
            </a:r>
            <a:r>
              <a:rPr dirty="0" sz="700" spc="240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2A2A2A"/>
                </a:solidFill>
                <a:latin typeface="Arial MT"/>
                <a:cs typeface="Arial MT"/>
              </a:rPr>
              <a:t>P</a:t>
            </a:r>
            <a:r>
              <a:rPr dirty="0" sz="700" spc="10">
                <a:latin typeface="Arial MT"/>
                <a:cs typeface="Arial MT"/>
              </a:rPr>
              <a:t>refeitc,</a:t>
            </a:r>
            <a:r>
              <a:rPr dirty="0" sz="700" spc="260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313131"/>
                </a:solidFill>
                <a:latin typeface="Arial MT"/>
                <a:cs typeface="Arial MT"/>
              </a:rPr>
              <a:t>1	</a:t>
            </a:r>
            <a:r>
              <a:rPr dirty="0" sz="700" spc="2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00" spc="4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fevereiro</a:t>
            </a:r>
            <a:r>
              <a:rPr dirty="0" sz="700" spc="20">
                <a:solidFill>
                  <a:srgbClr val="343434"/>
                </a:solidFill>
                <a:latin typeface="Arial MT"/>
                <a:cs typeface="Arial MT"/>
              </a:rPr>
              <a:t>,</a:t>
            </a:r>
            <a:r>
              <a:rPr dirty="0" sz="70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solidFill>
                  <a:srgbClr val="111111"/>
                </a:solidFill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925850" y="9954445"/>
            <a:ext cx="29591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Ser/aux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75662" y="9957747"/>
            <a:ext cx="4800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20">
                <a:latin typeface="Arial MT"/>
                <a:cs typeface="Arial MT"/>
              </a:rPr>
              <a:t>T</a:t>
            </a:r>
            <a:r>
              <a:rPr dirty="0" sz="550" spc="-100">
                <a:latin typeface="Arial MT"/>
                <a:cs typeface="Arial MT"/>
              </a:rPr>
              <a:t> </a:t>
            </a:r>
            <a:r>
              <a:rPr dirty="0" sz="550" spc="-40">
                <a:latin typeface="Arial MT"/>
                <a:cs typeface="Arial MT"/>
              </a:rPr>
              <a:t>ú=¿ina</a:t>
            </a:r>
            <a:r>
              <a:rPr dirty="0" sz="550" spc="130">
                <a:latin typeface="Arial MT"/>
                <a:cs typeface="Arial MT"/>
              </a:rPr>
              <a:t> </a:t>
            </a:r>
            <a:r>
              <a:rPr dirty="0" sz="550" spc="-155">
                <a:solidFill>
                  <a:srgbClr val="161616"/>
                </a:solidFill>
                <a:latin typeface="Arial MT"/>
                <a:cs typeface="Arial MT"/>
              </a:rPr>
              <a:t>1</a:t>
            </a:r>
            <a:r>
              <a:rPr dirty="0" sz="550" spc="9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383838"/>
                </a:solidFill>
                <a:latin typeface="Arial MT"/>
                <a:cs typeface="Arial MT"/>
              </a:rPr>
              <a:t>*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2025-07-18T15:17:50Z</dcterms:created>
  <dcterms:modified xsi:type="dcterms:W3CDTF">2025-07-18T15:17:50Z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