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96419" y="9922962"/>
            <a:ext cx="6654800" cy="0"/>
          </a:xfrm>
          <a:custGeom>
            <a:avLst/>
            <a:gdLst/>
            <a:ahLst/>
            <a:cxnLst/>
            <a:rect l="l" t="t" r="r" b="b"/>
            <a:pathLst>
              <a:path w="6654800" h="0">
                <a:moveTo>
                  <a:pt x="0" y="0"/>
                </a:moveTo>
                <a:lnTo>
                  <a:pt x="6654458" y="0"/>
                </a:lnTo>
              </a:path>
            </a:pathLst>
          </a:custGeom>
          <a:ln w="9141">
            <a:solidFill>
              <a:srgbClr val="0F0F0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2853650" y="9316584"/>
            <a:ext cx="1949450" cy="0"/>
          </a:xfrm>
          <a:custGeom>
            <a:avLst/>
            <a:gdLst/>
            <a:ahLst/>
            <a:cxnLst/>
            <a:rect l="l" t="t" r="r" b="b"/>
            <a:pathLst>
              <a:path w="1949450" h="0">
                <a:moveTo>
                  <a:pt x="0" y="0"/>
                </a:moveTo>
                <a:lnTo>
                  <a:pt x="1949132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490328" y="1209709"/>
            <a:ext cx="6651625" cy="0"/>
          </a:xfrm>
          <a:custGeom>
            <a:avLst/>
            <a:gdLst/>
            <a:ahLst/>
            <a:cxnLst/>
            <a:rect l="l" t="t" r="r" b="b"/>
            <a:pathLst>
              <a:path w="6651625" h="0">
                <a:moveTo>
                  <a:pt x="0" y="0"/>
                </a:moveTo>
                <a:lnTo>
                  <a:pt x="6651413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27878" y="673414"/>
            <a:ext cx="347189" cy="225487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24833" y="383937"/>
            <a:ext cx="392871" cy="2650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53760" y="200851"/>
            <a:ext cx="316547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26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26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9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3970" marR="2005330">
              <a:lnSpc>
                <a:spcPct val="120000"/>
              </a:lnSpc>
              <a:spcBef>
                <a:spcPts val="490"/>
              </a:spcBef>
            </a:pPr>
            <a:r>
              <a:rPr dirty="0" sz="850" spc="-20">
                <a:latin typeface="Arial MT"/>
                <a:cs typeface="Arial MT"/>
              </a:rPr>
              <a:t>Rua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Maria </a:t>
            </a:r>
            <a:r>
              <a:rPr dirty="0" sz="850">
                <a:latin typeface="Arial MT"/>
                <a:cs typeface="Arial MT"/>
              </a:rPr>
              <a:t>Lourenço,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</a:t>
            </a:r>
            <a:r>
              <a:rPr dirty="0" sz="850" spc="-30">
                <a:latin typeface="Arial MT"/>
                <a:cs typeface="Arial MT"/>
              </a:rPr>
              <a:t>Fazenda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141129" y="1421227"/>
            <a:ext cx="197929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latin typeface="Arial MT"/>
                <a:cs typeface="Arial MT"/>
              </a:rPr>
              <a:t>Decreto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N°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2860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 </a:t>
            </a:r>
            <a:r>
              <a:rPr dirty="0" sz="850">
                <a:latin typeface="Arial MT"/>
                <a:cs typeface="Arial MT"/>
              </a:rPr>
              <a:t>20</a:t>
            </a:r>
            <a:r>
              <a:rPr dirty="0" sz="850" spc="34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6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fevereiro,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175045" y="1878294"/>
            <a:ext cx="2822575" cy="271145"/>
          </a:xfrm>
          <a:prstGeom prst="rect">
            <a:avLst/>
          </a:prstGeom>
        </p:spPr>
        <p:txBody>
          <a:bodyPr wrap="square" lIns="0" tIns="27940" rIns="0" bIns="0" rtlCol="0" vert="horz">
            <a:spAutoFit/>
          </a:bodyPr>
          <a:lstStyle/>
          <a:p>
            <a:pPr marL="13970" marR="5080" indent="-1905">
              <a:lnSpc>
                <a:spcPts val="910"/>
              </a:lnSpc>
              <a:spcBef>
                <a:spcPts val="220"/>
              </a:spcBef>
            </a:pPr>
            <a:r>
              <a:rPr dirty="0" sz="850" spc="-50">
                <a:latin typeface="Arial MT"/>
                <a:cs typeface="Arial MT"/>
              </a:rPr>
              <a:t>Abre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suplementar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valor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total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R$200.000,00,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para </a:t>
            </a:r>
            <a:r>
              <a:rPr dirty="0" sz="850" spc="-25">
                <a:latin typeface="Arial MT"/>
                <a:cs typeface="Arial MT"/>
              </a:rPr>
              <a:t>fins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que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se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especifica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70">
                <a:latin typeface="Arial MT"/>
                <a:cs typeface="Arial MT"/>
              </a:rPr>
              <a:t>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outras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81990" y="2653788"/>
            <a:ext cx="6461760" cy="9518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8515">
              <a:lnSpc>
                <a:spcPct val="136400"/>
              </a:lnSpc>
              <a:spcBef>
                <a:spcPts val="100"/>
              </a:spcBef>
            </a:pPr>
            <a:r>
              <a:rPr dirty="0" sz="850" spc="-114">
                <a:latin typeface="Arial MT"/>
                <a:cs typeface="Arial MT"/>
              </a:rPr>
              <a:t>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PREFEITO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MUNICIPAL,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no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uso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suas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atribuiçóes</a:t>
            </a:r>
            <a:r>
              <a:rPr dirty="0" sz="850" spc="6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legais,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constitucionais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de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acordo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que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Ihe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confere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80">
                <a:latin typeface="Arial MT"/>
                <a:cs typeface="Arial MT"/>
              </a:rPr>
              <a:t>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art.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8º</a:t>
            </a:r>
            <a:r>
              <a:rPr dirty="0" sz="850" spc="17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da </a:t>
            </a:r>
            <a:r>
              <a:rPr dirty="0" sz="850" spc="-20">
                <a:latin typeface="Arial MT"/>
                <a:cs typeface="Arial MT"/>
              </a:rPr>
              <a:t>Lei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n° </a:t>
            </a:r>
            <a:r>
              <a:rPr dirty="0" sz="850" spc="-35">
                <a:latin typeface="Arial MT"/>
                <a:cs typeface="Arial MT"/>
              </a:rPr>
              <a:t>859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 10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dezembro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2024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5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publicada</a:t>
            </a:r>
            <a:r>
              <a:rPr dirty="0" sz="850" spc="5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edição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extra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II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n°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1924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10/12/2024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5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50" spc="-7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50" spc="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6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8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50" spc="2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50" spc="-6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4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50" spc="-2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2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A: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10"/>
              </a:spcBef>
            </a:pPr>
            <a:endParaRPr sz="85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50" spc="-30">
                <a:latin typeface="Arial MT"/>
                <a:cs typeface="Arial MT"/>
              </a:rPr>
              <a:t>Artigo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1º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Fica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aberto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crédito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as</a:t>
            </a:r>
            <a:r>
              <a:rPr dirty="0" sz="850" spc="-35">
                <a:latin typeface="Arial MT"/>
                <a:cs typeface="Arial MT"/>
              </a:rPr>
              <a:t> seguintes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30216" y="4362557"/>
            <a:ext cx="2446655" cy="388620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u="sng" sz="8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850" spc="-2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5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0960">
              <a:lnSpc>
                <a:spcPct val="100000"/>
              </a:lnSpc>
              <a:spcBef>
                <a:spcPts val="370"/>
              </a:spcBef>
            </a:pPr>
            <a:r>
              <a:rPr dirty="0" sz="950" b="1">
                <a:latin typeface="Arial"/>
                <a:cs typeface="Arial"/>
              </a:rPr>
              <a:t>CAMARA</a:t>
            </a:r>
            <a:r>
              <a:rPr dirty="0" sz="950" spc="18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7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80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SEROPÉDICA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635068" y="4771609"/>
          <a:ext cx="6563359" cy="9931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1360"/>
                <a:gridCol w="2621279"/>
                <a:gridCol w="2534919"/>
                <a:gridCol w="608329"/>
              </a:tblGrid>
              <a:tr h="149860">
                <a:tc>
                  <a:txBody>
                    <a:bodyPr/>
                    <a:lstStyle/>
                    <a:p>
                      <a:pPr marL="3302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02.01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940"/>
                        </a:lnSpc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Câmara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Seropédica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2.001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Funcionamento</a:t>
                      </a:r>
                      <a:r>
                        <a:rPr dirty="0" sz="8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Poder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Leqislativo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542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5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CONSUMO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69723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baseline="3267" sz="1275" spc="-52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267" sz="1275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44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52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267" sz="1275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7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267" sz="1275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Im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OStO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3429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0637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063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40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0452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989433" y="5818228"/>
            <a:ext cx="5965190" cy="28638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80059" marR="5080" indent="-467995">
              <a:lnSpc>
                <a:spcPct val="101099"/>
              </a:lnSpc>
              <a:spcBef>
                <a:spcPts val="85"/>
              </a:spcBef>
            </a:pPr>
            <a:r>
              <a:rPr dirty="0" sz="850" spc="-35">
                <a:latin typeface="Arial MT"/>
                <a:cs typeface="Arial MT"/>
              </a:rPr>
              <a:t>Artigo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2º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-</a:t>
            </a:r>
            <a:r>
              <a:rPr dirty="0" sz="850" spc="-6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As </a:t>
            </a:r>
            <a:r>
              <a:rPr dirty="0" sz="850" spc="-40">
                <a:latin typeface="Arial MT"/>
                <a:cs typeface="Arial MT"/>
              </a:rPr>
              <a:t>despesas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decorrentes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abertura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presente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suplementar,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serão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cobertas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recursos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que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trata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Artigo </a:t>
            </a:r>
            <a:r>
              <a:rPr dirty="0" sz="850" spc="-55">
                <a:latin typeface="Arial MT"/>
                <a:cs typeface="Arial MT"/>
              </a:rPr>
              <a:t>43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parágrafo</a:t>
            </a:r>
            <a:r>
              <a:rPr dirty="0" sz="850">
                <a:latin typeface="Arial MT"/>
                <a:cs typeface="Arial MT"/>
              </a:rPr>
              <a:t> 1º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Lei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Federal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N° </a:t>
            </a:r>
            <a:r>
              <a:rPr dirty="0" sz="850" spc="-35">
                <a:latin typeface="Arial MT"/>
                <a:cs typeface="Arial MT"/>
              </a:rPr>
              <a:t>4.320/64,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Inciso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865461" y="6179310"/>
            <a:ext cx="1645285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0995" marR="5080" indent="-328930">
              <a:lnSpc>
                <a:spcPct val="138800"/>
              </a:lnSpc>
              <a:spcBef>
                <a:spcPts val="100"/>
              </a:spcBef>
            </a:pPr>
            <a:r>
              <a:rPr dirty="0" sz="850" spc="-25">
                <a:latin typeface="Arial MT"/>
                <a:cs typeface="Arial MT"/>
              </a:rPr>
              <a:t>Inciso: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ll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5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Excesso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Arrecadação: </a:t>
            </a:r>
            <a:r>
              <a:rPr dirty="0" sz="850">
                <a:latin typeface="Arial MT"/>
                <a:cs typeface="Arial MT"/>
              </a:rPr>
              <a:t>III</a:t>
            </a:r>
            <a:r>
              <a:rPr dirty="0" sz="850" spc="-6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Anulação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Dotação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30216" y="6523288"/>
            <a:ext cx="2446655" cy="394335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u="sng" sz="850" spc="-1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Dota§ôes</a:t>
            </a:r>
            <a:r>
              <a:rPr dirty="0" u="sng" sz="850" spc="-5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50" spc="5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0960">
              <a:lnSpc>
                <a:spcPct val="100000"/>
              </a:lnSpc>
              <a:spcBef>
                <a:spcPts val="390"/>
              </a:spcBef>
            </a:pPr>
            <a:r>
              <a:rPr dirty="0" sz="950" b="1">
                <a:latin typeface="Arial"/>
                <a:cs typeface="Arial"/>
              </a:rPr>
              <a:t>CAMARA</a:t>
            </a:r>
            <a:r>
              <a:rPr dirty="0" sz="950" spc="18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7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80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SEROPÉDICA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027902" y="6179313"/>
            <a:ext cx="650240" cy="39116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20"/>
              </a:spcBef>
            </a:pPr>
            <a:r>
              <a:rPr dirty="0" sz="850" spc="-40">
                <a:latin typeface="Arial MT"/>
                <a:cs typeface="Arial MT"/>
              </a:rPr>
              <a:t>R$200.000,00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50" spc="-10">
                <a:latin typeface="Arial MT"/>
                <a:cs typeface="Arial MT"/>
              </a:rPr>
              <a:t>$200.000,00</a:t>
            </a:r>
            <a:endParaRPr sz="85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632023" y="6938115"/>
          <a:ext cx="6563359" cy="989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1360"/>
                <a:gridCol w="2767965"/>
                <a:gridCol w="2344420"/>
                <a:gridCol w="652779"/>
              </a:tblGrid>
              <a:tr h="151130">
                <a:tc>
                  <a:txBody>
                    <a:bodyPr/>
                    <a:lstStyle/>
                    <a:p>
                      <a:pPr marL="3302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02.01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940"/>
                        </a:lnSpc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Cãmara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Seropédica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2.001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6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Funcionamento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Poder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Legislativo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970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3.1.9.0.11.01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CIVIL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55054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90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50570">
                        <a:lnSpc>
                          <a:spcPts val="930"/>
                        </a:lnSpc>
                        <a:spcBef>
                          <a:spcPts val="6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3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864567" y="7978639"/>
            <a:ext cx="46863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Artigo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3’</a:t>
            </a:r>
            <a:r>
              <a:rPr dirty="0" sz="850" spc="6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-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471124" y="7978639"/>
            <a:ext cx="3430904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5">
                <a:latin typeface="Arial MT"/>
                <a:cs typeface="Arial MT"/>
              </a:rPr>
              <a:t>Revogadas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disposições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em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contrário.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Publique-</a:t>
            </a:r>
            <a:r>
              <a:rPr dirty="0" sz="850">
                <a:latin typeface="Arial MT"/>
                <a:cs typeface="Arial MT"/>
              </a:rPr>
              <a:t>se,</a:t>
            </a:r>
            <a:r>
              <a:rPr dirty="0" sz="850" spc="6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afixe-</a:t>
            </a:r>
            <a:r>
              <a:rPr dirty="0" sz="850">
                <a:latin typeface="Arial MT"/>
                <a:cs typeface="Arial MT"/>
              </a:rPr>
              <a:t>se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70">
                <a:latin typeface="Arial MT"/>
                <a:cs typeface="Arial MT"/>
              </a:rPr>
              <a:t>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cumpra-</a:t>
            </a:r>
            <a:r>
              <a:rPr dirty="0" sz="850" spc="-25">
                <a:latin typeface="Arial MT"/>
                <a:cs typeface="Arial MT"/>
              </a:rPr>
              <a:t>se.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787494" y="8762512"/>
            <a:ext cx="2047239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latin typeface="Arial MT"/>
                <a:cs typeface="Arial MT"/>
              </a:rPr>
              <a:t>Gabinete</a:t>
            </a:r>
            <a:r>
              <a:rPr dirty="0" sz="700" spc="27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do</a:t>
            </a:r>
            <a:r>
              <a:rPr dirty="0" sz="700" spc="155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Prefeito,</a:t>
            </a:r>
            <a:r>
              <a:rPr dirty="0" sz="700" spc="185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20</a:t>
            </a:r>
            <a:r>
              <a:rPr dirty="0" sz="700" spc="310">
                <a:latin typeface="Arial MT"/>
                <a:cs typeface="Arial MT"/>
              </a:rPr>
              <a:t>  </a:t>
            </a:r>
            <a:r>
              <a:rPr dirty="0" sz="700">
                <a:latin typeface="Arial MT"/>
                <a:cs typeface="Arial MT"/>
              </a:rPr>
              <a:t>de</a:t>
            </a:r>
            <a:r>
              <a:rPr dirty="0" sz="700" spc="49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fevereiro,</a:t>
            </a:r>
            <a:r>
              <a:rPr dirty="0" sz="700" spc="250"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2025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078411" y="9939464"/>
            <a:ext cx="29464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627235" y="9936417"/>
            <a:ext cx="492759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9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1</a:t>
            </a:r>
            <a:r>
              <a:rPr dirty="0" sz="550" spc="7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95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1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2025-07-18T15:13:53Z</dcterms:created>
  <dcterms:modified xsi:type="dcterms:W3CDTF">2025-07-18T15:13:53Z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2025-02-21T00:00:00Z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