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7940">
              <a:lnSpc>
                <a:spcPct val="100000"/>
              </a:lnSpc>
              <a:spcBef>
                <a:spcPts val="40"/>
              </a:spcBef>
            </a:pPr>
            <a:r>
              <a:rPr dirty="0" sz="600" spc="-10"/>
              <a:t>Servaux</a:t>
            </a:r>
            <a:endParaRPr sz="6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17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14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60"/>
              <a:t> </a:t>
            </a:r>
            <a:r>
              <a:rPr dirty="0" sz="550"/>
              <a:t>de</a:t>
            </a:r>
            <a:r>
              <a:rPr dirty="0" sz="550" spc="9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7940">
              <a:lnSpc>
                <a:spcPct val="100000"/>
              </a:lnSpc>
              <a:spcBef>
                <a:spcPts val="40"/>
              </a:spcBef>
            </a:pPr>
            <a:r>
              <a:rPr dirty="0" sz="600" spc="-10"/>
              <a:t>Servaux</a:t>
            </a:r>
            <a:endParaRPr sz="6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17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14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60"/>
              <a:t> </a:t>
            </a:r>
            <a:r>
              <a:rPr dirty="0" sz="550"/>
              <a:t>de</a:t>
            </a:r>
            <a:r>
              <a:rPr dirty="0" sz="550" spc="9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7940">
              <a:lnSpc>
                <a:spcPct val="100000"/>
              </a:lnSpc>
              <a:spcBef>
                <a:spcPts val="40"/>
              </a:spcBef>
            </a:pPr>
            <a:r>
              <a:rPr dirty="0" sz="600" spc="-10"/>
              <a:t>Servaux</a:t>
            </a:r>
            <a:endParaRPr sz="60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17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14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60"/>
              <a:t> </a:t>
            </a:r>
            <a:r>
              <a:rPr dirty="0" sz="550"/>
              <a:t>de</a:t>
            </a:r>
            <a:r>
              <a:rPr dirty="0" sz="550" spc="9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7940">
              <a:lnSpc>
                <a:spcPct val="100000"/>
              </a:lnSpc>
              <a:spcBef>
                <a:spcPts val="40"/>
              </a:spcBef>
            </a:pPr>
            <a:r>
              <a:rPr dirty="0" sz="600" spc="-10"/>
              <a:t>Servaux</a:t>
            </a:r>
            <a:endParaRPr sz="60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17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14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60"/>
              <a:t> </a:t>
            </a:r>
            <a:r>
              <a:rPr dirty="0" sz="550"/>
              <a:t>de</a:t>
            </a:r>
            <a:r>
              <a:rPr dirty="0" sz="550" spc="9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7940">
              <a:lnSpc>
                <a:spcPct val="100000"/>
              </a:lnSpc>
              <a:spcBef>
                <a:spcPts val="40"/>
              </a:spcBef>
            </a:pPr>
            <a:r>
              <a:rPr dirty="0" sz="600" spc="-10"/>
              <a:t>Servaux</a:t>
            </a:r>
            <a:endParaRPr sz="60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17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14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60"/>
              <a:t> </a:t>
            </a:r>
            <a:r>
              <a:rPr dirty="0" sz="550"/>
              <a:t>de</a:t>
            </a:r>
            <a:r>
              <a:rPr dirty="0" sz="550" spc="9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98962" y="9965622"/>
            <a:ext cx="6657975" cy="0"/>
          </a:xfrm>
          <a:custGeom>
            <a:avLst/>
            <a:gdLst/>
            <a:ahLst/>
            <a:cxnLst/>
            <a:rect l="l" t="t" r="r" b="b"/>
            <a:pathLst>
              <a:path w="6657975" h="0">
                <a:moveTo>
                  <a:pt x="0" y="0"/>
                </a:moveTo>
                <a:lnTo>
                  <a:pt x="6657504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83429" y="9977245"/>
            <a:ext cx="315233" cy="1181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27940">
              <a:lnSpc>
                <a:spcPct val="100000"/>
              </a:lnSpc>
              <a:spcBef>
                <a:spcPts val="40"/>
              </a:spcBef>
            </a:pPr>
            <a:r>
              <a:rPr dirty="0" sz="600" spc="-10"/>
              <a:t>Servaux</a:t>
            </a:r>
            <a:endParaRPr sz="6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34890" y="9980292"/>
            <a:ext cx="513917" cy="1181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17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14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60"/>
              <a:t> </a:t>
            </a:r>
            <a:r>
              <a:rPr dirty="0" sz="550"/>
              <a:t>de</a:t>
            </a:r>
            <a:r>
              <a:rPr dirty="0" sz="550" spc="9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02008" y="1241702"/>
            <a:ext cx="6654800" cy="0"/>
          </a:xfrm>
          <a:custGeom>
            <a:avLst/>
            <a:gdLst/>
            <a:ahLst/>
            <a:cxnLst/>
            <a:rect l="l" t="t" r="r" b="b"/>
            <a:pathLst>
              <a:path w="6654800" h="0">
                <a:moveTo>
                  <a:pt x="0" y="0"/>
                </a:moveTo>
                <a:lnTo>
                  <a:pt x="6654458" y="0"/>
                </a:lnTo>
              </a:path>
            </a:pathLst>
          </a:custGeom>
          <a:ln w="274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24331" y="423549"/>
            <a:ext cx="399415" cy="390525"/>
            <a:chOff x="624331" y="423549"/>
            <a:chExt cx="399415" cy="39052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4331" y="706932"/>
              <a:ext cx="338052" cy="106649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0422" y="423549"/>
              <a:ext cx="392871" cy="255958"/>
            </a:xfrm>
            <a:prstGeom prst="rect">
              <a:avLst/>
            </a:prstGeom>
          </p:spPr>
        </p:pic>
      </p:grpSp>
      <p:sp>
        <p:nvSpPr>
          <p:cNvPr id="6" name="object 6" descr=""/>
          <p:cNvSpPr txBox="1"/>
          <p:nvPr/>
        </p:nvSpPr>
        <p:spPr>
          <a:xfrm>
            <a:off x="1361485" y="237418"/>
            <a:ext cx="3161030" cy="568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2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SERCPEDICA</a:t>
            </a:r>
            <a:endParaRPr sz="1150">
              <a:latin typeface="Arial"/>
              <a:cs typeface="Arial"/>
            </a:endParaRPr>
          </a:p>
          <a:p>
            <a:pPr marL="15240" marR="1997075" indent="-3175">
              <a:lnSpc>
                <a:spcPct val="117600"/>
              </a:lnSpc>
              <a:spcBef>
                <a:spcPts val="490"/>
              </a:spcBef>
            </a:pPr>
            <a:r>
              <a:rPr dirty="0" sz="850" spc="-10">
                <a:latin typeface="Arial MT"/>
                <a:cs typeface="Arial MT"/>
              </a:rPr>
              <a:t>Rua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Maria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27940">
              <a:lnSpc>
                <a:spcPct val="100000"/>
              </a:lnSpc>
              <a:spcBef>
                <a:spcPts val="40"/>
              </a:spcBef>
            </a:pPr>
            <a:r>
              <a:rPr dirty="0" sz="600" spc="-10"/>
              <a:t>Servaux</a:t>
            </a:r>
            <a:endParaRPr sz="600"/>
          </a:p>
        </p:txBody>
      </p:sp>
      <p:sp>
        <p:nvSpPr>
          <p:cNvPr id="23" name="object 2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317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14"/>
              <a:t> </a:t>
            </a:r>
            <a:fld id="{81D60167-4931-47E6-BA6A-407CBD079E47}" type="slidenum">
              <a:rPr dirty="0" sz="550"/>
              <a:t>1</a:t>
            </a:fld>
            <a:r>
              <a:rPr dirty="0" sz="550" spc="60"/>
              <a:t> </a:t>
            </a:r>
            <a:r>
              <a:rPr dirty="0" sz="550"/>
              <a:t>de</a:t>
            </a:r>
            <a:r>
              <a:rPr dirty="0" sz="550" spc="90"/>
              <a:t> </a:t>
            </a:r>
            <a:r>
              <a:rPr dirty="0" sz="550" spc="-50"/>
              <a:t>2</a:t>
            </a:r>
            <a:endParaRPr sz="550"/>
          </a:p>
        </p:txBody>
      </p:sp>
      <p:sp>
        <p:nvSpPr>
          <p:cNvPr id="7" name="object 7" descr=""/>
          <p:cNvSpPr txBox="1"/>
          <p:nvPr/>
        </p:nvSpPr>
        <p:spPr>
          <a:xfrm>
            <a:off x="5055856" y="1457791"/>
            <a:ext cx="198183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Decreto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N°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2866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 </a:t>
            </a:r>
            <a:r>
              <a:rPr dirty="0" sz="850">
                <a:latin typeface="Arial MT"/>
                <a:cs typeface="Arial MT"/>
              </a:rPr>
              <a:t>25</a:t>
            </a:r>
            <a:r>
              <a:rPr dirty="0" sz="850" spc="3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5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fevereiro,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88611" y="1911813"/>
            <a:ext cx="2916555" cy="26797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5080" indent="3810">
              <a:lnSpc>
                <a:spcPts val="890"/>
              </a:lnSpc>
              <a:spcBef>
                <a:spcPts val="235"/>
              </a:spcBef>
            </a:pPr>
            <a:r>
              <a:rPr dirty="0" sz="850" spc="-50">
                <a:latin typeface="Arial MT"/>
                <a:cs typeface="Arial MT"/>
              </a:rPr>
              <a:t>Abre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valor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total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R$4.010.500,00,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para </a:t>
            </a:r>
            <a:r>
              <a:rPr dirty="0" sz="850" spc="-10">
                <a:latin typeface="Arial MT"/>
                <a:cs typeface="Arial MT"/>
              </a:rPr>
              <a:t>fins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se </a:t>
            </a:r>
            <a:r>
              <a:rPr dirty="0" sz="850" spc="-30">
                <a:latin typeface="Arial MT"/>
                <a:cs typeface="Arial MT"/>
              </a:rPr>
              <a:t>especifica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outras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93670" y="2678165"/>
            <a:ext cx="6471285" cy="970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21690">
              <a:lnSpc>
                <a:spcPct val="138800"/>
              </a:lnSpc>
              <a:spcBef>
                <a:spcPts val="100"/>
              </a:spcBef>
            </a:pP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PREFEITO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MUNICIPAL,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uso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suas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atribuições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de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Ihe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confere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art.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8º</a:t>
            </a:r>
            <a:r>
              <a:rPr dirty="0" sz="850" spc="18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20">
                <a:latin typeface="Arial MT"/>
                <a:cs typeface="Arial MT"/>
              </a:rPr>
              <a:t>Lei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859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10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40">
                <a:latin typeface="Arial MT"/>
                <a:cs typeface="Arial MT"/>
              </a:rPr>
              <a:t> dezembro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2024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publicada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edição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extra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1924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50" spc="-7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8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2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2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2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5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3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85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1º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Fica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seguintes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44941" y="4390301"/>
            <a:ext cx="1950085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heavy" sz="85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850" spc="-25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50" spc="50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39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6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7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10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51504" y="4802080"/>
          <a:ext cx="6566534" cy="9963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725"/>
                <a:gridCol w="2769870"/>
                <a:gridCol w="2311400"/>
                <a:gridCol w="687070"/>
              </a:tblGrid>
              <a:tr h="14986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05.22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940"/>
                        </a:lnSpc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 de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Saúde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OPERACIONALIZ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ACÃ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267" sz="1275" spc="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FMS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3.1.9.0.11.01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CIVIL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5505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4.010.500,00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4.010.500,00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4.010.500,00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40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57834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4.010.500,00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904159" y="5851746"/>
            <a:ext cx="5970905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80059" marR="5080" indent="-467995">
              <a:lnSpc>
                <a:spcPct val="101099"/>
              </a:lnSpc>
              <a:spcBef>
                <a:spcPts val="85"/>
              </a:spcBef>
            </a:pPr>
            <a:r>
              <a:rPr dirty="0" sz="850" spc="-30">
                <a:latin typeface="Arial MT"/>
                <a:cs typeface="Arial MT"/>
              </a:rPr>
              <a:t>Artigo </a:t>
            </a:r>
            <a:r>
              <a:rPr dirty="0" sz="850" spc="-20">
                <a:latin typeface="Arial MT"/>
                <a:cs typeface="Arial MT"/>
              </a:rPr>
              <a:t>2º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-</a:t>
            </a:r>
            <a:r>
              <a:rPr dirty="0" sz="850" spc="-6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As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despesas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abertura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presente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crédito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serão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cobertas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trata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Artigo </a:t>
            </a:r>
            <a:r>
              <a:rPr dirty="0" sz="850" spc="-55">
                <a:latin typeface="Arial MT"/>
                <a:cs typeface="Arial MT"/>
              </a:rPr>
              <a:t>43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parágrafo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1º da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Lei</a:t>
            </a:r>
            <a:r>
              <a:rPr dirty="0" sz="850" spc="-30">
                <a:latin typeface="Arial MT"/>
                <a:cs typeface="Arial MT"/>
              </a:rPr>
              <a:t> Federal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80186" y="6212830"/>
            <a:ext cx="164846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38800"/>
              </a:lnSpc>
              <a:spcBef>
                <a:spcPts val="100"/>
              </a:spcBef>
            </a:pPr>
            <a:r>
              <a:rPr dirty="0" sz="850" spc="-20">
                <a:latin typeface="Arial MT"/>
                <a:cs typeface="Arial MT"/>
              </a:rPr>
              <a:t>Inciso: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 spc="-10">
                <a:latin typeface="Arial MT"/>
                <a:cs typeface="Arial MT"/>
              </a:rPr>
              <a:t>III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Anulação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51841" y="6559856"/>
            <a:ext cx="1939925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sng" sz="850" b="1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Dotações</a:t>
            </a:r>
            <a:r>
              <a:rPr dirty="0" u="sng" sz="850" spc="235" b="1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850" spc="-10" b="1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Anuladas</a:t>
            </a:r>
            <a:r>
              <a:rPr dirty="0" u="sng" sz="850" spc="500" b="1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endParaRPr sz="85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  <a:spcBef>
                <a:spcPts val="39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3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20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8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947130" y="6212829"/>
            <a:ext cx="747395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30">
                <a:latin typeface="Arial MT"/>
                <a:cs typeface="Arial MT"/>
              </a:rPr>
              <a:t>R$4.010.500,00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latin typeface="Arial MT"/>
                <a:cs typeface="Arial MT"/>
              </a:rPr>
              <a:t>$4.010.500,00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548459" y="6968587"/>
          <a:ext cx="6570345" cy="11931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2630"/>
                <a:gridCol w="2825114"/>
                <a:gridCol w="2256155"/>
                <a:gridCol w="690245"/>
              </a:tblGrid>
              <a:tr h="15113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05.22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40"/>
                        </a:lnSpc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Saúde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2.016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6535" sz="1275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OPERACIONALIZ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AC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ÃO</a:t>
                      </a:r>
                      <a:r>
                        <a:rPr dirty="0" baseline="3267" sz="1275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baseline="3267" sz="1275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ESB</a:t>
                      </a:r>
                      <a:r>
                        <a:rPr dirty="0" baseline="3267" sz="1275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0">
                          <a:latin typeface="Arial MT"/>
                          <a:cs typeface="Arial MT"/>
                        </a:rPr>
                        <a:t>SAÚDE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33020"/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BUCAL/CEO</a:t>
                      </a:r>
                      <a:r>
                        <a:rPr dirty="0" sz="8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BRASIL)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3.1.9.0.11.01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VANTAGENS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CIVIL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692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160.500,00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160.500,00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8542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OPERACIONALIZ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ACÃ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267" sz="1275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FMS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41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PESSOAL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1.500.000,00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</a:tr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30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8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 </a:t>
                      </a:r>
                      <a:r>
                        <a:rPr dirty="0" sz="850" spc="-45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1.500.000,00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568844" y="8169085"/>
            <a:ext cx="606425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latin typeface="Arial MT"/>
                <a:cs typeface="Arial MT"/>
              </a:rPr>
              <a:t>2.133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latin typeface="Arial MT"/>
                <a:cs typeface="Arial MT"/>
              </a:rPr>
              <a:t>3.1.9.0.11.01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68050" y="8216314"/>
            <a:ext cx="542226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267" sz="1275" spc="-60">
                <a:latin typeface="Arial MT"/>
                <a:cs typeface="Arial MT"/>
              </a:rPr>
              <a:t>MANUTEN</a:t>
            </a:r>
            <a:r>
              <a:rPr dirty="0" sz="850" spc="-40">
                <a:latin typeface="Arial MT"/>
                <a:cs typeface="Arial MT"/>
              </a:rPr>
              <a:t>CA</a:t>
            </a:r>
            <a:r>
              <a:rPr dirty="0" baseline="3267" sz="1275" spc="-60">
                <a:latin typeface="Arial MT"/>
                <a:cs typeface="Arial MT"/>
              </a:rPr>
              <a:t>O</a:t>
            </a:r>
            <a:r>
              <a:rPr dirty="0" baseline="3267" sz="1275" spc="-179">
                <a:latin typeface="Arial MT"/>
                <a:cs typeface="Arial MT"/>
              </a:rPr>
              <a:t> </a:t>
            </a:r>
            <a:r>
              <a:rPr dirty="0" baseline="3267" sz="1275" i="1">
                <a:latin typeface="Arial"/>
                <a:cs typeface="Arial"/>
              </a:rPr>
              <a:t>I</a:t>
            </a:r>
            <a:r>
              <a:rPr dirty="0" baseline="3267" sz="1275" spc="-22" i="1">
                <a:latin typeface="Arial"/>
                <a:cs typeface="Arial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OPERACIONALIZ</a:t>
            </a:r>
            <a:r>
              <a:rPr dirty="0" sz="850" spc="-40">
                <a:latin typeface="Arial MT"/>
                <a:cs typeface="Arial MT"/>
              </a:rPr>
              <a:t>ACÂ</a:t>
            </a:r>
            <a:r>
              <a:rPr dirty="0" baseline="3267" sz="1275" spc="-60">
                <a:latin typeface="Arial MT"/>
                <a:cs typeface="Arial MT"/>
              </a:rPr>
              <a:t>O</a:t>
            </a:r>
            <a:r>
              <a:rPr dirty="0" baseline="3267" sz="1275" spc="-89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DAS</a:t>
            </a:r>
            <a:r>
              <a:rPr dirty="0" baseline="3267" sz="1275" spc="15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UNIDADES</a:t>
            </a:r>
            <a:r>
              <a:rPr dirty="0" baseline="3267" sz="1275" spc="104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DE</a:t>
            </a:r>
            <a:r>
              <a:rPr dirty="0" baseline="3267" sz="1275" spc="-22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SAÚDE</a:t>
            </a:r>
            <a:r>
              <a:rPr dirty="0" baseline="3267" sz="1275" spc="22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/</a:t>
            </a:r>
            <a:r>
              <a:rPr dirty="0" baseline="3267" sz="1275" spc="-75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CEMES</a:t>
            </a:r>
            <a:r>
              <a:rPr dirty="0" baseline="3267" sz="1275" spc="75">
                <a:latin typeface="Arial MT"/>
                <a:cs typeface="Arial MT"/>
              </a:rPr>
              <a:t> </a:t>
            </a:r>
            <a:r>
              <a:rPr dirty="0" baseline="3267" sz="1275">
                <a:solidFill>
                  <a:srgbClr val="1A1A1A"/>
                </a:solidFill>
                <a:latin typeface="Arial MT"/>
                <a:cs typeface="Arial MT"/>
              </a:rPr>
              <a:t>/</a:t>
            </a:r>
            <a:r>
              <a:rPr dirty="0" baseline="3267" sz="1275" spc="-67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SAMU</a:t>
            </a:r>
            <a:r>
              <a:rPr dirty="0" baseline="3267" sz="1275" spc="-7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192/SAÚDE</a:t>
            </a:r>
            <a:r>
              <a:rPr dirty="0" baseline="3267" sz="1275" spc="97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MENTAL/UPA</a:t>
            </a:r>
            <a:r>
              <a:rPr dirty="0" baseline="3267" sz="1275" spc="187">
                <a:latin typeface="Arial MT"/>
                <a:cs typeface="Arial MT"/>
              </a:rPr>
              <a:t> </a:t>
            </a:r>
            <a:r>
              <a:rPr dirty="0" baseline="3267" sz="1275" spc="-75">
                <a:latin typeface="Arial MT"/>
                <a:cs typeface="Arial MT"/>
              </a:rPr>
              <a:t>?</a:t>
            </a:r>
            <a:endParaRPr baseline="3267" sz="1275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69491" y="8380859"/>
            <a:ext cx="26257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latin typeface="Arial MT"/>
                <a:cs typeface="Arial MT"/>
              </a:rPr>
              <a:t>VENCIMENTOS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VANTAGENS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FIXAS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PESSOA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CIVIL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87084" y="8333629"/>
            <a:ext cx="2204085" cy="708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3395">
              <a:lnSpc>
                <a:spcPct val="1364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Recursos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Impostos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Sa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Projeto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/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Atividade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RJ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45"/>
              </a:spcBef>
            </a:pP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da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Unidade</a:t>
            </a:r>
            <a:r>
              <a:rPr dirty="0" sz="850" spc="15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705485">
              <a:lnSpc>
                <a:spcPct val="100000"/>
              </a:lnSpc>
              <a:spcBef>
                <a:spcPts val="204"/>
              </a:spcBef>
            </a:pPr>
            <a:r>
              <a:rPr dirty="0" sz="850">
                <a:latin typeface="Arial MT"/>
                <a:cs typeface="Arial MT"/>
              </a:rPr>
              <a:t>Valor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Anulado </a:t>
            </a:r>
            <a:r>
              <a:rPr dirty="0" sz="850" spc="-25">
                <a:latin typeface="Arial MT"/>
                <a:cs typeface="Arial MT"/>
              </a:rPr>
              <a:t>RS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415017" y="8333629"/>
            <a:ext cx="606425" cy="70802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70"/>
              </a:spcBef>
            </a:pPr>
            <a:r>
              <a:rPr dirty="0" sz="850" spc="-40">
                <a:latin typeface="Arial MT"/>
                <a:cs typeface="Arial MT"/>
              </a:rPr>
              <a:t>2.350.000,00</a:t>
            </a:r>
            <a:endParaRPr sz="8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70"/>
              </a:spcBef>
            </a:pPr>
            <a:r>
              <a:rPr dirty="0" sz="850" spc="-40">
                <a:latin typeface="Arial MT"/>
                <a:cs typeface="Arial MT"/>
              </a:rPr>
              <a:t>2.35ó.000,00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40">
                <a:latin typeface="Arial MT"/>
                <a:cs typeface="Arial MT"/>
              </a:rPr>
              <a:t>4.010.500,00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sz="850" spc="-40">
                <a:latin typeface="Arial MT"/>
                <a:cs typeface="Arial MT"/>
              </a:rPr>
              <a:t>4.010.500,00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2771421" y="2658616"/>
            <a:ext cx="1949450" cy="0"/>
          </a:xfrm>
          <a:custGeom>
            <a:avLst/>
            <a:gdLst/>
            <a:ahLst/>
            <a:cxnLst/>
            <a:rect l="l" t="t" r="r" b="b"/>
            <a:pathLst>
              <a:path w="1949450" h="0">
                <a:moveTo>
                  <a:pt x="0" y="0"/>
                </a:moveTo>
                <a:lnTo>
                  <a:pt x="1949132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98962" y="1246273"/>
            <a:ext cx="6654800" cy="0"/>
          </a:xfrm>
          <a:custGeom>
            <a:avLst/>
            <a:gdLst/>
            <a:ahLst/>
            <a:cxnLst/>
            <a:rect l="l" t="t" r="r" b="b"/>
            <a:pathLst>
              <a:path w="6654800" h="0">
                <a:moveTo>
                  <a:pt x="0" y="0"/>
                </a:moveTo>
                <a:lnTo>
                  <a:pt x="6654458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545147" y="417456"/>
            <a:ext cx="554355" cy="646430"/>
            <a:chOff x="545147" y="417456"/>
            <a:chExt cx="554355" cy="64643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5147" y="703885"/>
              <a:ext cx="554284" cy="359560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0422" y="417456"/>
              <a:ext cx="392871" cy="265099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312177" y="276776"/>
            <a:ext cx="3159760" cy="577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PREFEITURA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SEROFEDICA</a:t>
            </a:r>
            <a:endParaRPr sz="1200">
              <a:latin typeface="Arial MT"/>
              <a:cs typeface="Arial MT"/>
            </a:endParaRPr>
          </a:p>
          <a:p>
            <a:pPr marL="15240" marR="1997710" indent="-3175">
              <a:lnSpc>
                <a:spcPct val="120000"/>
              </a:lnSpc>
              <a:spcBef>
                <a:spcPts val="455"/>
              </a:spcBef>
            </a:pPr>
            <a:r>
              <a:rPr dirty="0" sz="850" spc="10">
                <a:latin typeface="Calibri"/>
                <a:cs typeface="Calibri"/>
              </a:rPr>
              <a:t>Rua</a:t>
            </a:r>
            <a:r>
              <a:rPr dirty="0" sz="850" spc="310">
                <a:latin typeface="Calibri"/>
                <a:cs typeface="Calibri"/>
              </a:rPr>
              <a:t> </a:t>
            </a:r>
            <a:r>
              <a:rPr dirty="0" sz="850" spc="10">
                <a:latin typeface="Calibri"/>
                <a:cs typeface="Calibri"/>
              </a:rPr>
              <a:t>Maria</a:t>
            </a:r>
            <a:r>
              <a:rPr dirty="0" sz="850" spc="55">
                <a:latin typeface="Calibri"/>
                <a:cs typeface="Calibri"/>
              </a:rPr>
              <a:t> </a:t>
            </a:r>
            <a:r>
              <a:rPr dirty="0" sz="850" spc="10">
                <a:latin typeface="Calibri"/>
                <a:cs typeface="Calibri"/>
              </a:rPr>
              <a:t>Lourenço,</a:t>
            </a:r>
            <a:r>
              <a:rPr dirty="0" sz="850" spc="145">
                <a:latin typeface="Calibri"/>
                <a:cs typeface="Calibri"/>
              </a:rPr>
              <a:t> </a:t>
            </a:r>
            <a:r>
              <a:rPr dirty="0" sz="850" spc="-25">
                <a:latin typeface="Calibri"/>
                <a:cs typeface="Calibri"/>
              </a:rPr>
              <a:t>18</a:t>
            </a:r>
            <a:r>
              <a:rPr dirty="0" sz="850" spc="20">
                <a:latin typeface="Calibri"/>
                <a:cs typeface="Calibri"/>
              </a:rPr>
              <a:t> Fazenda</a:t>
            </a:r>
            <a:r>
              <a:rPr dirty="0" sz="850" spc="195">
                <a:latin typeface="Calibri"/>
                <a:cs typeface="Calibri"/>
              </a:rPr>
              <a:t> </a:t>
            </a:r>
            <a:r>
              <a:rPr dirty="0" sz="850" spc="45">
                <a:latin typeface="Calibri"/>
                <a:cs typeface="Calibri"/>
              </a:rPr>
              <a:t>Caxias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135"/>
              <a:t>Págİna</a:t>
            </a:r>
            <a:r>
              <a:rPr dirty="0" spc="65"/>
              <a:t> </a:t>
            </a:r>
            <a:fld id="{81D60167-4931-47E6-BA6A-407CBD079E47}" type="slidenum">
              <a:rPr dirty="0" spc="-40"/>
              <a:t>2</a:t>
            </a:fld>
            <a:r>
              <a:rPr dirty="0" spc="5"/>
              <a:t> </a:t>
            </a:r>
            <a:r>
              <a:rPr dirty="0" spc="-60"/>
              <a:t>de</a:t>
            </a:r>
            <a:r>
              <a:rPr dirty="0" spc="30"/>
              <a:t> </a:t>
            </a:r>
            <a:r>
              <a:rPr dirty="0" spc="-50"/>
              <a:t>2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779283" y="1320924"/>
            <a:ext cx="4699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>
                <a:latin typeface="Arial MT"/>
                <a:cs typeface="Arial MT"/>
              </a:rPr>
              <a:t> 3º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3303" y="1320924"/>
            <a:ext cx="34378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contrźrio.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701545" y="2079658"/>
            <a:ext cx="20497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25</a:t>
            </a:r>
            <a:r>
              <a:rPr dirty="0" sz="800" spc="3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fevereiro,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2025-07-18T15:01:36Z</dcterms:created>
  <dcterms:modified xsi:type="dcterms:W3CDTF">2025-07-18T15:01:36Z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