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16617" y="9974198"/>
            <a:ext cx="510253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#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689" y="9962575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780" y="1238656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03012" y="438786"/>
            <a:ext cx="393065" cy="579120"/>
            <a:chOff x="603012" y="438786"/>
            <a:chExt cx="393065" cy="5791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7376" y="725215"/>
              <a:ext cx="356325" cy="29252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012" y="438786"/>
              <a:ext cx="392871" cy="26205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31939" y="243512"/>
            <a:ext cx="3168015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7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145" marR="2002155" indent="-3175">
              <a:lnSpc>
                <a:spcPct val="120000"/>
              </a:lnSpc>
              <a:spcBef>
                <a:spcPts val="51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35"/>
              <a:t>Página</a:t>
            </a:r>
            <a:r>
              <a:rPr dirty="0" sz="650"/>
              <a:t> </a:t>
            </a:r>
            <a:fld id="{81D60167-4931-47E6-BA6A-407CBD079E47}" type="slidenum">
              <a:rPr dirty="0" sz="650">
                <a:solidFill>
                  <a:srgbClr val="0F0F0F"/>
                </a:solidFill>
              </a:rPr>
              <a:t>1</a:t>
            </a:fld>
            <a:r>
              <a:rPr dirty="0" sz="650" spc="-30">
                <a:solidFill>
                  <a:srgbClr val="0F0F0F"/>
                </a:solidFill>
              </a:rPr>
              <a:t> </a:t>
            </a:r>
            <a:r>
              <a:rPr dirty="0" sz="650" spc="-60"/>
              <a:t>de</a:t>
            </a:r>
            <a:r>
              <a:rPr dirty="0" sz="650" spc="5"/>
              <a:t> </a:t>
            </a:r>
            <a:r>
              <a:rPr dirty="0" sz="650" spc="-50"/>
              <a:t>2</a:t>
            </a:r>
            <a:endParaRPr sz="650"/>
          </a:p>
        </p:txBody>
      </p:sp>
      <p:sp>
        <p:nvSpPr>
          <p:cNvPr id="31" name="object 31" descr=""/>
          <p:cNvSpPr txBox="1"/>
          <p:nvPr/>
        </p:nvSpPr>
        <p:spPr>
          <a:xfrm>
            <a:off x="2965442" y="9979945"/>
            <a:ext cx="29400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41129" y="1457791"/>
            <a:ext cx="18694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0">
                <a:latin typeface="Arial MT"/>
                <a:cs typeface="Arial MT"/>
              </a:rPr>
              <a:t> N°</a:t>
            </a:r>
            <a:r>
              <a:rPr dirty="0" sz="850" spc="-40">
                <a:latin typeface="Arial MT"/>
                <a:cs typeface="Arial MT"/>
              </a:rPr>
              <a:t> 2873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10</a:t>
            </a:r>
            <a:r>
              <a:rPr dirty="0" sz="850" spc="3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março,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64247" y="1911813"/>
            <a:ext cx="2827020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95"/>
              </a:spcBef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R$370.000,00,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9306" y="2690354"/>
            <a:ext cx="6468110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acordo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art.</a:t>
            </a:r>
            <a:r>
              <a:rPr dirty="0" sz="850">
                <a:latin typeface="Arial MT"/>
                <a:cs typeface="Arial MT"/>
              </a:rPr>
              <a:t> 8º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ediçâo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n°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10/1Z/2024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850" spc="-8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50">
              <a:latin typeface="Arial MT"/>
              <a:cs typeface="Arial MT"/>
            </a:endParaRPr>
          </a:p>
          <a:p>
            <a:pPr marL="331470">
              <a:lnSpc>
                <a:spcPct val="100000"/>
              </a:lnSpc>
              <a:spcBef>
                <a:spcPts val="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seguintes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0577" y="4407065"/>
            <a:ext cx="268478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5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3199" y="4738022"/>
            <a:ext cx="605155" cy="54991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01.07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2.804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43159" y="4738022"/>
            <a:ext cx="2902585" cy="54991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Secretaria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Fazenda</a:t>
            </a:r>
            <a:endParaRPr sz="850">
              <a:latin typeface="Arial MT"/>
              <a:cs typeface="Arial MT"/>
            </a:endParaRPr>
          </a:p>
          <a:p>
            <a:pPr marL="12700" marR="5080">
              <a:lnSpc>
                <a:spcPct val="131700"/>
              </a:lnSpc>
              <a:spcBef>
                <a:spcPts val="50"/>
              </a:spcBef>
            </a:pPr>
            <a:r>
              <a:rPr dirty="0" sz="850" spc="-45">
                <a:latin typeface="Arial MT"/>
                <a:cs typeface="Arial MT"/>
              </a:rPr>
              <a:t>Manutenção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Operacionalizacão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Administrativas </a:t>
            </a:r>
            <a:r>
              <a:rPr dirty="0" sz="850" spc="-45">
                <a:latin typeface="Arial MT"/>
                <a:cs typeface="Arial MT"/>
              </a:rPr>
              <a:t>EQUIPAMENTOS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MATERIAL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56234" y="5141765"/>
            <a:ext cx="7905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Royalties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União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75813" y="5141765"/>
            <a:ext cx="5219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370.000,00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043671" y="5332279"/>
          <a:ext cx="3049905" cy="473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835660"/>
              </a:tblGrid>
              <a:tr h="15303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43510">
                <a:tc>
                  <a:txBody>
                    <a:bodyPr/>
                    <a:lstStyle/>
                    <a:p>
                      <a:pPr marL="429259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876749" y="5860887"/>
            <a:ext cx="596773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>
                <a:latin typeface="Arial MT"/>
                <a:cs typeface="Arial MT"/>
              </a:rPr>
              <a:t> 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>
                <a:latin typeface="Arial MT"/>
                <a:cs typeface="Arial MT"/>
              </a:rPr>
              <a:t> 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749730" y="6218923"/>
            <a:ext cx="16484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345" marR="5080" indent="-335280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7532" y="6564887"/>
            <a:ext cx="268478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sng" sz="8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65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16210" y="6225019"/>
            <a:ext cx="65468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495"/>
              </a:spcBef>
            </a:pPr>
            <a:r>
              <a:rPr dirty="0" sz="850" spc="-20">
                <a:latin typeface="Cambria"/>
                <a:cs typeface="Cambria"/>
              </a:rPr>
              <a:t>R$370.000,00</a:t>
            </a:r>
            <a:endParaRPr sz="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Cambria"/>
                <a:cs typeface="Cambria"/>
              </a:rPr>
              <a:t>$370.000,00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38975" y="6895386"/>
            <a:ext cx="606425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latin typeface="Arial MT"/>
                <a:cs typeface="Arial MT"/>
              </a:rPr>
              <a:t>01.07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1.169</a:t>
            </a:r>
            <a:endParaRPr sz="8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20"/>
              </a:spcBef>
            </a:pPr>
            <a:r>
              <a:rPr dirty="0" sz="850" spc="-35">
                <a:latin typeface="Arial MT"/>
                <a:cs typeface="Arial MT"/>
              </a:rPr>
              <a:t>4.6.9.0.71.01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37068" y="6895386"/>
            <a:ext cx="2865755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latin typeface="Arial MT"/>
                <a:cs typeface="Arial MT"/>
              </a:rPr>
              <a:t>Secretaria</a:t>
            </a:r>
            <a:r>
              <a:rPr dirty="0" sz="850">
                <a:latin typeface="Arial MT"/>
                <a:cs typeface="Arial MT"/>
              </a:rPr>
              <a:t> Municipal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Fazenda</a:t>
            </a:r>
            <a:endParaRPr sz="850">
              <a:latin typeface="Arial MT"/>
              <a:cs typeface="Arial MT"/>
            </a:endParaRPr>
          </a:p>
          <a:p>
            <a:pPr marL="12700" marR="5080" indent="-635">
              <a:lnSpc>
                <a:spcPct val="131700"/>
              </a:lnSpc>
              <a:spcBef>
                <a:spcPts val="95"/>
              </a:spcBef>
            </a:pPr>
            <a:r>
              <a:rPr dirty="0" sz="850" spc="-35">
                <a:latin typeface="Arial MT"/>
                <a:cs typeface="Arial MT"/>
              </a:rPr>
              <a:t>Encarqos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Dívida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INSS,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Previdência</a:t>
            </a:r>
            <a:r>
              <a:rPr dirty="0" sz="850" spc="2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PASEP </a:t>
            </a:r>
            <a:r>
              <a:rPr dirty="0" sz="850" spc="-35">
                <a:latin typeface="Arial MT"/>
                <a:cs typeface="Arial MT"/>
              </a:rPr>
              <a:t>Principal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Dívida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Contratual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INSS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PASEP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Arrecadação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550143" y="7302177"/>
            <a:ext cx="16948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71057" y="7257994"/>
            <a:ext cx="521970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270.000,00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40">
                <a:latin typeface="Arial MT"/>
                <a:cs typeface="Arial MT"/>
              </a:rPr>
              <a:t>270.000,00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37595" y="7419492"/>
            <a:ext cx="421005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721610">
              <a:lnSpc>
                <a:spcPct val="143500"/>
              </a:lnSpc>
              <a:spcBef>
                <a:spcPts val="100"/>
              </a:spcBef>
            </a:pPr>
            <a:r>
              <a:rPr dirty="0" sz="850" spc="-1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Atividade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 spc="-45">
                <a:latin typeface="Arial MT"/>
                <a:cs typeface="Arial MT"/>
              </a:rPr>
              <a:t>Manutenção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Operacionalização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Administrativas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7168" y="7614508"/>
            <a:ext cx="60515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2.804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311668" y="7850660"/>
            <a:ext cx="49631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248025" algn="l"/>
              </a:tabLst>
            </a:pPr>
            <a:r>
              <a:rPr dirty="0" baseline="6535" sz="1275" spc="-67">
                <a:latin typeface="Arial MT"/>
                <a:cs typeface="Arial MT"/>
              </a:rPr>
              <a:t>EQUIPAMENTOS</a:t>
            </a:r>
            <a:r>
              <a:rPr dirty="0" baseline="6535" sz="1275" spc="89">
                <a:latin typeface="Arial MT"/>
                <a:cs typeface="Arial MT"/>
              </a:rPr>
              <a:t> </a:t>
            </a:r>
            <a:r>
              <a:rPr dirty="0" baseline="6535" sz="1275">
                <a:latin typeface="Arial MT"/>
                <a:cs typeface="Arial MT"/>
              </a:rPr>
              <a:t>E</a:t>
            </a:r>
            <a:r>
              <a:rPr dirty="0" baseline="6535" sz="1275" spc="-75">
                <a:latin typeface="Arial MT"/>
                <a:cs typeface="Arial MT"/>
              </a:rPr>
              <a:t> </a:t>
            </a:r>
            <a:r>
              <a:rPr dirty="0" baseline="6535" sz="1275" spc="-67">
                <a:latin typeface="Arial MT"/>
                <a:cs typeface="Arial MT"/>
              </a:rPr>
              <a:t>MATERIAL</a:t>
            </a:r>
            <a:r>
              <a:rPr dirty="0" baseline="6535" sz="1275" spc="37">
                <a:latin typeface="Arial MT"/>
                <a:cs typeface="Arial MT"/>
              </a:rPr>
              <a:t> </a:t>
            </a:r>
            <a:r>
              <a:rPr dirty="0" baseline="6535" sz="1275" spc="-15">
                <a:latin typeface="Arial MT"/>
                <a:cs typeface="Arial MT"/>
              </a:rPr>
              <a:t>PERMANENTE</a:t>
            </a:r>
            <a:r>
              <a:rPr dirty="0" baseline="6535" sz="1275">
                <a:latin typeface="Arial MT"/>
                <a:cs typeface="Arial MT"/>
              </a:rPr>
              <a:t>	</a:t>
            </a: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Vinculados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468598" y="7850660"/>
            <a:ext cx="5219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100.000.00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4037578" y="8044221"/>
          <a:ext cx="3049905" cy="466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836930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2240">
                <a:tc>
                  <a:txBody>
                    <a:bodyPr/>
                    <a:lstStyle/>
                    <a:p>
                      <a:pPr marL="7219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02008" y="9962575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71421" y="2664711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1144" y="1229514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48193" y="420503"/>
            <a:ext cx="554355" cy="649605"/>
            <a:chOff x="548193" y="420503"/>
            <a:chExt cx="554355" cy="64960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193" y="713027"/>
              <a:ext cx="554284" cy="35651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7376" y="420503"/>
              <a:ext cx="392871" cy="26509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09977" y="277029"/>
            <a:ext cx="316484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3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4604" marR="2001520">
              <a:lnSpc>
                <a:spcPct val="120000"/>
              </a:lnSpc>
              <a:spcBef>
                <a:spcPts val="54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311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2983007" y="9989284"/>
            <a:ext cx="29908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10">
                <a:latin typeface="Consolas"/>
                <a:cs typeface="Consolas"/>
              </a:rPr>
              <a:t>Sewaux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9283" y="1317877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3º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3303" y="1317877"/>
            <a:ext cx="3434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59410" y="2079658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3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2025-07-18T13:35:35Z</dcterms:created>
  <dcterms:modified xsi:type="dcterms:W3CDTF">2025-07-18T13:35:35Z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