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jpg" ContentType="image/jpg"/>
  <Default Extension="png" ContentType="image/png"/>
  <Override PartName="/ppt/slides/slide2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</p:sldIdLst>
  <p:sldSz cx="7556500" cy="10693400"/>
  <p:notesSz cx="7556500" cy="10693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2031238" y="421640"/>
            <a:ext cx="2564130" cy="55880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 </a:t>
            </a:r>
            <a:r>
              <a:rPr dirty="0" sz="1200" spc="-10" b="1">
                <a:latin typeface="Arial"/>
                <a:cs typeface="Arial"/>
              </a:rPr>
              <a:t>Municipal </a:t>
            </a:r>
            <a:r>
              <a:rPr dirty="0" sz="1200" b="1">
                <a:latin typeface="Arial"/>
                <a:cs typeface="Arial"/>
              </a:rPr>
              <a:t>de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11725" y="364489"/>
            <a:ext cx="1927225" cy="731520"/>
          </a:xfrm>
          <a:prstGeom prst="rect">
            <a:avLst/>
          </a:prstGeom>
        </p:spPr>
      </p:pic>
      <p:pic>
        <p:nvPicPr>
          <p:cNvPr id="4" name="object 4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960" y="248667"/>
            <a:ext cx="841371" cy="836798"/>
          </a:xfrm>
          <a:prstGeom prst="rect">
            <a:avLst/>
          </a:prstGeom>
        </p:spPr>
      </p:pic>
      <p:sp>
        <p:nvSpPr>
          <p:cNvPr id="5" name="object 5" descr=""/>
          <p:cNvSpPr txBox="1"/>
          <p:nvPr/>
        </p:nvSpPr>
        <p:spPr>
          <a:xfrm>
            <a:off x="888288" y="1415541"/>
            <a:ext cx="3235960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b="1">
                <a:latin typeface="Times New Roman"/>
                <a:cs typeface="Times New Roman"/>
              </a:rPr>
              <a:t>DECRETO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Nº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2872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10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MARÇO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5" b="1">
                <a:latin typeface="Times New Roman"/>
                <a:cs typeface="Times New Roman"/>
              </a:rPr>
              <a:t> </a:t>
            </a:r>
            <a:r>
              <a:rPr dirty="0" sz="1200" spc="-20" b="1">
                <a:latin typeface="Times New Roman"/>
                <a:cs typeface="Times New Roman"/>
              </a:rPr>
              <a:t>2025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 descr=""/>
          <p:cNvSpPr/>
          <p:nvPr/>
        </p:nvSpPr>
        <p:spPr>
          <a:xfrm>
            <a:off x="3601847" y="2135377"/>
            <a:ext cx="3239135" cy="355600"/>
          </a:xfrm>
          <a:custGeom>
            <a:avLst/>
            <a:gdLst/>
            <a:ahLst/>
            <a:cxnLst/>
            <a:rect l="l" t="t" r="r" b="b"/>
            <a:pathLst>
              <a:path w="3239134" h="355600">
                <a:moveTo>
                  <a:pt x="3239135" y="0"/>
                </a:moveTo>
                <a:lnTo>
                  <a:pt x="0" y="0"/>
                </a:lnTo>
                <a:lnTo>
                  <a:pt x="0" y="175260"/>
                </a:lnTo>
                <a:lnTo>
                  <a:pt x="0" y="179832"/>
                </a:lnTo>
                <a:lnTo>
                  <a:pt x="0" y="355092"/>
                </a:lnTo>
                <a:lnTo>
                  <a:pt x="3239135" y="355092"/>
                </a:lnTo>
                <a:lnTo>
                  <a:pt x="3239135" y="179832"/>
                </a:lnTo>
                <a:lnTo>
                  <a:pt x="3239135" y="175260"/>
                </a:lnTo>
                <a:lnTo>
                  <a:pt x="3239135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 descr=""/>
          <p:cNvSpPr txBox="1"/>
          <p:nvPr/>
        </p:nvSpPr>
        <p:spPr>
          <a:xfrm>
            <a:off x="3601846" y="2291841"/>
            <a:ext cx="297878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1000760" algn="l"/>
                <a:tab pos="1574800" algn="l"/>
                <a:tab pos="2372995" algn="l"/>
              </a:tabLst>
            </a:pPr>
            <a:r>
              <a:rPr dirty="0" sz="1200" spc="-10" b="1">
                <a:latin typeface="Times New Roman"/>
                <a:cs typeface="Times New Roman"/>
              </a:rPr>
              <a:t>COMISSÃO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20" b="1">
                <a:latin typeface="Times New Roman"/>
                <a:cs typeface="Times New Roman"/>
              </a:rPr>
              <a:t>PARA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10" b="1">
                <a:latin typeface="Times New Roman"/>
                <a:cs typeface="Times New Roman"/>
              </a:rPr>
              <a:t>ESTUDO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10" b="1">
                <a:latin typeface="Times New Roman"/>
                <a:cs typeface="Times New Roman"/>
              </a:rPr>
              <a:t>PRÉVIO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601846" y="2116581"/>
            <a:ext cx="3251835" cy="3835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R="5080">
              <a:lnSpc>
                <a:spcPts val="1410"/>
              </a:lnSpc>
              <a:spcBef>
                <a:spcPts val="100"/>
              </a:spcBef>
              <a:tabLst>
                <a:tab pos="747395" algn="l"/>
                <a:tab pos="1440180" algn="l"/>
                <a:tab pos="1722120" algn="l"/>
                <a:tab pos="3027045" algn="l"/>
              </a:tabLst>
            </a:pPr>
            <a:r>
              <a:rPr dirty="0" sz="1200" spc="-10" b="1">
                <a:latin typeface="Times New Roman"/>
                <a:cs typeface="Times New Roman"/>
              </a:rPr>
              <a:t>DISPÕE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10" b="1">
                <a:latin typeface="Times New Roman"/>
                <a:cs typeface="Times New Roman"/>
              </a:rPr>
              <a:t>SOBRE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50" b="1">
                <a:latin typeface="Times New Roman"/>
                <a:cs typeface="Times New Roman"/>
              </a:rPr>
              <a:t>A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10" b="1">
                <a:latin typeface="Times New Roman"/>
                <a:cs typeface="Times New Roman"/>
              </a:rPr>
              <a:t>INSTAURAÇÃO</a:t>
            </a:r>
            <a:r>
              <a:rPr dirty="0" sz="1200" b="1">
                <a:latin typeface="Times New Roman"/>
                <a:cs typeface="Times New Roman"/>
              </a:rPr>
              <a:t>	</a:t>
            </a:r>
            <a:r>
              <a:rPr dirty="0" sz="1200" spc="-25" b="1">
                <a:latin typeface="Times New Roman"/>
                <a:cs typeface="Times New Roman"/>
              </a:rPr>
              <a:t>DE</a:t>
            </a:r>
            <a:endParaRPr sz="1200">
              <a:latin typeface="Times New Roman"/>
              <a:cs typeface="Times New Roman"/>
            </a:endParaRPr>
          </a:p>
          <a:p>
            <a:pPr algn="r" marR="5715">
              <a:lnSpc>
                <a:spcPts val="1410"/>
              </a:lnSpc>
            </a:pPr>
            <a:r>
              <a:rPr dirty="0" sz="1200" spc="-50" b="1">
                <a:latin typeface="Times New Roman"/>
                <a:cs typeface="Times New Roman"/>
              </a:rPr>
              <a:t>E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9" name="object 9" descr=""/>
          <p:cNvSpPr/>
          <p:nvPr/>
        </p:nvSpPr>
        <p:spPr>
          <a:xfrm>
            <a:off x="3601847" y="2485897"/>
            <a:ext cx="3239135" cy="881380"/>
          </a:xfrm>
          <a:custGeom>
            <a:avLst/>
            <a:gdLst/>
            <a:ahLst/>
            <a:cxnLst/>
            <a:rect l="l" t="t" r="r" b="b"/>
            <a:pathLst>
              <a:path w="3239134" h="881379">
                <a:moveTo>
                  <a:pt x="3239135" y="0"/>
                </a:moveTo>
                <a:lnTo>
                  <a:pt x="0" y="0"/>
                </a:lnTo>
                <a:lnTo>
                  <a:pt x="0" y="175260"/>
                </a:lnTo>
                <a:lnTo>
                  <a:pt x="0" y="179832"/>
                </a:lnTo>
                <a:lnTo>
                  <a:pt x="0" y="881253"/>
                </a:lnTo>
                <a:lnTo>
                  <a:pt x="3239135" y="881253"/>
                </a:lnTo>
                <a:lnTo>
                  <a:pt x="3239135" y="175260"/>
                </a:lnTo>
                <a:lnTo>
                  <a:pt x="3239135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 descr=""/>
          <p:cNvSpPr txBox="1"/>
          <p:nvPr/>
        </p:nvSpPr>
        <p:spPr>
          <a:xfrm>
            <a:off x="3601846" y="2467102"/>
            <a:ext cx="3258185" cy="909955"/>
          </a:xfrm>
          <a:prstGeom prst="rect">
            <a:avLst/>
          </a:prstGeom>
        </p:spPr>
        <p:txBody>
          <a:bodyPr wrap="square" lIns="0" tIns="20320" rIns="0" bIns="0" rtlCol="0" vert="horz">
            <a:spAutoFit/>
          </a:bodyPr>
          <a:lstStyle/>
          <a:p>
            <a:pPr algn="just" marR="5080">
              <a:lnSpc>
                <a:spcPct val="95900"/>
              </a:lnSpc>
              <a:spcBef>
                <a:spcPts val="160"/>
              </a:spcBef>
            </a:pPr>
            <a:r>
              <a:rPr dirty="0" sz="1200" b="1">
                <a:latin typeface="Times New Roman"/>
                <a:cs typeface="Times New Roman"/>
              </a:rPr>
              <a:t>ANÁLISE</a:t>
            </a:r>
            <a:r>
              <a:rPr dirty="0" sz="1200" spc="3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JURÍDICA</a:t>
            </a:r>
            <a:r>
              <a:rPr dirty="0" sz="1200" spc="-30" b="1">
                <a:latin typeface="Times New Roman"/>
                <a:cs typeface="Times New Roman"/>
              </a:rPr>
              <a:t> </a:t>
            </a:r>
            <a:r>
              <a:rPr dirty="0" sz="1200" spc="-20" b="1">
                <a:latin typeface="Times New Roman"/>
                <a:cs typeface="Times New Roman"/>
              </a:rPr>
              <a:t>PARA</a:t>
            </a:r>
            <a:r>
              <a:rPr dirty="0" sz="1200" spc="-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REALIZAÇÃO</a:t>
            </a:r>
            <a:r>
              <a:rPr dirty="0" sz="1200" spc="30" b="1">
                <a:latin typeface="Times New Roman"/>
                <a:cs typeface="Times New Roman"/>
              </a:rPr>
              <a:t> </a:t>
            </a:r>
            <a:r>
              <a:rPr dirty="0" sz="1200" spc="-25" b="1">
                <a:latin typeface="Times New Roman"/>
                <a:cs typeface="Times New Roman"/>
              </a:rPr>
              <a:t>DE </a:t>
            </a:r>
            <a:r>
              <a:rPr dirty="0" sz="1200" b="1">
                <a:latin typeface="Times New Roman"/>
                <a:cs typeface="Times New Roman"/>
              </a:rPr>
              <a:t>CONCURSO</a:t>
            </a:r>
            <a:r>
              <a:rPr dirty="0" sz="1200" spc="18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PÚBLICO</a:t>
            </a:r>
            <a:r>
              <a:rPr dirty="0" sz="1200" spc="1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PARA</a:t>
            </a:r>
            <a:r>
              <a:rPr dirty="0" sz="1200" spc="130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PROVIMENTO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105" b="1">
                <a:latin typeface="Times New Roman"/>
                <a:cs typeface="Times New Roman"/>
              </a:rPr>
              <a:t>  </a:t>
            </a:r>
            <a:r>
              <a:rPr dirty="0" sz="1200" b="1">
                <a:latin typeface="Times New Roman"/>
                <a:cs typeface="Times New Roman"/>
              </a:rPr>
              <a:t>CARGOS</a:t>
            </a:r>
            <a:r>
              <a:rPr dirty="0" sz="1200" spc="105" b="1">
                <a:latin typeface="Times New Roman"/>
                <a:cs typeface="Times New Roman"/>
              </a:rPr>
              <a:t>  </a:t>
            </a:r>
            <a:r>
              <a:rPr dirty="0" sz="1200" b="1">
                <a:latin typeface="Times New Roman"/>
                <a:cs typeface="Times New Roman"/>
              </a:rPr>
              <a:t>EFETIVOS</a:t>
            </a:r>
            <a:r>
              <a:rPr dirty="0" sz="1200" spc="110" b="1">
                <a:latin typeface="Times New Roman"/>
                <a:cs typeface="Times New Roman"/>
              </a:rPr>
              <a:t>  </a:t>
            </a:r>
            <a:r>
              <a:rPr dirty="0" sz="1200" b="1">
                <a:latin typeface="Times New Roman"/>
                <a:cs typeface="Times New Roman"/>
              </a:rPr>
              <a:t>NO</a:t>
            </a:r>
            <a:r>
              <a:rPr dirty="0" sz="1200" spc="105" b="1">
                <a:latin typeface="Times New Roman"/>
                <a:cs typeface="Times New Roman"/>
              </a:rPr>
              <a:t>  </a:t>
            </a:r>
            <a:r>
              <a:rPr dirty="0" sz="1200" b="1">
                <a:latin typeface="Times New Roman"/>
                <a:cs typeface="Times New Roman"/>
              </a:rPr>
              <a:t>ÂMBITO</a:t>
            </a:r>
            <a:r>
              <a:rPr dirty="0" sz="1200" spc="105" b="1">
                <a:latin typeface="Times New Roman"/>
                <a:cs typeface="Times New Roman"/>
              </a:rPr>
              <a:t>  </a:t>
            </a:r>
            <a:r>
              <a:rPr dirty="0" sz="1200" spc="-25" b="1">
                <a:latin typeface="Times New Roman"/>
                <a:cs typeface="Times New Roman"/>
              </a:rPr>
              <a:t>DA </a:t>
            </a:r>
            <a:r>
              <a:rPr dirty="0" sz="1200" b="1">
                <a:latin typeface="Times New Roman"/>
                <a:cs typeface="Times New Roman"/>
              </a:rPr>
              <a:t>ADMINISTRAÇÃO</a:t>
            </a:r>
            <a:r>
              <a:rPr dirty="0" sz="1200" spc="28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DIRETA</a:t>
            </a:r>
            <a:r>
              <a:rPr dirty="0" sz="1200" spc="20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</a:t>
            </a:r>
            <a:r>
              <a:rPr dirty="0" sz="1200" spc="270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MUNICÍPIO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370" b="1">
                <a:latin typeface="Times New Roman"/>
                <a:cs typeface="Times New Roman"/>
              </a:rPr>
              <a:t>   </a:t>
            </a:r>
            <a:r>
              <a:rPr dirty="0" sz="1200" b="1">
                <a:latin typeface="Times New Roman"/>
                <a:cs typeface="Times New Roman"/>
              </a:rPr>
              <a:t>SEROPÉDICA,</a:t>
            </a:r>
            <a:r>
              <a:rPr dirty="0" sz="1200" spc="375" b="1">
                <a:latin typeface="Times New Roman"/>
                <a:cs typeface="Times New Roman"/>
              </a:rPr>
              <a:t>   </a:t>
            </a:r>
            <a:r>
              <a:rPr dirty="0" sz="1200" b="1">
                <a:latin typeface="Times New Roman"/>
                <a:cs typeface="Times New Roman"/>
              </a:rPr>
              <a:t>E</a:t>
            </a:r>
            <a:r>
              <a:rPr dirty="0" sz="1200" spc="370" b="1">
                <a:latin typeface="Times New Roman"/>
                <a:cs typeface="Times New Roman"/>
              </a:rPr>
              <a:t>   </a:t>
            </a:r>
            <a:r>
              <a:rPr dirty="0" sz="1200" b="1">
                <a:latin typeface="Times New Roman"/>
                <a:cs typeface="Times New Roman"/>
              </a:rPr>
              <a:t>DÁ</a:t>
            </a:r>
            <a:r>
              <a:rPr dirty="0" sz="1200" spc="370" b="1">
                <a:latin typeface="Times New Roman"/>
                <a:cs typeface="Times New Roman"/>
              </a:rPr>
              <a:t>   </a:t>
            </a:r>
            <a:r>
              <a:rPr dirty="0" sz="1200" spc="-10" b="1">
                <a:latin typeface="Times New Roman"/>
                <a:cs typeface="Times New Roman"/>
              </a:rPr>
              <a:t>OUTRAS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1" name="object 11" descr=""/>
          <p:cNvSpPr txBox="1"/>
          <p:nvPr/>
        </p:nvSpPr>
        <p:spPr>
          <a:xfrm>
            <a:off x="3601846" y="3367150"/>
            <a:ext cx="1215390" cy="175260"/>
          </a:xfrm>
          <a:prstGeom prst="rect">
            <a:avLst/>
          </a:prstGeom>
          <a:solidFill>
            <a:srgbClr val="F1F1F1"/>
          </a:solidFill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ts val="1355"/>
              </a:lnSpc>
            </a:pPr>
            <a:r>
              <a:rPr dirty="0" sz="1200" spc="-10" b="1">
                <a:latin typeface="Times New Roman"/>
                <a:cs typeface="Times New Roman"/>
              </a:rPr>
              <a:t>PROVIDÊNCIAS.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2" name="object 12" descr=""/>
          <p:cNvSpPr txBox="1"/>
          <p:nvPr/>
        </p:nvSpPr>
        <p:spPr>
          <a:xfrm>
            <a:off x="888288" y="4217034"/>
            <a:ext cx="5967095" cy="5641975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algn="just" marL="12700" marR="5080" indent="71882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Times New Roman"/>
                <a:cs typeface="Times New Roman"/>
              </a:rPr>
              <a:t>O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PREFEITO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MUNICÍPIO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DE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SEROPÉDICA,</a:t>
            </a:r>
            <a:r>
              <a:rPr dirty="0" sz="1200" spc="-2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Estado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Rio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Janeiro,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no </a:t>
            </a:r>
            <a:r>
              <a:rPr dirty="0" sz="1200">
                <a:latin typeface="Times New Roman"/>
                <a:cs typeface="Times New Roman"/>
              </a:rPr>
              <a:t>uso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suas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atribuições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legais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conformidade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inciso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VII,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art.74,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combinado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o </a:t>
            </a:r>
            <a:r>
              <a:rPr dirty="0" sz="1200">
                <a:latin typeface="Times New Roman"/>
                <a:cs typeface="Times New Roman"/>
              </a:rPr>
              <a:t>art.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91,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inciso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alínea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“J”,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ambos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Orgânica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5715" indent="7188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CONSIDERANDO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publicação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nº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877/2025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Lei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Complementar </a:t>
            </a:r>
            <a:r>
              <a:rPr dirty="0" sz="1200">
                <a:latin typeface="Times New Roman"/>
                <a:cs typeface="Times New Roman"/>
              </a:rPr>
              <a:t>nº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14/2025,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10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janeiro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2025,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dispõem</a:t>
            </a:r>
            <a:r>
              <a:rPr dirty="0" sz="1200" spc="1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sobre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nova</a:t>
            </a:r>
            <a:r>
              <a:rPr dirty="0" sz="1200" spc="114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Estrutura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Administrativa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 spc="-10">
                <a:latin typeface="Times New Roman"/>
                <a:cs typeface="Times New Roman"/>
              </a:rPr>
              <a:t>Administração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Direta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 Poder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Executivo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 Município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8890" indent="7188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CONSIDERANDO</a:t>
            </a:r>
            <a:r>
              <a:rPr dirty="0" sz="1200" spc="-1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provimento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servidores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públicos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efetivos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em </a:t>
            </a:r>
            <a:r>
              <a:rPr dirty="0" sz="1200">
                <a:latin typeface="Times New Roman"/>
                <a:cs typeface="Times New Roman"/>
              </a:rPr>
              <a:t>vários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órgãos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municipais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diante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crescente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demanda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serviços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municipais;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6350" indent="71882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CONSIDERANDO</a:t>
            </a:r>
            <a:r>
              <a:rPr dirty="0" sz="1200" spc="13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exigência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adequação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quadro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pessoal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Município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Seropédica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normas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constitucionais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relativas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servidores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públicos.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1200" spc="-10" b="1">
                <a:latin typeface="Times New Roman"/>
                <a:cs typeface="Times New Roman"/>
              </a:rPr>
              <a:t>DECRETA: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71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5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1º</a:t>
            </a:r>
            <a:r>
              <a:rPr dirty="0" sz="1200" spc="16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6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Fica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instaurada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Comissão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Estudo</a:t>
            </a:r>
            <a:r>
              <a:rPr dirty="0" sz="1200" spc="1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Prévio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Análise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Jurídica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realização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>
                <a:latin typeface="Times New Roman"/>
                <a:cs typeface="Times New Roman"/>
              </a:rPr>
              <a:t>concurso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público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provimento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cargos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efetivos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âmbito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Administração</a:t>
            </a:r>
            <a:r>
              <a:rPr dirty="0" sz="1200" spc="1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Direta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de </a:t>
            </a:r>
            <a:r>
              <a:rPr dirty="0" sz="1200" spc="-10">
                <a:latin typeface="Times New Roman"/>
                <a:cs typeface="Times New Roman"/>
              </a:rPr>
              <a:t>Seropédica.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§1º-</a:t>
            </a:r>
            <a:r>
              <a:rPr dirty="0" sz="1200" spc="35" b="1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Exclui-</a:t>
            </a:r>
            <a:r>
              <a:rPr dirty="0" sz="1200">
                <a:latin typeface="Times New Roman"/>
                <a:cs typeface="Times New Roman"/>
              </a:rPr>
              <a:t>se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presente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Comissão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estudos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quanto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cargos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efetivos</a:t>
            </a:r>
            <a:r>
              <a:rPr dirty="0" sz="1200" spc="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serem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preenchidos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âmbito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Secretaria</a:t>
            </a:r>
            <a:r>
              <a:rPr dirty="0" sz="1200" spc="1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Educação,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tramita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à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parte,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ante</a:t>
            </a:r>
            <a:r>
              <a:rPr dirty="0" sz="1200" spc="1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peculiaridade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da </a:t>
            </a:r>
            <a:r>
              <a:rPr dirty="0" sz="1200">
                <a:latin typeface="Times New Roman"/>
                <a:cs typeface="Times New Roman"/>
              </a:rPr>
              <a:t>pasta,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tocante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número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servidores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recursos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ingressos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transferência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constitucional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custeio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pessoal,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inclusive.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635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1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2º</a:t>
            </a:r>
            <a:r>
              <a:rPr dirty="0" sz="1200" spc="14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140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Comissão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formada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membro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cada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Secretaria,</a:t>
            </a:r>
            <a:r>
              <a:rPr dirty="0" sz="1200" spc="1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Procuradoria-</a:t>
            </a:r>
            <a:r>
              <a:rPr dirty="0" sz="1200">
                <a:latin typeface="Times New Roman"/>
                <a:cs typeface="Times New Roman"/>
              </a:rPr>
              <a:t>Geral</a:t>
            </a:r>
            <a:r>
              <a:rPr dirty="0" sz="1200" spc="140">
                <a:latin typeface="Times New Roman"/>
                <a:cs typeface="Times New Roman"/>
              </a:rPr>
              <a:t> </a:t>
            </a:r>
            <a:r>
              <a:rPr dirty="0" sz="1200" spc="-50">
                <a:latin typeface="Times New Roman"/>
                <a:cs typeface="Times New Roman"/>
              </a:rPr>
              <a:t>e </a:t>
            </a:r>
            <a:r>
              <a:rPr dirty="0" sz="1200" spc="-10">
                <a:latin typeface="Times New Roman"/>
                <a:cs typeface="Times New Roman"/>
              </a:rPr>
              <a:t>Controladoria-</a:t>
            </a:r>
            <a:r>
              <a:rPr dirty="0" sz="1200">
                <a:latin typeface="Times New Roman"/>
                <a:cs typeface="Times New Roman"/>
              </a:rPr>
              <a:t>Geral,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indicados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pelos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respectivos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Secretários.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698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9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3º</a:t>
            </a:r>
            <a:r>
              <a:rPr dirty="0" sz="1200" spc="10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9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Comissão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reunir-se-</a:t>
            </a:r>
            <a:r>
              <a:rPr dirty="0" sz="1200">
                <a:latin typeface="Times New Roman"/>
                <a:cs typeface="Times New Roman"/>
              </a:rPr>
              <a:t>á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quinzenalmente,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promovendo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levantamento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necessidade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pessoal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provimento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cargo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efetivo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cada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órgão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municipal,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acordo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nova </a:t>
            </a:r>
            <a:r>
              <a:rPr dirty="0" sz="1200">
                <a:latin typeface="Times New Roman"/>
                <a:cs typeface="Times New Roman"/>
              </a:rPr>
              <a:t>estrutura</a:t>
            </a:r>
            <a:r>
              <a:rPr dirty="0" sz="1200" spc="-10">
                <a:latin typeface="Times New Roman"/>
                <a:cs typeface="Times New Roman"/>
              </a:rPr>
              <a:t> administrativa</a:t>
            </a:r>
            <a:r>
              <a:rPr dirty="0" sz="1200">
                <a:latin typeface="Times New Roman"/>
                <a:cs typeface="Times New Roman"/>
              </a:rPr>
              <a:t> da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Administração</a:t>
            </a:r>
            <a:r>
              <a:rPr dirty="0" sz="1200">
                <a:latin typeface="Times New Roman"/>
                <a:cs typeface="Times New Roman"/>
              </a:rPr>
              <a:t> Direta do Município de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Seropédica.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2031238" y="421640"/>
            <a:ext cx="2564130" cy="55880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Arial"/>
                <a:cs typeface="Arial"/>
              </a:rPr>
              <a:t>Estado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Rio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de</a:t>
            </a:r>
            <a:r>
              <a:rPr dirty="0" sz="1200" spc="-30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Janeiro</a:t>
            </a:r>
            <a:r>
              <a:rPr dirty="0" sz="1200" spc="50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Prefeitura </a:t>
            </a:r>
            <a:r>
              <a:rPr dirty="0" sz="1200" spc="-10" b="1">
                <a:latin typeface="Arial"/>
                <a:cs typeface="Arial"/>
              </a:rPr>
              <a:t>Municipal </a:t>
            </a:r>
            <a:r>
              <a:rPr dirty="0" sz="1200" b="1">
                <a:latin typeface="Arial"/>
                <a:cs typeface="Arial"/>
              </a:rPr>
              <a:t>de </a:t>
            </a:r>
            <a:r>
              <a:rPr dirty="0" sz="1200" spc="-10" b="1">
                <a:latin typeface="Arial"/>
                <a:cs typeface="Arial"/>
              </a:rPr>
              <a:t>Seropédica </a:t>
            </a:r>
            <a:r>
              <a:rPr dirty="0" sz="1200" b="1">
                <a:latin typeface="Arial"/>
                <a:cs typeface="Arial"/>
              </a:rPr>
              <a:t>Gabinete</a:t>
            </a:r>
            <a:r>
              <a:rPr dirty="0" sz="1200" spc="-20" b="1">
                <a:latin typeface="Arial"/>
                <a:cs typeface="Arial"/>
              </a:rPr>
              <a:t> </a:t>
            </a:r>
            <a:r>
              <a:rPr dirty="0" sz="1200" b="1">
                <a:latin typeface="Arial"/>
                <a:cs typeface="Arial"/>
              </a:rPr>
              <a:t>do</a:t>
            </a:r>
            <a:r>
              <a:rPr dirty="0" sz="1200" spc="-25" b="1">
                <a:latin typeface="Arial"/>
                <a:cs typeface="Arial"/>
              </a:rPr>
              <a:t> </a:t>
            </a:r>
            <a:r>
              <a:rPr dirty="0" sz="1200" spc="-10" b="1">
                <a:latin typeface="Arial"/>
                <a:cs typeface="Arial"/>
              </a:rPr>
              <a:t>Prefeito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11725" y="364489"/>
            <a:ext cx="1927225" cy="731520"/>
          </a:xfrm>
          <a:prstGeom prst="rect">
            <a:avLst/>
          </a:prstGeom>
        </p:spPr>
      </p:pic>
      <p:pic>
        <p:nvPicPr>
          <p:cNvPr id="4" name="object 4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960" y="248667"/>
            <a:ext cx="841371" cy="836798"/>
          </a:xfrm>
          <a:prstGeom prst="rect">
            <a:avLst/>
          </a:prstGeom>
        </p:spPr>
      </p:pic>
      <p:sp>
        <p:nvSpPr>
          <p:cNvPr id="5" name="object 5" descr=""/>
          <p:cNvSpPr txBox="1"/>
          <p:nvPr/>
        </p:nvSpPr>
        <p:spPr>
          <a:xfrm>
            <a:off x="888288" y="1412493"/>
            <a:ext cx="5965825" cy="1610360"/>
          </a:xfrm>
          <a:prstGeom prst="rect">
            <a:avLst/>
          </a:prstGeom>
        </p:spPr>
        <p:txBody>
          <a:bodyPr wrap="square" lIns="0" tIns="24765" rIns="0" bIns="0" rtlCol="0" vert="horz">
            <a:spAutoFit/>
          </a:bodyPr>
          <a:lstStyle/>
          <a:p>
            <a:pPr algn="just" marL="12700" marR="8890">
              <a:lnSpc>
                <a:spcPts val="1380"/>
              </a:lnSpc>
              <a:spcBef>
                <a:spcPts val="195"/>
              </a:spcBef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7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4º</a:t>
            </a:r>
            <a:r>
              <a:rPr dirty="0" sz="1200">
                <a:latin typeface="Times New Roman"/>
                <a:cs typeface="Times New Roman"/>
              </a:rPr>
              <a:t>-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final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dos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trabalhos,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Presidente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Comissão,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será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eleito</a:t>
            </a:r>
            <a:r>
              <a:rPr dirty="0" sz="1200" spc="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primeira</a:t>
            </a:r>
            <a:r>
              <a:rPr dirty="0" sz="1200" spc="8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reunião, </a:t>
            </a:r>
            <a:r>
              <a:rPr dirty="0" sz="1200">
                <a:latin typeface="Times New Roman"/>
                <a:cs typeface="Times New Roman"/>
              </a:rPr>
              <a:t>fará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um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relatório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do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que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fora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apurado,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encaminhará</a:t>
            </a:r>
            <a:r>
              <a:rPr dirty="0" sz="1200" spc="18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autos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aos</a:t>
            </a:r>
            <a:r>
              <a:rPr dirty="0" sz="1200" spc="1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órgãos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competentes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para </a:t>
            </a:r>
            <a:r>
              <a:rPr dirty="0" sz="1200">
                <a:latin typeface="Times New Roman"/>
                <a:cs typeface="Times New Roman"/>
              </a:rPr>
              <a:t>impacto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financeiro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previdenciário,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considerando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necessidade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aferida.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8255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6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5º</a:t>
            </a:r>
            <a:r>
              <a:rPr dirty="0" sz="1200" spc="7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6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Comissão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terá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prazo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60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(sessenta)</a:t>
            </a:r>
            <a:r>
              <a:rPr dirty="0" sz="1200" spc="6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dias,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prorrogável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justificadamente</a:t>
            </a:r>
            <a:r>
              <a:rPr dirty="0" sz="1200" spc="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por</a:t>
            </a:r>
            <a:r>
              <a:rPr dirty="0" sz="1200" spc="65">
                <a:latin typeface="Times New Roman"/>
                <a:cs typeface="Times New Roman"/>
              </a:rPr>
              <a:t> </a:t>
            </a:r>
            <a:r>
              <a:rPr dirty="0" sz="1200" spc="-20">
                <a:latin typeface="Times New Roman"/>
                <a:cs typeface="Times New Roman"/>
              </a:rPr>
              <a:t>mais </a:t>
            </a:r>
            <a:r>
              <a:rPr dirty="0" sz="1200">
                <a:latin typeface="Times New Roman"/>
                <a:cs typeface="Times New Roman"/>
              </a:rPr>
              <a:t>30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(trinta)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dias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para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finalizar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os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trabalhos.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380"/>
              </a:lnSpc>
            </a:pPr>
            <a:r>
              <a:rPr dirty="0" sz="1200" b="1">
                <a:latin typeface="Times New Roman"/>
                <a:cs typeface="Times New Roman"/>
              </a:rPr>
              <a:t>Art.</a:t>
            </a:r>
            <a:r>
              <a:rPr dirty="0" sz="1200" spc="3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6º</a:t>
            </a:r>
            <a:r>
              <a:rPr dirty="0" sz="1200" spc="45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-</a:t>
            </a:r>
            <a:r>
              <a:rPr dirty="0" sz="1200" spc="35" b="1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Este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Decreto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entrará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em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vigor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na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data</a:t>
            </a:r>
            <a:r>
              <a:rPr dirty="0" sz="1200" spc="5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sua</a:t>
            </a:r>
            <a:r>
              <a:rPr dirty="0" sz="1200" spc="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publicação,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revogadas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as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disposições</a:t>
            </a:r>
            <a:r>
              <a:rPr dirty="0" sz="1200" spc="4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em </a:t>
            </a:r>
            <a:r>
              <a:rPr dirty="0" sz="1200" spc="-10">
                <a:latin typeface="Times New Roman"/>
                <a:cs typeface="Times New Roman"/>
              </a:rPr>
              <a:t>contrário.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2624454" y="4044822"/>
            <a:ext cx="2491740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10" b="1">
                <a:latin typeface="Times New Roman"/>
                <a:cs typeface="Times New Roman"/>
              </a:rPr>
              <a:t>Registre-</a:t>
            </a:r>
            <a:r>
              <a:rPr dirty="0" sz="1200" b="1">
                <a:latin typeface="Times New Roman"/>
                <a:cs typeface="Times New Roman"/>
              </a:rPr>
              <a:t>se,</a:t>
            </a:r>
            <a:r>
              <a:rPr dirty="0" sz="1200" spc="30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Publique-</a:t>
            </a:r>
            <a:r>
              <a:rPr dirty="0" sz="1200" b="1">
                <a:latin typeface="Times New Roman"/>
                <a:cs typeface="Times New Roman"/>
              </a:rPr>
              <a:t>se</a:t>
            </a:r>
            <a:r>
              <a:rPr dirty="0" sz="1200" spc="2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e</a:t>
            </a:r>
            <a:r>
              <a:rPr dirty="0" sz="1200" spc="15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Cumpra-</a:t>
            </a:r>
            <a:r>
              <a:rPr dirty="0" sz="1200" spc="-25" b="1">
                <a:latin typeface="Times New Roman"/>
                <a:cs typeface="Times New Roman"/>
              </a:rPr>
              <a:t>se.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3084702" y="5224145"/>
            <a:ext cx="1572260" cy="4286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73990" marR="5080" indent="-161925">
              <a:lnSpc>
                <a:spcPct val="110100"/>
              </a:lnSpc>
              <a:spcBef>
                <a:spcPts val="100"/>
              </a:spcBef>
            </a:pPr>
            <a:r>
              <a:rPr dirty="0" sz="1200" b="1">
                <a:latin typeface="Times New Roman"/>
                <a:cs typeface="Times New Roman"/>
              </a:rPr>
              <a:t>Lucas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Dutra</a:t>
            </a:r>
            <a:r>
              <a:rPr dirty="0" sz="1200" spc="-10" b="1">
                <a:latin typeface="Times New Roman"/>
                <a:cs typeface="Times New Roman"/>
              </a:rPr>
              <a:t> </a:t>
            </a:r>
            <a:r>
              <a:rPr dirty="0" sz="1200" b="1">
                <a:latin typeface="Times New Roman"/>
                <a:cs typeface="Times New Roman"/>
              </a:rPr>
              <a:t>dos</a:t>
            </a:r>
            <a:r>
              <a:rPr dirty="0" sz="1200" spc="-10" b="1">
                <a:latin typeface="Times New Roman"/>
                <a:cs typeface="Times New Roman"/>
              </a:rPr>
              <a:t> Santos </a:t>
            </a:r>
            <a:r>
              <a:rPr dirty="0" sz="1200" b="1">
                <a:latin typeface="Times New Roman"/>
                <a:cs typeface="Times New Roman"/>
              </a:rPr>
              <a:t>Prefeito</a:t>
            </a:r>
            <a:r>
              <a:rPr dirty="0" sz="1200" spc="-60" b="1">
                <a:latin typeface="Times New Roman"/>
                <a:cs typeface="Times New Roman"/>
              </a:rPr>
              <a:t> </a:t>
            </a:r>
            <a:r>
              <a:rPr dirty="0" sz="1200" spc="-10" b="1">
                <a:latin typeface="Times New Roman"/>
                <a:cs typeface="Times New Roman"/>
              </a:rPr>
              <a:t>Municipal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Gabinete</dc:creator>
  <dcterms:created xsi:type="dcterms:W3CDTF">2025-07-18T13:37:58Z</dcterms:created>
  <dcterms:modified xsi:type="dcterms:W3CDTF">2025-07-18T13:37:58Z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2025-03-14T00:00:00Z</vt:filetime>
  </property>
  <property fmtid="{D5CDD505-2E9C-101B-9397-08002B2CF9AE}" pid="3" name="Creator">
    <vt:lpwstr>Microsoft® Word 2016</vt:lpwstr>
  </property>
  <property fmtid="{D5CDD505-2E9C-101B-9397-08002B2CF9AE}" pid="4" name="LastSaved">
    <vt:filetime>2025-07-18T00:00:00Z</vt:filetime>
  </property>
  <property fmtid="{D5CDD505-2E9C-101B-9397-08002B2CF9AE}" pid="5" name="Producer">
    <vt:lpwstr>www.ilovepdf.com</vt:lpwstr>
  </property>
</Properties>
</file>