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07471" y="9913900"/>
            <a:ext cx="299085" cy="125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59108" y="9910456"/>
            <a:ext cx="497840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#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05053" y="9895538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08099" y="1188379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57329" y="359559"/>
            <a:ext cx="472440" cy="619125"/>
            <a:chOff x="557329" y="359559"/>
            <a:chExt cx="472440" cy="61912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7329" y="645990"/>
              <a:ext cx="462918" cy="33213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9558" y="359559"/>
              <a:ext cx="389826" cy="259005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69042" y="170127"/>
            <a:ext cx="316738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MUNICIPAL</a:t>
            </a:r>
            <a:r>
              <a:rPr dirty="0" sz="1200" spc="70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DE</a:t>
            </a:r>
            <a:r>
              <a:rPr dirty="0" sz="1200" spc="-10">
                <a:latin typeface="Lucida Sans Unicode"/>
                <a:cs typeface="Lucida Sans Unicode"/>
              </a:rPr>
              <a:t> SEROPEDICA</a:t>
            </a:r>
            <a:endParaRPr sz="1200">
              <a:latin typeface="Lucida Sans Unicode"/>
              <a:cs typeface="Lucida Sans Unicode"/>
            </a:endParaRPr>
          </a:p>
          <a:p>
            <a:pPr marL="12700" marR="2005330">
              <a:lnSpc>
                <a:spcPct val="122300"/>
              </a:lnSpc>
              <a:spcBef>
                <a:spcPts val="430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18 </a:t>
            </a: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2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088445" y="1405990"/>
            <a:ext cx="295465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093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Decreto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2875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12</a:t>
            </a:r>
            <a:r>
              <a:rPr dirty="0" sz="850" spc="229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março,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3350">
              <a:lnSpc>
                <a:spcPts val="890"/>
              </a:lnSpc>
            </a:pPr>
            <a:r>
              <a:rPr dirty="0" sz="850" spc="-90">
                <a:latin typeface="Lucida Sans Unicode"/>
                <a:cs typeface="Lucida Sans Unicode"/>
              </a:rPr>
              <a:t>Abre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crédito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no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valor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total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R$699.996,00,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para </a:t>
            </a:r>
            <a:r>
              <a:rPr dirty="0" sz="850" spc="-80">
                <a:latin typeface="Lucida Sans Unicode"/>
                <a:cs typeface="Lucida Sans Unicode"/>
              </a:rPr>
              <a:t>fins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que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se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especifíca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outras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4978" y="2626363"/>
            <a:ext cx="64636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9150">
              <a:lnSpc>
                <a:spcPct val="136400"/>
              </a:lnSpc>
              <a:spcBef>
                <a:spcPts val="100"/>
              </a:spcBef>
            </a:pPr>
            <a:r>
              <a:rPr dirty="0" sz="850">
                <a:latin typeface="Lucida Sans Unicode"/>
                <a:cs typeface="Lucida Sans Unicode"/>
              </a:rPr>
              <a:t>0</a:t>
            </a:r>
            <a:r>
              <a:rPr dirty="0" sz="850" spc="12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no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uso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suas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acordo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com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que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lhe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confere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art.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8º</a:t>
            </a:r>
            <a:r>
              <a:rPr dirty="0" sz="850" spc="204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da </a:t>
            </a:r>
            <a:r>
              <a:rPr dirty="0" sz="850" spc="-45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859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10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dezembro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2024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na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ediçäo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extra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n”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1924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u="sng" sz="850" spc="-9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3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10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4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4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8930">
              <a:lnSpc>
                <a:spcPct val="100000"/>
              </a:lnSpc>
              <a:spcBef>
                <a:spcPts val="1240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1º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Fica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0158" y="4328297"/>
            <a:ext cx="269367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4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65"/>
              </a:spcBef>
            </a:pPr>
            <a:r>
              <a:rPr dirty="0" sz="1000" spc="50">
                <a:latin typeface="Lucida Sans Unicode"/>
                <a:cs typeface="Lucida Sans Unicode"/>
              </a:rPr>
              <a:t>PREFEITURA</a:t>
            </a:r>
            <a:r>
              <a:rPr dirty="0" sz="1000">
                <a:latin typeface="Lucida Sans Unicode"/>
                <a:cs typeface="Lucida Sans Unicode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6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38989" y="4741981"/>
          <a:ext cx="6575425" cy="1540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2561590"/>
                <a:gridCol w="2473325"/>
                <a:gridCol w="734060"/>
              </a:tblGrid>
              <a:tr h="156845">
                <a:tc>
                  <a:txBody>
                    <a:bodyPr/>
                    <a:lstStyle/>
                    <a:p>
                      <a:pPr marL="38735">
                        <a:lnSpc>
                          <a:spcPts val="935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35"/>
                        </a:lnSpc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2.050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Transporte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Escolar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DE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581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PNATE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482.496,00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482.496,00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lnstala0ões,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7581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217.500,00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217.500,00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699.996,00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29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699.996,00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97015" y="6321003"/>
            <a:ext cx="597027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76884" marR="5080" indent="-464820">
              <a:lnSpc>
                <a:spcPts val="1010"/>
              </a:lnSpc>
              <a:spcBef>
                <a:spcPts val="140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2º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250">
                <a:latin typeface="Lucida Sans Unicode"/>
                <a:cs typeface="Lucida Sans Unicode"/>
              </a:rPr>
              <a:t>-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As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despesas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abertura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serão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com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recursos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que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trata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10">
                <a:latin typeface="Lucida Sans Unicode"/>
                <a:cs typeface="Lucida Sans Unicode"/>
              </a:rPr>
              <a:t> Artigo </a:t>
            </a:r>
            <a:r>
              <a:rPr dirty="0" sz="850" spc="-95">
                <a:latin typeface="Lucida Sans Unicode"/>
                <a:cs typeface="Lucida Sans Unicode"/>
              </a:rPr>
              <a:t>43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parágrafo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1º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Federal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25">
                <a:latin typeface="Lucida Sans Unicode"/>
                <a:cs typeface="Lucida Sans Unicode"/>
              </a:rPr>
              <a:t>4.320/64,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lnciso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73781" y="6675993"/>
            <a:ext cx="164973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35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lnciso: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II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Excesso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Arrecadaçâo: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4067" y="7031556"/>
            <a:ext cx="2693670" cy="39941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850" spc="-3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sng" sz="850" spc="-3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90"/>
              </a:spcBef>
            </a:pPr>
            <a:r>
              <a:rPr dirty="0" sz="1000" spc="10">
                <a:latin typeface="Lucida Sans Unicode"/>
                <a:cs typeface="Lucida Sans Unicode"/>
              </a:rPr>
              <a:t>PREFEITURA</a:t>
            </a:r>
            <a:r>
              <a:rPr dirty="0" sz="1000" spc="225">
                <a:latin typeface="Lucida Sans Unicode"/>
                <a:cs typeface="Lucida Sans Unicode"/>
              </a:rPr>
              <a:t> </a:t>
            </a:r>
            <a:r>
              <a:rPr dirty="0" sz="1000" spc="10">
                <a:latin typeface="Lucida Sans Unicode"/>
                <a:cs typeface="Lucida Sans Unicode"/>
              </a:rPr>
              <a:t>MUNICIPAL</a:t>
            </a:r>
            <a:r>
              <a:rPr dirty="0" sz="1000" spc="210">
                <a:latin typeface="Lucida Sans Unicode"/>
                <a:cs typeface="Lucida Sans Unicode"/>
              </a:rPr>
              <a:t> </a:t>
            </a:r>
            <a:r>
              <a:rPr dirty="0" sz="1000" spc="10">
                <a:latin typeface="Lucida Sans Unicode"/>
                <a:cs typeface="Lucida Sans Unicode"/>
              </a:rPr>
              <a:t>DE</a:t>
            </a:r>
            <a:r>
              <a:rPr dirty="0" sz="1000" spc="10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29006" y="6682086"/>
            <a:ext cx="65532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40"/>
              </a:spcBef>
            </a:pPr>
            <a:r>
              <a:rPr dirty="0" sz="850" spc="-90">
                <a:latin typeface="Lucida Sans Unicode"/>
                <a:cs typeface="Lucida Sans Unicode"/>
              </a:rPr>
              <a:t>R$699.996,00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Lucida Sans Unicode"/>
                <a:cs typeface="Lucida Sans Unicode"/>
              </a:rPr>
              <a:t>$699.996,00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35943" y="7444781"/>
          <a:ext cx="6567170" cy="1010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2561590"/>
                <a:gridCol w="2474595"/>
                <a:gridCol w="728345"/>
              </a:tblGrid>
              <a:tr h="160020">
                <a:tc>
                  <a:txBody>
                    <a:bodyPr/>
                    <a:lstStyle/>
                    <a:p>
                      <a:pPr marL="35560">
                        <a:lnSpc>
                          <a:spcPts val="935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35"/>
                        </a:lnSpc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Educaşão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lnstala6ôes,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2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Distribuição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DE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7600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699.996,00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3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699.996,00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>
                          <a:latin typeface="Arial Black"/>
                          <a:cs typeface="Arial Black"/>
                        </a:rPr>
                        <a:t>699.996,00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50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699.996,00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26372" y="9898585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0F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77512" y="2606815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08099" y="1185331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60375" y="362607"/>
            <a:ext cx="551815" cy="640080"/>
            <a:chOff x="560375" y="362607"/>
            <a:chExt cx="551815" cy="64008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375" y="645990"/>
              <a:ext cx="551238" cy="35651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2604" y="362607"/>
              <a:ext cx="389826" cy="25900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22261" y="221928"/>
            <a:ext cx="316865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latin typeface="Lucida Sans Unicode"/>
                <a:cs typeface="Lucida Sans Unicode"/>
              </a:rPr>
              <a:t>PREFEITURA</a:t>
            </a:r>
            <a:r>
              <a:rPr dirty="0" sz="1200" spc="80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MUNICIPAL</a:t>
            </a:r>
            <a:r>
              <a:rPr dirty="0" sz="1200" spc="105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DE</a:t>
            </a:r>
            <a:r>
              <a:rPr dirty="0" sz="1200" spc="50">
                <a:latin typeface="Lucida Sans Unicode"/>
                <a:cs typeface="Lucida Sans Unicode"/>
              </a:rPr>
              <a:t> </a:t>
            </a:r>
            <a:r>
              <a:rPr dirty="0" sz="1200" spc="-10"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3335" marR="2005330">
              <a:lnSpc>
                <a:spcPct val="117600"/>
              </a:lnSpc>
              <a:spcBef>
                <a:spcPts val="480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Maria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18 </a:t>
            </a: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45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Página</a:t>
            </a:r>
            <a:r>
              <a:rPr dirty="0" spc="30"/>
              <a:t> </a:t>
            </a:r>
            <a:fld id="{81D60167-4931-47E6-BA6A-407CBD079E47}" type="slidenum">
              <a:rPr dirty="0"/>
              <a:t>2</a:t>
            </a:fld>
            <a:r>
              <a:rPr dirty="0" spc="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787428" y="1256935"/>
            <a:ext cx="468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90952" y="1256935"/>
            <a:ext cx="343407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disposições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65748" y="2033951"/>
            <a:ext cx="1940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Prefeito,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12</a:t>
            </a:r>
            <a:r>
              <a:rPr dirty="0" sz="800" spc="3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2025-07-18T13:14:12Z</dcterms:created>
  <dcterms:modified xsi:type="dcterms:W3CDTF">2025-07-18T13:14:12Z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