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6780" y="9868114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740966" y="9255642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177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68507" y="1160954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65964" y="612472"/>
            <a:ext cx="682195" cy="15235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9967" y="326041"/>
            <a:ext cx="395917" cy="27424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29449" y="142702"/>
            <a:ext cx="317563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ROPEDICA</a:t>
            </a:r>
            <a:endParaRPr sz="1200">
              <a:latin typeface="Arial"/>
              <a:cs typeface="Arial"/>
            </a:endParaRPr>
          </a:p>
          <a:p>
            <a:pPr marL="12700" marR="2010410" indent="2540">
              <a:lnSpc>
                <a:spcPct val="117600"/>
              </a:lnSpc>
              <a:spcBef>
                <a:spcPts val="480"/>
              </a:spcBef>
            </a:pPr>
            <a:r>
              <a:rPr dirty="0" sz="850" spc="-20">
                <a:latin typeface="Lucida Sans Unicode"/>
                <a:cs typeface="Lucida Sans Unicode"/>
              </a:rPr>
              <a:t>Rua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Maria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Lourenço,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18 </a:t>
            </a:r>
            <a:r>
              <a:rPr dirty="0" sz="850" spc="-45">
                <a:latin typeface="Lucida Sans Unicode"/>
                <a:cs typeface="Lucida Sans Unicode"/>
              </a:rPr>
              <a:t>Fazenda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54943" y="1384661"/>
            <a:ext cx="2957195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347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latin typeface="Lucida Sans Unicode"/>
                <a:cs typeface="Lucida Sans Unicode"/>
              </a:rPr>
              <a:t>Decreto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N°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2880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19</a:t>
            </a:r>
            <a:r>
              <a:rPr dirty="0" sz="850" spc="27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de</a:t>
            </a:r>
            <a:r>
              <a:rPr dirty="0" sz="850" spc="114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março,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0175">
              <a:lnSpc>
                <a:spcPts val="910"/>
              </a:lnSpc>
              <a:spcBef>
                <a:spcPts val="5"/>
              </a:spcBef>
            </a:pPr>
            <a:r>
              <a:rPr dirty="0" sz="850" spc="-65">
                <a:latin typeface="Lucida Sans Unicode"/>
                <a:cs typeface="Lucida Sans Unicode"/>
              </a:rPr>
              <a:t>Abrecrédito</a:t>
            </a:r>
            <a:r>
              <a:rPr dirty="0" sz="850" spc="12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supementarnovaortolalde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R$116.500,00,para </a:t>
            </a:r>
            <a:r>
              <a:rPr dirty="0" sz="850" spc="-75">
                <a:latin typeface="Lucida Sans Unicode"/>
                <a:cs typeface="Lucida Sans Unicode"/>
              </a:rPr>
              <a:t>fins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que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se</a:t>
            </a:r>
            <a:r>
              <a:rPr dirty="0" sz="850" spc="-60">
                <a:latin typeface="Lucida Sans Unicode"/>
                <a:cs typeface="Lucida Sans Unicode"/>
              </a:rPr>
              <a:t> especifîca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da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outras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providëncias.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58432" y="2589798"/>
            <a:ext cx="6470015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823594">
              <a:lnSpc>
                <a:spcPct val="141100"/>
              </a:lnSpc>
              <a:spcBef>
                <a:spcPts val="100"/>
              </a:spcBef>
            </a:pP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MUNICIPAL,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no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uso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suas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legais,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acordo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com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que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Ihe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confere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art.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8º</a:t>
            </a:r>
            <a:r>
              <a:rPr dirty="0" sz="850" spc="220"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da </a:t>
            </a:r>
            <a:r>
              <a:rPr dirty="0" sz="850" spc="-40">
                <a:latin typeface="Lucida Sans Unicode"/>
                <a:cs typeface="Lucida Sans Unicode"/>
              </a:rPr>
              <a:t>Lei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n°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859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10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dezembro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2024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na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edição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extra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n°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1924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9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3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10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4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4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3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6390">
              <a:lnSpc>
                <a:spcPct val="100000"/>
              </a:lnSpc>
              <a:spcBef>
                <a:spcPts val="1210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1º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Fica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crédito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as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segUintes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9703" y="4309101"/>
            <a:ext cx="2449195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50" spc="-3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850" spc="-2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50" spc="5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latin typeface="Arial"/>
                <a:cs typeface="Arial"/>
              </a:rPr>
              <a:t>CAMARA</a:t>
            </a:r>
            <a:r>
              <a:rPr dirty="0" sz="1000" spc="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b="1">
                <a:latin typeface="Arial"/>
                <a:cs typeface="Arial"/>
              </a:rPr>
              <a:t> DE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08534" y="4713713"/>
          <a:ext cx="6576695" cy="10109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2673985"/>
                <a:gridCol w="2439669"/>
                <a:gridCol w="656589"/>
              </a:tblGrid>
              <a:tr h="157480">
                <a:tc>
                  <a:txBody>
                    <a:bodyPr/>
                    <a:lstStyle/>
                    <a:p>
                      <a:pPr marL="40640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40"/>
                        </a:lnSpc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Câmara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Seropédica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267" sz="1275" spc="-97"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267" sz="1275" spc="-97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26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-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latin typeface="Lucida Sans Unicode"/>
                          <a:cs typeface="Lucida Sans Unicode"/>
                        </a:rPr>
                        <a:t>Funcionamento</a:t>
                      </a:r>
                      <a:r>
                        <a:rPr dirty="0" baseline="3267" sz="1275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42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latin typeface="Lucida Sans Unicode"/>
                          <a:cs typeface="Lucida Sans Unicode"/>
                        </a:rPr>
                        <a:t>Poder</a:t>
                      </a:r>
                      <a:r>
                        <a:rPr dirty="0" baseline="3267" sz="1275" spc="-5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Legislativo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3.1.9.0.94.00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baseline="3267" sz="1275" spc="-37">
                          <a:latin typeface="Lucida Sans Unicode"/>
                          <a:cs typeface="Lucida Sans Unicode"/>
                        </a:rPr>
                        <a:t>INDENIZAÇÕES</a:t>
                      </a:r>
                      <a:r>
                        <a:rPr dirty="0" baseline="3267" sz="1275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-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RESTITU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IC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ÕES</a:t>
                      </a:r>
                      <a:r>
                        <a:rPr dirty="0" baseline="3267" sz="1275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TRABALHISTAS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45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116.500,00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8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Ativìdade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116.500,00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116.500,00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4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37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116.500,00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69605" y="5769474"/>
            <a:ext cx="597344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76884" marR="5080" indent="-464820">
              <a:lnSpc>
                <a:spcPct val="101099"/>
              </a:lnSpc>
              <a:spcBef>
                <a:spcPts val="85"/>
              </a:spcBef>
            </a:pPr>
            <a:r>
              <a:rPr dirty="0" sz="850" spc="-95">
                <a:latin typeface="Lucida Sans Unicode"/>
                <a:cs typeface="Lucida Sans Unicode"/>
              </a:rPr>
              <a:t>Artigo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2º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10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As </a:t>
            </a:r>
            <a:r>
              <a:rPr dirty="0" sz="850" spc="-60">
                <a:latin typeface="Lucida Sans Unicode"/>
                <a:cs typeface="Lucida Sans Unicode"/>
              </a:rPr>
              <a:t>despesas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da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abertura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do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presente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suplementar,</a:t>
            </a:r>
            <a:r>
              <a:rPr dirty="0" sz="850" spc="8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serão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cobertas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com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recursos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que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trata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Artigo </a:t>
            </a:r>
            <a:r>
              <a:rPr dirty="0" sz="850" spc="-95">
                <a:latin typeface="Lucida Sans Unicode"/>
                <a:cs typeface="Lucida Sans Unicode"/>
              </a:rPr>
              <a:t>43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parágrafo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1º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da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Lei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N°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11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lnciso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46370" y="6121418"/>
            <a:ext cx="164655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88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lnciso: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II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Excesso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latin typeface="Lucida Sans Unicode"/>
                <a:cs typeface="Lucida Sans Unicode"/>
              </a:rPr>
              <a:t>III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Dotação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9703" y="6473473"/>
            <a:ext cx="2440940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50" spc="-2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Dotațôes</a:t>
            </a:r>
            <a:r>
              <a:rPr dirty="0" u="sng" sz="85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Anuladas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65"/>
              </a:spcBef>
            </a:pPr>
            <a:r>
              <a:rPr dirty="0" sz="1000" spc="-10" b="1">
                <a:latin typeface="Arial"/>
                <a:cs typeface="Arial"/>
              </a:rPr>
              <a:t>CAMARA</a:t>
            </a:r>
            <a:r>
              <a:rPr dirty="0" sz="1000" spc="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b="1">
                <a:latin typeface="Arial"/>
                <a:cs typeface="Arial"/>
              </a:rPr>
              <a:t> DE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07687" y="6118371"/>
            <a:ext cx="652780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20"/>
              </a:spcBef>
            </a:pPr>
            <a:r>
              <a:rPr dirty="0" sz="850" spc="-90">
                <a:latin typeface="Lucida Sans Unicode"/>
                <a:cs typeface="Lucida Sans Unicode"/>
              </a:rPr>
              <a:t>R$116.500,00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45">
                <a:latin typeface="Lucida Sans Unicode"/>
                <a:cs typeface="Lucida Sans Unicode"/>
              </a:rPr>
              <a:t>$116.500,00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11579" y="6886314"/>
          <a:ext cx="6576695" cy="9982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769870"/>
                <a:gridCol w="2345054"/>
                <a:gridCol w="658495"/>
              </a:tblGrid>
              <a:tr h="151765">
                <a:tc>
                  <a:txBody>
                    <a:bodyPr/>
                    <a:lstStyle/>
                    <a:p>
                      <a:pPr marL="34925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40"/>
                        </a:lnSpc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Câmara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Seropédica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Funcionamento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Poder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Leqislativo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5524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914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116.500,00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116.5õ0,00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116.500,00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24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116.500,00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47784" y="7932932"/>
            <a:ext cx="4686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0">
                <a:latin typeface="Lucida Sans Unicode"/>
                <a:cs typeface="Lucida Sans Unicode"/>
              </a:rPr>
              <a:t>Artigo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3º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0768" y="7932932"/>
            <a:ext cx="34410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Revogadas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as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disposições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em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contrário.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Publique-</a:t>
            </a:r>
            <a:r>
              <a:rPr dirty="0" sz="850" spc="-55">
                <a:latin typeface="Lucida Sans Unicode"/>
                <a:cs typeface="Lucida Sans Unicode"/>
              </a:rPr>
              <a:t>se,</a:t>
            </a:r>
            <a:r>
              <a:rPr dirty="0" sz="850" spc="9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afixe-</a:t>
            </a:r>
            <a:r>
              <a:rPr dirty="0" sz="850" spc="-105">
                <a:latin typeface="Lucida Sans Unicode"/>
                <a:cs typeface="Lucida Sans Unicode"/>
              </a:rPr>
              <a:t>se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728879" y="8685572"/>
            <a:ext cx="19418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latin typeface="Lucida Sans Unicode"/>
                <a:cs typeface="Lucida Sans Unicode"/>
              </a:rPr>
              <a:t>Gabinete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do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Prefeito,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19</a:t>
            </a:r>
            <a:r>
              <a:rPr dirty="0" sz="850" spc="33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de</a:t>
            </a:r>
            <a:r>
              <a:rPr dirty="0" sz="850" spc="13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marşo,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971544" y="9890710"/>
            <a:ext cx="29400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521971" y="9875220"/>
            <a:ext cx="5016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0">
                <a:latin typeface="Lucida Sans Unicode"/>
                <a:cs typeface="Lucida Sans Unicode"/>
              </a:rPr>
              <a:t>Página”1</a:t>
            </a:r>
            <a:r>
              <a:rPr dirty="0" sz="600" spc="10">
                <a:latin typeface="Lucida Sans Unicode"/>
                <a:cs typeface="Lucida Sans Unicode"/>
              </a:rPr>
              <a:t> </a:t>
            </a:r>
            <a:r>
              <a:rPr dirty="0" sz="600" spc="-20">
                <a:latin typeface="Lucida Sans Unicode"/>
                <a:cs typeface="Lucida Sans Unicode"/>
              </a:rPr>
              <a:t>de”1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2025-07-18T13:00:52Z</dcterms:created>
  <dcterms:modified xsi:type="dcterms:W3CDTF">2025-07-18T13:00:52Z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