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">
              <a:lnSpc>
                <a:spcPct val="100000"/>
              </a:lnSpc>
              <a:spcBef>
                <a:spcPts val="50"/>
              </a:spcBef>
            </a:pPr>
            <a:r>
              <a:rPr dirty="0" sz="650" spc="-50"/>
              <a:t>Servaux</a:t>
            </a:r>
            <a:endParaRPr sz="6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0"/>
              <a:t>Pãgina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 spc="-2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">
              <a:lnSpc>
                <a:spcPct val="100000"/>
              </a:lnSpc>
              <a:spcBef>
                <a:spcPts val="50"/>
              </a:spcBef>
            </a:pPr>
            <a:r>
              <a:rPr dirty="0" sz="650" spc="-50"/>
              <a:t>Servaux</a:t>
            </a:r>
            <a:endParaRPr sz="6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0"/>
              <a:t>Pãgina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 spc="-2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">
              <a:lnSpc>
                <a:spcPct val="100000"/>
              </a:lnSpc>
              <a:spcBef>
                <a:spcPts val="50"/>
              </a:spcBef>
            </a:pPr>
            <a:r>
              <a:rPr dirty="0" sz="650" spc="-50"/>
              <a:t>Servaux</a:t>
            </a:r>
            <a:endParaRPr sz="65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0"/>
              <a:t>Pãgina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 spc="-2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">
              <a:lnSpc>
                <a:spcPct val="100000"/>
              </a:lnSpc>
              <a:spcBef>
                <a:spcPts val="50"/>
              </a:spcBef>
            </a:pPr>
            <a:r>
              <a:rPr dirty="0" sz="650" spc="-50"/>
              <a:t>Servaux</a:t>
            </a:r>
            <a:endParaRPr sz="65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0"/>
              <a:t>Pãgina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 spc="-2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">
              <a:lnSpc>
                <a:spcPct val="100000"/>
              </a:lnSpc>
              <a:spcBef>
                <a:spcPts val="50"/>
              </a:spcBef>
            </a:pPr>
            <a:r>
              <a:rPr dirty="0" sz="650" spc="-50"/>
              <a:t>Servaux</a:t>
            </a:r>
            <a:endParaRPr sz="65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0"/>
              <a:t>Pãgina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 spc="-2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70894" y="9671888"/>
            <a:ext cx="282575" cy="140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">
              <a:lnSpc>
                <a:spcPct val="100000"/>
              </a:lnSpc>
              <a:spcBef>
                <a:spcPts val="50"/>
              </a:spcBef>
            </a:pPr>
            <a:r>
              <a:rPr dirty="0" sz="650" spc="-50"/>
              <a:t>Servaux</a:t>
            </a:r>
            <a:endParaRPr sz="6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71201" y="9686156"/>
            <a:ext cx="488561" cy="123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0"/>
              <a:t>Pãgina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 spc="-2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84739" y="8645518"/>
          <a:ext cx="6468745" cy="1037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0419"/>
                <a:gridCol w="4871084"/>
                <a:gridCol w="701675"/>
              </a:tblGrid>
              <a:tr h="139700">
                <a:tc>
                  <a:txBody>
                    <a:bodyPr/>
                    <a:lstStyle/>
                    <a:p>
                      <a:pPr marL="159385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94"/>
                        </a:lnSpc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Secretãria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 de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Administraçăo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2.802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Manutençăo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Operacionalizacão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190875" algn="l"/>
                        </a:tabLst>
                      </a:pPr>
                      <a:r>
                        <a:rPr dirty="0" baseline="6944" sz="1200" spc="-37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baseline="6944" sz="12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6944" sz="1200" spc="-44">
                          <a:latin typeface="Microsoft Sans Serif"/>
                          <a:cs typeface="Microsoft Sans Serif"/>
                        </a:rPr>
                        <a:t>SERVI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6944" sz="1200" spc="-44">
                          <a:latin typeface="Microsoft Sans Serif"/>
                          <a:cs typeface="Microsoft Sans Serif"/>
                        </a:rPr>
                        <a:t>OS</a:t>
                      </a:r>
                      <a:r>
                        <a:rPr dirty="0" baseline="6944" sz="1200" spc="-8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6944" sz="12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6944" sz="1200" spc="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6944" sz="1200" spc="-52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baseline="6944" sz="1200" spc="5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6944" sz="12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6944" sz="1200" spc="-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6944" sz="1200" spc="-52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baseline="6944" sz="12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6944" sz="1200" spc="-15"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baseline="6944" sz="12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6944" sz="1200" spc="-37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baseline="6944" sz="1200" spc="-15">
                          <a:latin typeface="Microsoft Sans Serif"/>
                          <a:cs typeface="Microsoft Sans Serif"/>
                        </a:rPr>
                        <a:t> nâo </a:t>
                      </a:r>
                      <a:r>
                        <a:rPr dirty="0" baseline="6944" sz="1200" spc="-37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baseline="6944" sz="12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6944" sz="1200" spc="-3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6944" sz="1200" spc="-15">
                          <a:latin typeface="Microsoft Sans Serif"/>
                          <a:cs typeface="Microsoft Sans Serif"/>
                        </a:rPr>
                        <a:t> Imposto</a:t>
                      </a:r>
                      <a:endParaRPr baseline="6944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1.420.000,00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1.420.000,00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1.420.000,00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246379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01.10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700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75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Trabalho,</a:t>
                      </a:r>
                      <a:r>
                        <a:rPr dirty="0" sz="75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Emprego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Renda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700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566466" y="1327022"/>
            <a:ext cx="6390005" cy="0"/>
          </a:xfrm>
          <a:custGeom>
            <a:avLst/>
            <a:gdLst/>
            <a:ahLst/>
            <a:cxnLst/>
            <a:rect l="l" t="t" r="r" b="b"/>
            <a:pathLst>
              <a:path w="6390005" h="0">
                <a:moveTo>
                  <a:pt x="0" y="0"/>
                </a:moveTo>
                <a:lnTo>
                  <a:pt x="6389498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492281" y="350161"/>
            <a:ext cx="303212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Microsoft Sans Serif"/>
                <a:cs typeface="Microsoft Sans Serif"/>
              </a:rPr>
              <a:t>PREFEITURA</a:t>
            </a:r>
            <a:r>
              <a:rPr dirty="0" sz="1150" spc="100">
                <a:latin typeface="Microsoft Sans Serif"/>
                <a:cs typeface="Microsoft Sans Serif"/>
              </a:rPr>
              <a:t> </a:t>
            </a:r>
            <a:r>
              <a:rPr dirty="0" sz="1150">
                <a:latin typeface="Microsoft Sans Serif"/>
                <a:cs typeface="Microsoft Sans Serif"/>
              </a:rPr>
              <a:t>MUNICIPAL</a:t>
            </a:r>
            <a:r>
              <a:rPr dirty="0" sz="1150" spc="50">
                <a:latin typeface="Microsoft Sans Serif"/>
                <a:cs typeface="Microsoft Sans Serif"/>
              </a:rPr>
              <a:t> </a:t>
            </a:r>
            <a:r>
              <a:rPr dirty="0" sz="1150">
                <a:latin typeface="Microsoft Sans Serif"/>
                <a:cs typeface="Microsoft Sans Serif"/>
              </a:rPr>
              <a:t>DE</a:t>
            </a:r>
            <a:r>
              <a:rPr dirty="0" sz="1150" spc="15">
                <a:latin typeface="Microsoft Sans Serif"/>
                <a:cs typeface="Microsoft Sans Serif"/>
              </a:rPr>
              <a:t> </a:t>
            </a:r>
            <a:r>
              <a:rPr dirty="0" sz="1150" spc="-10">
                <a:latin typeface="Microsoft Sans Serif"/>
                <a:cs typeface="Microsoft Sans Serif"/>
              </a:rPr>
              <a:t>SEROPEDICA</a:t>
            </a:r>
            <a:endParaRPr sz="1150">
              <a:latin typeface="Microsoft Sans Serif"/>
              <a:cs typeface="Microsoft Sans Serif"/>
            </a:endParaRPr>
          </a:p>
          <a:p>
            <a:pPr marL="12700" marR="1916430">
              <a:lnSpc>
                <a:spcPct val="120000"/>
              </a:lnSpc>
              <a:spcBef>
                <a:spcPts val="430"/>
              </a:spcBef>
            </a:pPr>
            <a:r>
              <a:rPr dirty="0" sz="800">
                <a:latin typeface="Microsoft Sans Serif"/>
                <a:cs typeface="Microsoft Sans Serif"/>
              </a:rPr>
              <a:t>Rua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Maria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Lourenço,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18</a:t>
            </a:r>
            <a:r>
              <a:rPr dirty="0" sz="800" spc="-10">
                <a:latin typeface="Microsoft Sans Serif"/>
                <a:cs typeface="Microsoft Sans Serif"/>
              </a:rPr>
              <a:t> Fazenda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">
              <a:lnSpc>
                <a:spcPct val="100000"/>
              </a:lnSpc>
              <a:spcBef>
                <a:spcPts val="50"/>
              </a:spcBef>
            </a:pPr>
            <a:r>
              <a:rPr dirty="0" sz="650" spc="-50"/>
              <a:t>Servaux</a:t>
            </a:r>
            <a:endParaRPr sz="650"/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0"/>
              <a:t>Pãgina</a:t>
            </a:r>
            <a:r>
              <a:rPr dirty="0" spc="-5"/>
              <a:t> </a:t>
            </a:r>
            <a:fld id="{81D60167-4931-47E6-BA6A-407CBD079E47}" type="slidenum">
              <a:rPr dirty="0"/>
              <a:t>1</a:t>
            </a:fld>
            <a:r>
              <a:rPr dirty="0" spc="-15"/>
              <a:t> </a:t>
            </a:r>
            <a:r>
              <a:rPr dirty="0" spc="-2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856208" y="458588"/>
            <a:ext cx="2317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330" indent="-87630">
              <a:lnSpc>
                <a:spcPct val="100000"/>
              </a:lnSpc>
              <a:spcBef>
                <a:spcPts val="100"/>
              </a:spcBef>
              <a:buClr>
                <a:srgbClr val="011834"/>
              </a:buClr>
              <a:buChar char="•"/>
              <a:tabLst>
                <a:tab pos="100330" algn="l"/>
              </a:tabLst>
            </a:pPr>
            <a:r>
              <a:rPr dirty="0" sz="800">
                <a:solidFill>
                  <a:srgbClr val="071F34"/>
                </a:solidFill>
                <a:latin typeface="Microsoft Sans Serif"/>
                <a:cs typeface="Microsoft Sans Serif"/>
              </a:rPr>
              <a:t>•</a:t>
            </a:r>
            <a:r>
              <a:rPr dirty="0" sz="800" spc="215">
                <a:solidFill>
                  <a:srgbClr val="071F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75">
                <a:solidFill>
                  <a:srgbClr val="00071C"/>
                </a:solidFill>
                <a:latin typeface="Microsoft Sans Serif"/>
                <a:cs typeface="Microsoft Sans Serif"/>
              </a:rPr>
              <a:t>e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90928" y="751113"/>
            <a:ext cx="577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8A7B64"/>
                </a:solidFill>
                <a:latin typeface="Microsoft Sans Serif"/>
                <a:cs typeface="Microsoft Sans Serif"/>
              </a:rPr>
              <a:t>,</a:t>
            </a:r>
            <a:r>
              <a:rPr dirty="0" sz="800" spc="50">
                <a:solidFill>
                  <a:srgbClr val="8A7B6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98C87"/>
                </a:solidFill>
                <a:latin typeface="Microsoft Sans Serif"/>
                <a:cs typeface="Microsoft Sans Serif"/>
              </a:rPr>
              <a:t>.•P.łt4A</a:t>
            </a:r>
            <a:r>
              <a:rPr dirty="0" sz="800" spc="455">
                <a:solidFill>
                  <a:srgbClr val="498C8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7EAC64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0">
                <a:solidFill>
                  <a:srgbClr val="7EAC64"/>
                </a:solidFill>
                <a:latin typeface="Microsoft Sans Serif"/>
                <a:cs typeface="Microsoft Sans Serif"/>
              </a:rPr>
              <a:t>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29892" y="1151048"/>
            <a:ext cx="623760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10">
                <a:latin typeface="Microsoft Sans Serif"/>
                <a:cs typeface="Microsoft Sans Serif"/>
              </a:rPr>
              <a:t>Republicado</a:t>
            </a:r>
            <a:r>
              <a:rPr dirty="0" sz="650" spc="16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por</a:t>
            </a:r>
            <a:r>
              <a:rPr dirty="0" sz="650" spc="11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haver</a:t>
            </a:r>
            <a:r>
              <a:rPr dirty="0" sz="650" spc="45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incorreção</a:t>
            </a:r>
            <a:r>
              <a:rPr dirty="0" sz="650" spc="11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- BOLETIM</a:t>
            </a:r>
            <a:r>
              <a:rPr dirty="0" sz="650" spc="65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OFICIAL</a:t>
            </a:r>
            <a:r>
              <a:rPr dirty="0" sz="650" spc="85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DO</a:t>
            </a:r>
            <a:r>
              <a:rPr dirty="0" sz="650" spc="45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MUNICÍPIO</a:t>
            </a:r>
            <a:r>
              <a:rPr dirty="0" sz="650" spc="105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DE</a:t>
            </a:r>
            <a:r>
              <a:rPr dirty="0" sz="650" spc="40">
                <a:latin typeface="Microsoft Sans Serif"/>
                <a:cs typeface="Microsoft Sans Serif"/>
              </a:rPr>
              <a:t> </a:t>
            </a:r>
            <a:r>
              <a:rPr dirty="0" sz="650">
                <a:latin typeface="Microsoft Sans Serif"/>
                <a:cs typeface="Microsoft Sans Serif"/>
              </a:rPr>
              <a:t>SEROPÉDICA</a:t>
            </a:r>
            <a:r>
              <a:rPr dirty="0" sz="650" spc="17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Edição</a:t>
            </a:r>
            <a:r>
              <a:rPr dirty="0" sz="650" spc="9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n°</a:t>
            </a:r>
            <a:r>
              <a:rPr dirty="0" sz="65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1.992</a:t>
            </a:r>
            <a:r>
              <a:rPr dirty="0" sz="650" spc="65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-</a:t>
            </a:r>
            <a:r>
              <a:rPr dirty="0" sz="650" spc="4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Ana</a:t>
            </a:r>
            <a:r>
              <a:rPr dirty="0" sz="650" spc="65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VII</a:t>
            </a:r>
            <a:r>
              <a:rPr dirty="0" sz="650" spc="-15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10</a:t>
            </a:r>
            <a:r>
              <a:rPr dirty="0" sz="650" spc="8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de</a:t>
            </a:r>
            <a:r>
              <a:rPr dirty="0" sz="650" spc="8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fevereiro</a:t>
            </a:r>
            <a:r>
              <a:rPr dirty="0" sz="650" spc="10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de</a:t>
            </a:r>
            <a:r>
              <a:rPr dirty="0" sz="650" spc="9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2025</a:t>
            </a:r>
            <a:r>
              <a:rPr dirty="0" sz="650" spc="50">
                <a:latin typeface="Microsoft Sans Serif"/>
                <a:cs typeface="Microsoft Sans Serif"/>
              </a:rPr>
              <a:t> </a:t>
            </a:r>
            <a:r>
              <a:rPr dirty="0" sz="650" spc="10">
                <a:latin typeface="Microsoft Sans Serif"/>
                <a:cs typeface="Microsoft Sans Serif"/>
              </a:rPr>
              <a:t>(Segunda-</a:t>
            </a:r>
            <a:r>
              <a:rPr dirty="0" sz="650" spc="-10">
                <a:latin typeface="Microsoft Sans Serif"/>
                <a:cs typeface="Microsoft Sans Serif"/>
              </a:rPr>
              <a:t>Feira)</a:t>
            </a:r>
            <a:endParaRPr sz="65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04046" y="1543364"/>
            <a:ext cx="2833370" cy="671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5044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Microsoft Sans Serif"/>
                <a:cs typeface="Microsoft Sans Serif"/>
              </a:rPr>
              <a:t>Decreto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N°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2848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de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4</a:t>
            </a:r>
            <a:r>
              <a:rPr dirty="0" sz="800" spc="36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9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fevereiro,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2025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 marR="40005" indent="635">
              <a:lnSpc>
                <a:spcPts val="890"/>
              </a:lnSpc>
            </a:pPr>
            <a:r>
              <a:rPr dirty="0" sz="800" spc="-20">
                <a:latin typeface="Microsoft Sans Serif"/>
                <a:cs typeface="Microsoft Sans Serif"/>
              </a:rPr>
              <a:t>Abre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crédito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suplementar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no </a:t>
            </a:r>
            <a:r>
              <a:rPr dirty="0" sz="800" spc="-20">
                <a:latin typeface="Microsoft Sans Serif"/>
                <a:cs typeface="Microsoft Sans Serif"/>
              </a:rPr>
              <a:t>valor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total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de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R$1.526.000,00,</a:t>
            </a:r>
            <a:r>
              <a:rPr dirty="0" sz="800" spc="-20">
                <a:latin typeface="Microsoft Sans Serif"/>
                <a:cs typeface="Microsoft Sans Serif"/>
              </a:rPr>
              <a:t> para</a:t>
            </a:r>
            <a:r>
              <a:rPr dirty="0" sz="800" spc="-10">
                <a:latin typeface="Microsoft Sans Serif"/>
                <a:cs typeface="Microsoft Sans Serif"/>
              </a:rPr>
              <a:t> fins </a:t>
            </a:r>
            <a:r>
              <a:rPr dirty="0" sz="800" spc="-25">
                <a:latin typeface="Microsoft Sans Serif"/>
                <a:cs typeface="Microsoft Sans Serif"/>
              </a:rPr>
              <a:t>que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se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especifíca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da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outras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providências.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2230" y="2704320"/>
            <a:ext cx="6210935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85495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Microsoft Sans Serif"/>
                <a:cs typeface="Microsoft Sans Serif"/>
              </a:rPr>
              <a:t>O</a:t>
            </a:r>
            <a:r>
              <a:rPr dirty="0" sz="800" spc="-5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PREFEITO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MUNICIPAL,</a:t>
            </a:r>
            <a:r>
              <a:rPr dirty="0" sz="800" spc="5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no </a:t>
            </a:r>
            <a:r>
              <a:rPr dirty="0" sz="800" spc="-10">
                <a:latin typeface="Microsoft Sans Serif"/>
                <a:cs typeface="Microsoft Sans Serif"/>
              </a:rPr>
              <a:t>uso </a:t>
            </a:r>
            <a:r>
              <a:rPr dirty="0" sz="800" spc="-20">
                <a:latin typeface="Microsoft Sans Serif"/>
                <a:cs typeface="Microsoft Sans Serif"/>
              </a:rPr>
              <a:t>de suas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atribuiçöes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legais,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constitucionais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 </a:t>
            </a:r>
            <a:r>
              <a:rPr dirty="0" sz="800" spc="-30">
                <a:latin typeface="Microsoft Sans Serif"/>
                <a:cs typeface="Microsoft Sans Serif"/>
              </a:rPr>
              <a:t>acordo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com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que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Ihe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confere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o </a:t>
            </a:r>
            <a:r>
              <a:rPr dirty="0" sz="800" spc="-10">
                <a:latin typeface="Microsoft Sans Serif"/>
                <a:cs typeface="Microsoft Sans Serif"/>
              </a:rPr>
              <a:t>art.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8ᵉ</a:t>
            </a:r>
            <a:r>
              <a:rPr dirty="0" sz="800" spc="16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da</a:t>
            </a:r>
            <a:r>
              <a:rPr dirty="0" sz="800" spc="50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Lei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n°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859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de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10</a:t>
            </a:r>
            <a:r>
              <a:rPr dirty="0" sz="800" spc="-4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-5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dezembro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 </a:t>
            </a:r>
            <a:r>
              <a:rPr dirty="0" sz="800" spc="-30">
                <a:latin typeface="Microsoft Sans Serif"/>
                <a:cs typeface="Microsoft Sans Serif"/>
              </a:rPr>
              <a:t>2024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5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publicada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na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ediçäo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extra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II</a:t>
            </a:r>
            <a:r>
              <a:rPr dirty="0" sz="800" spc="-4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n°</a:t>
            </a:r>
            <a:r>
              <a:rPr dirty="0" sz="800" spc="-5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1924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10/12/2024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sng" sz="800" spc="-35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800" spc="-45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sng" sz="800" spc="-15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800" spc="-5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800" spc="-40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sng" sz="800" spc="25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25">
                <a:uFill>
                  <a:solidFill>
                    <a:srgbClr val="181818"/>
                  </a:solidFill>
                </a:uFill>
                <a:latin typeface="Microsoft Sans Serif"/>
                <a:cs typeface="Microsoft Sans Serif"/>
              </a:rPr>
              <a:t>A: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321945">
              <a:lnSpc>
                <a:spcPct val="100000"/>
              </a:lnSpc>
              <a:spcBef>
                <a:spcPts val="5"/>
              </a:spcBef>
            </a:pPr>
            <a:r>
              <a:rPr dirty="0" sz="800" spc="-30">
                <a:latin typeface="Microsoft Sans Serif"/>
                <a:cs typeface="Microsoft Sans Serif"/>
              </a:rPr>
              <a:t>Artigo</a:t>
            </a:r>
            <a:r>
              <a:rPr dirty="0" sz="800">
                <a:latin typeface="Microsoft Sans Serif"/>
                <a:cs typeface="Microsoft Sans Serif"/>
              </a:rPr>
              <a:t> 1º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Fica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aberto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crédito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suplementar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as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seguintes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dotaçöes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12638" y="4342389"/>
            <a:ext cx="257619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Dotaçöes</a:t>
            </a:r>
            <a:r>
              <a:rPr dirty="0" u="sng" sz="800" spc="45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800" spc="500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 spc="-10">
                <a:latin typeface="Microsoft Sans Serif"/>
                <a:cs typeface="Microsoft Sans Serif"/>
              </a:rPr>
              <a:t>PREFEITURA</a:t>
            </a:r>
            <a:r>
              <a:rPr dirty="0" sz="950" spc="130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MUNICIPAL</a:t>
            </a:r>
            <a:r>
              <a:rPr dirty="0" sz="950" spc="6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15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709841" y="4736057"/>
          <a:ext cx="6315075" cy="2775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055"/>
                <a:gridCol w="4869180"/>
                <a:gridCol w="675004"/>
              </a:tblGrid>
              <a:tr h="145415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01.10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94"/>
                        </a:lnSpc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Trabalho,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Emprego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Renda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2.863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baseline="3472" sz="1200" spc="-44">
                          <a:latin typeface="Microsoft Sans Serif"/>
                          <a:cs typeface="Microsoft Sans Serif"/>
                        </a:rPr>
                        <a:t>Manutenção</a:t>
                      </a:r>
                      <a:r>
                        <a:rPr dirty="0" baseline="3472" sz="1200" spc="12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baseline="3472" sz="12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60"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D</a:t>
                      </a:r>
                      <a:r>
                        <a:rPr dirty="0" baseline="3472" sz="1200" spc="-60">
                          <a:latin typeface="Microsoft Sans Serif"/>
                          <a:cs typeface="Microsoft Sans Serif"/>
                        </a:rPr>
                        <a:t>eracionalizacáo</a:t>
                      </a:r>
                      <a:r>
                        <a:rPr dirty="0" baseline="3472" sz="1200" spc="-8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0"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baseline="3472" sz="12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baseline="3472" sz="1200" spc="9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7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3.1.9.0.92.00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186430" algn="l"/>
                        </a:tabLst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DESPESAS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EXERCÍCIOS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ANTERIORES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PESSOAL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năo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1.290.000,00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3.3.9.0.92.00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186430" algn="l"/>
                        </a:tabLst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DESPESAS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EXERCÍCIOS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ANTERIORES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mo</a:t>
                      </a:r>
                      <a:r>
                        <a:rPr dirty="0" sz="800" spc="1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106.000,00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39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1.396.000,00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01.18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marL="27139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Secretăria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Segurança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Ordem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Pública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1.396.000,00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2.836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Manutençâo</a:t>
                      </a:r>
                      <a:r>
                        <a:rPr dirty="0" sz="8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Operacionaliza0ão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3.3.9.0.48.00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186430" algn="l"/>
                        </a:tabLst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70">
                          <a:latin typeface="Microsoft Sans Serif"/>
                          <a:cs typeface="Microsoft Sans Serif"/>
                        </a:rPr>
                        <a:t>AUX</a:t>
                      </a:r>
                      <a:r>
                        <a:rPr dirty="0" sz="800" spc="-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ÍLIOS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FINANCEIROS</a:t>
                      </a:r>
                      <a:r>
                        <a:rPr dirty="0" sz="8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FİSICA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năo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39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100.Q00,00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0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01.39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Secretaria Municipal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Mulher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2.960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Mulher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189605" algn="l"/>
                        </a:tabLst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mo</a:t>
                      </a:r>
                      <a:r>
                        <a:rPr dirty="0" sz="800" spc="1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3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39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34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099435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80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1.526.000,00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1053331" y="7573625"/>
            <a:ext cx="572706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5295" marR="5080" indent="-443230">
              <a:lnSpc>
                <a:spcPct val="102499"/>
              </a:lnSpc>
              <a:spcBef>
                <a:spcPts val="75"/>
              </a:spcBef>
            </a:pPr>
            <a:r>
              <a:rPr dirty="0" sz="800" spc="-30">
                <a:latin typeface="Microsoft Sans Serif"/>
                <a:cs typeface="Microsoft Sans Serif"/>
              </a:rPr>
              <a:t>Artigo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2ᵉ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7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As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despesas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decorrentes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da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abertura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do</a:t>
            </a:r>
            <a:r>
              <a:rPr dirty="0" sz="800" spc="-25">
                <a:latin typeface="Microsoft Sans Serif"/>
                <a:cs typeface="Microsoft Sans Serif"/>
              </a:rPr>
              <a:t> presente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crédito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suplementar,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seräo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cobertas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com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recursos</a:t>
            </a:r>
            <a:r>
              <a:rPr dirty="0" sz="800">
                <a:latin typeface="Microsoft Sans Serif"/>
                <a:cs typeface="Microsoft Sans Serif"/>
              </a:rPr>
              <a:t> de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que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trata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o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Artigo </a:t>
            </a:r>
            <a:r>
              <a:rPr dirty="0" sz="800" spc="-20">
                <a:latin typeface="Microsoft Sans Serif"/>
                <a:cs typeface="Microsoft Sans Serif"/>
              </a:rPr>
              <a:t>43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parágrafo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1º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da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Lei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Federal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N°</a:t>
            </a:r>
            <a:r>
              <a:rPr dirty="0" sz="800" spc="-30">
                <a:latin typeface="Microsoft Sans Serif"/>
                <a:cs typeface="Microsoft Sans Serif"/>
              </a:rPr>
              <a:t> 4.320/64,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Inciso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893611" y="7911856"/>
            <a:ext cx="158242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42500"/>
              </a:lnSpc>
              <a:spcBef>
                <a:spcPts val="100"/>
              </a:spcBef>
            </a:pPr>
            <a:r>
              <a:rPr dirty="0" sz="800" spc="-20">
                <a:latin typeface="Microsoft Sans Serif"/>
                <a:cs typeface="Microsoft Sans Serif"/>
              </a:rPr>
              <a:t>Inciso:</a:t>
            </a:r>
            <a:r>
              <a:rPr dirty="0" sz="800" spc="5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II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Excesso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Arrecadaçäo:</a:t>
            </a:r>
            <a:r>
              <a:rPr dirty="0" sz="800">
                <a:latin typeface="Microsoft Sans Serif"/>
                <a:cs typeface="Microsoft Sans Serif"/>
              </a:rPr>
              <a:t> III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35">
                <a:latin typeface="Microsoft Sans Serif"/>
                <a:cs typeface="Microsoft Sans Serif"/>
              </a:rPr>
              <a:t> Anulação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de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Dotaçäo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12638" y="8256983"/>
            <a:ext cx="257937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Dotaşöes</a:t>
            </a:r>
            <a:r>
              <a:rPr dirty="0" u="sng" sz="800" spc="85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800" spc="500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9690">
              <a:lnSpc>
                <a:spcPct val="100000"/>
              </a:lnSpc>
              <a:spcBef>
                <a:spcPts val="305"/>
              </a:spcBef>
            </a:pPr>
            <a:r>
              <a:rPr dirty="0" sz="950" spc="-10">
                <a:latin typeface="Microsoft Sans Serif"/>
                <a:cs typeface="Microsoft Sans Serif"/>
              </a:rPr>
              <a:t>PREFEITURA</a:t>
            </a:r>
            <a:r>
              <a:rPr dirty="0" sz="950" spc="12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MUNICIPAL</a:t>
            </a:r>
            <a:r>
              <a:rPr dirty="0" sz="950" spc="8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71845" y="7914904"/>
            <a:ext cx="71882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5">
                <a:latin typeface="Microsoft Sans Serif"/>
                <a:cs typeface="Microsoft Sans Serif"/>
              </a:rPr>
              <a:t>R$1.526.000,00</a:t>
            </a:r>
            <a:endParaRPr sz="800">
              <a:latin typeface="Microsoft Sans Serif"/>
              <a:cs typeface="Microsoft Sans Serif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Microsoft Sans Serif"/>
                <a:cs typeface="Microsoft Sans Serif"/>
              </a:rPr>
              <a:t>$1.526.000,00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93876" y="9676145"/>
            <a:ext cx="6392545" cy="0"/>
          </a:xfrm>
          <a:custGeom>
            <a:avLst/>
            <a:gdLst/>
            <a:ahLst/>
            <a:cxnLst/>
            <a:rect l="l" t="t" r="r" b="b"/>
            <a:pathLst>
              <a:path w="6392545" h="0">
                <a:moveTo>
                  <a:pt x="0" y="0"/>
                </a:moveTo>
                <a:lnTo>
                  <a:pt x="6392544" y="0"/>
                </a:lnTo>
              </a:path>
            </a:pathLst>
          </a:custGeom>
          <a:ln w="9141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853650" y="6257270"/>
            <a:ext cx="1870075" cy="0"/>
          </a:xfrm>
          <a:custGeom>
            <a:avLst/>
            <a:gdLst/>
            <a:ahLst/>
            <a:cxnLst/>
            <a:rect l="l" t="t" r="r" b="b"/>
            <a:pathLst>
              <a:path w="1870075" h="0">
                <a:moveTo>
                  <a:pt x="0" y="0"/>
                </a:moveTo>
                <a:lnTo>
                  <a:pt x="1869948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69511" y="1317880"/>
            <a:ext cx="6395720" cy="0"/>
          </a:xfrm>
          <a:custGeom>
            <a:avLst/>
            <a:gdLst/>
            <a:ahLst/>
            <a:cxnLst/>
            <a:rect l="l" t="t" r="r" b="b"/>
            <a:pathLst>
              <a:path w="6395720" h="0">
                <a:moveTo>
                  <a:pt x="0" y="0"/>
                </a:moveTo>
                <a:lnTo>
                  <a:pt x="6395589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673059" y="518011"/>
            <a:ext cx="572770" cy="615950"/>
            <a:chOff x="673059" y="518011"/>
            <a:chExt cx="572770" cy="61595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4880" y="518011"/>
              <a:ext cx="377644" cy="259005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3059" y="789205"/>
              <a:ext cx="572557" cy="344325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453201" y="380632"/>
            <a:ext cx="303212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13889" indent="-3175">
              <a:lnSpc>
                <a:spcPct val="120000"/>
              </a:lnSpc>
              <a:spcBef>
                <a:spcPts val="455"/>
              </a:spcBef>
            </a:pPr>
            <a:r>
              <a:rPr dirty="0" sz="800">
                <a:latin typeface="Microsoft Sans Serif"/>
                <a:cs typeface="Microsoft Sans Serif"/>
              </a:rPr>
              <a:t>Rua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Maria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Lourenço, </a:t>
            </a:r>
            <a:r>
              <a:rPr dirty="0" sz="800" spc="-25">
                <a:latin typeface="Microsoft Sans Serif"/>
                <a:cs typeface="Microsoft Sans Serif"/>
              </a:rPr>
              <a:t>18</a:t>
            </a:r>
            <a:r>
              <a:rPr dirty="0" sz="800" spc="-10">
                <a:latin typeface="Microsoft Sans Serif"/>
                <a:cs typeface="Microsoft Sans Serif"/>
              </a:rPr>
              <a:t> Fazenda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125"/>
              <a:t>Servaux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50"/>
              </a:spcBef>
            </a:pPr>
            <a:r>
              <a:rPr dirty="0" spc="-20"/>
              <a:t>Página</a:t>
            </a:r>
            <a:r>
              <a:rPr dirty="0" spc="5"/>
              <a:t> </a:t>
            </a:r>
            <a:fld id="{81D60167-4931-47E6-BA6A-407CBD079E47}" type="slidenum">
              <a:rPr dirty="0"/>
              <a:t>2</a:t>
            </a:fld>
            <a:r>
              <a:rPr dirty="0" spc="-15"/>
              <a:t> </a:t>
            </a:r>
            <a:r>
              <a:rPr dirty="0" spc="-2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615683" y="2080463"/>
            <a:ext cx="257619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uFill>
                  <a:solidFill>
                    <a:srgbClr val="0F0F0F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sng" sz="800" spc="80">
                <a:uFill>
                  <a:solidFill>
                    <a:srgbClr val="0F0F0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uFill>
                  <a:solidFill>
                    <a:srgbClr val="0F0F0F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800" spc="500">
                <a:uFill>
                  <a:solidFill>
                    <a:srgbClr val="0F0F0F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6515">
              <a:lnSpc>
                <a:spcPct val="100000"/>
              </a:lnSpc>
              <a:spcBef>
                <a:spcPts val="305"/>
              </a:spcBef>
            </a:pPr>
            <a:r>
              <a:rPr dirty="0" sz="950" spc="-10">
                <a:latin typeface="Microsoft Sans Serif"/>
                <a:cs typeface="Microsoft Sans Serif"/>
              </a:rPr>
              <a:t>PREFEITURA</a:t>
            </a:r>
            <a:r>
              <a:rPr dirty="0" sz="950" spc="135">
                <a:latin typeface="Microsoft Sans Serif"/>
                <a:cs typeface="Microsoft Sans Serif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35" b="1">
                <a:latin typeface="Arial"/>
                <a:cs typeface="Arial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-25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15910" y="2456807"/>
          <a:ext cx="6325870" cy="2454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325"/>
                <a:gridCol w="2726054"/>
                <a:gridCol w="2061210"/>
                <a:gridCol w="767714"/>
              </a:tblGrid>
              <a:tr h="144145">
                <a:tc>
                  <a:txBody>
                    <a:bodyPr/>
                    <a:lstStyle/>
                    <a:p>
                      <a:pPr marL="3429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01.10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ts val="894"/>
                        </a:lnSpc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Trabalho,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Emprego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Renda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2.867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Qualificasero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6.000,00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3.3.9.0.36.01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FÍSICA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não 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baseline="3472" sz="12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44">
                          <a:latin typeface="Microsoft Sans Serif"/>
                          <a:cs typeface="Microsoft Sans Serif"/>
                        </a:rPr>
                        <a:t>SERVI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3472" sz="1200" spc="-44">
                          <a:latin typeface="Microsoft Sans Serif"/>
                          <a:cs typeface="Microsoft Sans Serif"/>
                        </a:rPr>
                        <a:t>OS</a:t>
                      </a:r>
                      <a:r>
                        <a:rPr dirty="0" baseline="3472" sz="1200" spc="-8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472" sz="1200" spc="-2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52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baseline="3472" sz="1200" spc="5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52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baseline="3472" sz="1200" spc="5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0">
                          <a:latin typeface="Microsoft Sans Serif"/>
                          <a:cs typeface="Microsoft Sans Serif"/>
                        </a:rPr>
                        <a:t>JURÍDICA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nâo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4.4.9.0.52.00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EQUIPAMENTOS</a:t>
                      </a:r>
                      <a:r>
                        <a:rPr dirty="0" sz="80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PERMANENTE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ngo 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746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2.868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Conselho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Trabalho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EmDreqo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6680" marR="31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3.3.9.0.36.01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SERVIÇOS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DE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FÍSICA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1670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não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SERVIÇOS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JURÍDICA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1689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nâo 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4.4.9.0.52.00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EQUIPAMENTOS</a:t>
                      </a:r>
                      <a:r>
                        <a:rPr dirty="0" sz="80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PERMANENTE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1670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nào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 Atividade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106.000,00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35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548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90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1.526.000,00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37601" y="4971380"/>
            <a:ext cx="454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Microsoft Sans Serif"/>
                <a:cs typeface="Microsoft Sans Serif"/>
              </a:rPr>
              <a:t>Artigo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3º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-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20202" y="4971380"/>
            <a:ext cx="329755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Microsoft Sans Serif"/>
                <a:cs typeface="Microsoft Sans Serif"/>
              </a:rPr>
              <a:t>Revogadas</a:t>
            </a:r>
            <a:r>
              <a:rPr dirty="0" sz="800" spc="6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as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disposições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em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contrário.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Publique-</a:t>
            </a:r>
            <a:r>
              <a:rPr dirty="0" sz="800">
                <a:latin typeface="Microsoft Sans Serif"/>
                <a:cs typeface="Microsoft Sans Serif"/>
              </a:rPr>
              <a:t>se,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afixe-</a:t>
            </a:r>
            <a:r>
              <a:rPr dirty="0" sz="800">
                <a:latin typeface="Microsoft Sans Serif"/>
                <a:cs typeface="Microsoft Sans Serif"/>
              </a:rPr>
              <a:t>se</a:t>
            </a:r>
            <a:r>
              <a:rPr dirty="0" sz="800" spc="5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45">
                <a:latin typeface="Microsoft Sans Serif"/>
                <a:cs typeface="Microsoft Sans Serif"/>
              </a:rPr>
              <a:t>cumpra-</a:t>
            </a:r>
            <a:r>
              <a:rPr dirty="0" sz="800" spc="-25">
                <a:latin typeface="Microsoft Sans Serif"/>
                <a:cs typeface="Microsoft Sans Serif"/>
              </a:rPr>
              <a:t>se.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814872" y="5702690"/>
            <a:ext cx="19145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Microsoft Sans Serif"/>
                <a:cs typeface="Microsoft Sans Serif"/>
              </a:rPr>
              <a:t>Gabinete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Prefeito,</a:t>
            </a:r>
            <a:r>
              <a:rPr dirty="0" sz="800" spc="5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4</a:t>
            </a:r>
            <a:r>
              <a:rPr dirty="0" sz="800" spc="35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9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fevereiro,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2025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2025-07-18T15:34:34Z</dcterms:created>
  <dcterms:modified xsi:type="dcterms:W3CDTF">2025-07-18T15:34:34Z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