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0533" y="301243"/>
            <a:ext cx="2396490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98372" y="1307338"/>
            <a:ext cx="5789295" cy="13582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DECRETO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2881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MARÇO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200">
              <a:latin typeface="Arial"/>
              <a:cs typeface="Arial"/>
            </a:endParaRPr>
          </a:p>
          <a:p>
            <a:pPr algn="just" marL="2985135" marR="5080">
              <a:lnSpc>
                <a:spcPct val="103299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REGULAMENTA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FUNCIONAMENTO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GRUPAMENTO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RONDA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DA </a:t>
            </a:r>
            <a:r>
              <a:rPr dirty="0" sz="1200" b="1">
                <a:latin typeface="Arial"/>
                <a:cs typeface="Arial"/>
              </a:rPr>
              <a:t>PENHA</a:t>
            </a:r>
            <a:r>
              <a:rPr dirty="0" sz="1200" spc="320" b="1">
                <a:latin typeface="Arial"/>
                <a:cs typeface="Arial"/>
              </a:rPr>
              <a:t>   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325" b="1">
                <a:latin typeface="Arial"/>
                <a:cs typeface="Arial"/>
              </a:rPr>
              <a:t>    </a:t>
            </a:r>
            <a:r>
              <a:rPr dirty="0" sz="1200" b="1">
                <a:latin typeface="Arial"/>
                <a:cs typeface="Arial"/>
              </a:rPr>
              <a:t>MUNICÍPIO</a:t>
            </a:r>
            <a:r>
              <a:rPr dirty="0" sz="1200" spc="330" b="1">
                <a:latin typeface="Arial"/>
                <a:cs typeface="Arial"/>
              </a:rPr>
              <a:t>   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8372" y="3328796"/>
            <a:ext cx="5786755" cy="593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355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RJ,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</a:t>
            </a:r>
            <a:endParaRPr sz="1200">
              <a:latin typeface="Arial MT"/>
              <a:cs typeface="Arial MT"/>
            </a:endParaRPr>
          </a:p>
          <a:p>
            <a:pPr marL="12700" marR="10160">
              <a:lnSpc>
                <a:spcPts val="1520"/>
              </a:lnSpc>
              <a:spcBef>
                <a:spcPts val="55"/>
              </a:spcBef>
            </a:pP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promulgada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30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98372" y="4365497"/>
            <a:ext cx="5789295" cy="531876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5080">
              <a:lnSpc>
                <a:spcPct val="97600"/>
              </a:lnSpc>
              <a:spcBef>
                <a:spcPts val="135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680,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28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junho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2021,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Criou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Política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Prevenção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Doméstica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criou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 spc="-10">
                <a:latin typeface="Arial MT"/>
                <a:cs typeface="Arial MT"/>
              </a:rPr>
              <a:t>Penha;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97200"/>
              </a:lnSpc>
              <a:spcBef>
                <a:spcPts val="1335"/>
              </a:spcBef>
            </a:pPr>
            <a:r>
              <a:rPr dirty="0" sz="1200" spc="-10" b="1">
                <a:latin typeface="Arial"/>
                <a:cs typeface="Arial"/>
              </a:rPr>
              <a:t>CONSIDERANDO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Complementar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015,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03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fevereiro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2025,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que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dispõe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estruturação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gestão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Salários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Ordem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Seropédica,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em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8º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que </a:t>
            </a:r>
            <a:r>
              <a:rPr dirty="0" sz="1200">
                <a:latin typeface="Arial MT"/>
                <a:cs typeface="Arial MT"/>
              </a:rPr>
              <a:t>autoriza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criação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</a:t>
            </a:r>
            <a:r>
              <a:rPr dirty="0" sz="1200" spc="-10">
                <a:latin typeface="Arial MT"/>
                <a:cs typeface="Arial MT"/>
              </a:rPr>
              <a:t>Municipal;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 spc="-10" b="1">
                <a:latin typeface="Arial"/>
                <a:cs typeface="Arial"/>
              </a:rPr>
              <a:t>DECRETA:</a:t>
            </a: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ct val="97300"/>
              </a:lnSpc>
              <a:spcBef>
                <a:spcPts val="13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1º-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funcionamento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Penha,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criado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objetivo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 680,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28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junho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2021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 da</a:t>
            </a:r>
            <a:r>
              <a:rPr dirty="0" sz="1200" spc="-10">
                <a:latin typeface="Arial MT"/>
                <a:cs typeface="Arial MT"/>
              </a:rPr>
              <a:t> Penha).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10160">
              <a:lnSpc>
                <a:spcPts val="1390"/>
              </a:lnSpc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2º-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denominado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Grupamento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 Penha,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especificamente criado para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disposições </a:t>
            </a:r>
            <a:r>
              <a:rPr dirty="0" sz="1200">
                <a:latin typeface="Arial MT"/>
                <a:cs typeface="Arial MT"/>
              </a:rPr>
              <a:t>da 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Penha,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composto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(oito)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efetivos,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devidamente </a:t>
            </a:r>
            <a:r>
              <a:rPr dirty="0" sz="1200">
                <a:latin typeface="Arial MT"/>
                <a:cs typeface="Arial MT"/>
              </a:rPr>
              <a:t>capacitados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situações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doméstica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familiar.</a:t>
            </a:r>
            <a:endParaRPr sz="1200">
              <a:latin typeface="Arial MT"/>
              <a:cs typeface="Arial MT"/>
            </a:endParaRPr>
          </a:p>
          <a:p>
            <a:pPr algn="just" marL="12700" marR="6350">
              <a:lnSpc>
                <a:spcPct val="97500"/>
              </a:lnSpc>
              <a:spcBef>
                <a:spcPts val="1300"/>
              </a:spcBef>
            </a:pPr>
            <a:r>
              <a:rPr dirty="0" sz="1200" b="1">
                <a:latin typeface="Arial"/>
                <a:cs typeface="Arial"/>
              </a:rPr>
              <a:t>§1º-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Havendo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conveniência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observância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efetiva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disponibilidade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quadro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funcional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número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poderá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reduzido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até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(quatro)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efetivos.</a:t>
            </a:r>
            <a:endParaRPr sz="1200">
              <a:latin typeface="Arial MT"/>
              <a:cs typeface="Arial MT"/>
            </a:endParaRPr>
          </a:p>
          <a:p>
            <a:pPr algn="just" marL="12700" marR="13335">
              <a:lnSpc>
                <a:spcPts val="1420"/>
              </a:lnSpc>
              <a:spcBef>
                <a:spcPts val="13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3º-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atuação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Penha</a:t>
            </a:r>
            <a:r>
              <a:rPr dirty="0" sz="1200" spc="-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observará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diretrizes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estabelecidas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no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3º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680/2021,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incluindo:</a:t>
            </a:r>
            <a:endParaRPr sz="1200">
              <a:latin typeface="Arial MT"/>
              <a:cs typeface="Arial MT"/>
            </a:endParaRPr>
          </a:p>
          <a:p>
            <a:pPr algn="just" marL="12700" marR="8890">
              <a:lnSpc>
                <a:spcPts val="142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Prevenir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combater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física,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psicológica,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sexual,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moral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patrimonial </a:t>
            </a:r>
            <a:r>
              <a:rPr dirty="0" sz="1200">
                <a:latin typeface="Arial MT"/>
                <a:cs typeface="Arial MT"/>
              </a:rPr>
              <a:t>contra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mulheres,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legislação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vigente;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930" cy="93370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577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marL="12700" marR="13335" indent="136525">
              <a:lnSpc>
                <a:spcPts val="1390"/>
              </a:lnSpc>
              <a:spcBef>
                <a:spcPts val="1260"/>
              </a:spcBef>
              <a:buAutoNum type="romanUcPeriod" startAt="2"/>
              <a:tabLst>
                <a:tab pos="14922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Divulgar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promover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garantem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proteção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responsabilização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agressores/autores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mulheres;</a:t>
            </a:r>
            <a:endParaRPr sz="1200">
              <a:latin typeface="Arial MT"/>
              <a:cs typeface="Arial MT"/>
            </a:endParaRPr>
          </a:p>
          <a:p>
            <a:pPr algn="just" marL="12700" marR="13970" indent="191770">
              <a:lnSpc>
                <a:spcPct val="96700"/>
              </a:lnSpc>
              <a:spcBef>
                <a:spcPts val="1335"/>
              </a:spcBef>
              <a:buAutoNum type="romanUcPeriod" startAt="2"/>
              <a:tabLst>
                <a:tab pos="204470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Promover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orientação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mulheres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situação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Agentes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bem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encaminhamento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atendimento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quando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necessário.</a:t>
            </a:r>
            <a:endParaRPr sz="1200">
              <a:latin typeface="Arial MT"/>
              <a:cs typeface="Arial MT"/>
            </a:endParaRPr>
          </a:p>
          <a:p>
            <a:pPr marL="12700" marR="6350">
              <a:lnSpc>
                <a:spcPts val="1420"/>
              </a:lnSpc>
              <a:spcBef>
                <a:spcPts val="13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4º-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Penha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terá,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prejuízo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outras,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seguintes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atribuições:</a:t>
            </a:r>
            <a:endParaRPr sz="1200">
              <a:latin typeface="Arial MT"/>
              <a:cs typeface="Arial MT"/>
            </a:endParaRPr>
          </a:p>
          <a:p>
            <a:pPr marL="12700" marR="15875" indent="103505">
              <a:lnSpc>
                <a:spcPts val="1420"/>
              </a:lnSpc>
              <a:spcBef>
                <a:spcPts val="1340"/>
              </a:spcBef>
              <a:buAutoNum type="romanUcPeriod"/>
              <a:tabLst>
                <a:tab pos="11620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Realizar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ostensivas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áreas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altos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índices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doméstica,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prevenção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novos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casos.</a:t>
            </a:r>
            <a:endParaRPr sz="1200">
              <a:latin typeface="Arial MT"/>
              <a:cs typeface="Arial MT"/>
            </a:endParaRPr>
          </a:p>
          <a:p>
            <a:pPr algn="just" marL="12700" marR="15240" indent="145415">
              <a:lnSpc>
                <a:spcPct val="96800"/>
              </a:lnSpc>
              <a:spcBef>
                <a:spcPts val="1295"/>
              </a:spcBef>
              <a:buAutoNum type="romanUcPeriod"/>
              <a:tabLst>
                <a:tab pos="15811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Atender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ocorrências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doméstica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familiar,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realizando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primeira </a:t>
            </a:r>
            <a:r>
              <a:rPr dirty="0" sz="1200">
                <a:latin typeface="Arial MT"/>
                <a:cs typeface="Arial MT"/>
              </a:rPr>
              <a:t>abordagem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às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vítimas,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acionando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órgãos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competentes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providências necessárias.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AutoNum type="romanUcPeriod"/>
            </a:pPr>
            <a:endParaRPr sz="1200">
              <a:latin typeface="Arial MT"/>
              <a:cs typeface="Arial MT"/>
            </a:endParaRPr>
          </a:p>
          <a:p>
            <a:pPr algn="just" marL="12700" marR="12065" indent="207010">
              <a:lnSpc>
                <a:spcPts val="1390"/>
              </a:lnSpc>
              <a:buAutoNum type="romanUcPeriod"/>
              <a:tabLst>
                <a:tab pos="219710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Acompanhar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vítimas,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quando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necessário,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acolhimento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 spc="-10">
                <a:latin typeface="Arial MT"/>
                <a:cs typeface="Arial MT"/>
              </a:rPr>
              <a:t>encaminhamento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especializados,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casas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abrigo,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delegacias, </a:t>
            </a:r>
            <a:r>
              <a:rPr dirty="0" sz="1200">
                <a:latin typeface="Arial MT"/>
                <a:cs typeface="Arial MT"/>
              </a:rPr>
              <a:t>e unidades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saúde.</a:t>
            </a:r>
            <a:endParaRPr sz="1200">
              <a:latin typeface="Arial MT"/>
              <a:cs typeface="Arial MT"/>
            </a:endParaRPr>
          </a:p>
          <a:p>
            <a:pPr marL="12700" marR="14604" indent="186055">
              <a:lnSpc>
                <a:spcPts val="1420"/>
              </a:lnSpc>
              <a:spcBef>
                <a:spcPts val="1355"/>
              </a:spcBef>
              <a:buAutoNum type="romanUcPeriod"/>
              <a:tabLst>
                <a:tab pos="19875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Prestar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informações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vítimas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especialmente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relação</a:t>
            </a:r>
            <a:r>
              <a:rPr dirty="0" sz="1200" spc="-25">
                <a:latin typeface="Arial MT"/>
                <a:cs typeface="Arial MT"/>
              </a:rPr>
              <a:t> às </a:t>
            </a:r>
            <a:r>
              <a:rPr dirty="0" sz="1200">
                <a:latin typeface="Arial MT"/>
                <a:cs typeface="Arial MT"/>
              </a:rPr>
              <a:t>medidas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protetivas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previstas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Penha.</a:t>
            </a:r>
            <a:endParaRPr sz="1200">
              <a:latin typeface="Arial MT"/>
              <a:cs typeface="Arial MT"/>
            </a:endParaRPr>
          </a:p>
          <a:p>
            <a:pPr algn="just" marL="12700" marR="15240" indent="226695">
              <a:lnSpc>
                <a:spcPts val="1420"/>
              </a:lnSpc>
              <a:spcBef>
                <a:spcPts val="1310"/>
              </a:spcBef>
              <a:buAutoNum type="romanUcPeriod"/>
              <a:tabLst>
                <a:tab pos="23939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Trabalhar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articulação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Judiciário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Ministério</a:t>
            </a:r>
            <a:r>
              <a:rPr dirty="0" sz="1200" spc="1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Público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no </a:t>
            </a:r>
            <a:r>
              <a:rPr dirty="0" sz="1200">
                <a:latin typeface="Arial MT"/>
                <a:cs typeface="Arial MT"/>
              </a:rPr>
              <a:t>acompanhamento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medidas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protetivas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urgência.</a:t>
            </a:r>
            <a:endParaRPr sz="1200">
              <a:latin typeface="Arial MT"/>
              <a:cs typeface="Arial MT"/>
            </a:endParaRPr>
          </a:p>
          <a:p>
            <a:pPr marL="12700" marR="12700" indent="203835">
              <a:lnSpc>
                <a:spcPts val="1390"/>
              </a:lnSpc>
              <a:spcBef>
                <a:spcPts val="1360"/>
              </a:spcBef>
              <a:buAutoNum type="romanUcPeriod"/>
              <a:tabLst>
                <a:tab pos="216535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Prestar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auxílio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Núcleo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Integrado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Atendimento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à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Mulher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-20">
                <a:latin typeface="Arial MT"/>
                <a:cs typeface="Arial MT"/>
              </a:rPr>
              <a:t>NIAM.</a:t>
            </a:r>
            <a:endParaRPr sz="1200">
              <a:latin typeface="Arial MT"/>
              <a:cs typeface="Arial MT"/>
            </a:endParaRPr>
          </a:p>
          <a:p>
            <a:pPr algn="just" marL="12700" marR="15240">
              <a:lnSpc>
                <a:spcPct val="96700"/>
              </a:lnSpc>
              <a:spcBef>
                <a:spcPts val="131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5º-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gratificação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remuneratória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Penha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será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paga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percentual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10%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(dez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cento)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vencimento </a:t>
            </a:r>
            <a:r>
              <a:rPr dirty="0" sz="1200">
                <a:latin typeface="Arial MT"/>
                <a:cs typeface="Arial MT"/>
              </a:rPr>
              <a:t>base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previsto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8º,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§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1º,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Complementar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015/2025.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97200"/>
              </a:lnSpc>
              <a:spcBef>
                <a:spcPts val="1335"/>
              </a:spcBef>
            </a:pPr>
            <a:r>
              <a:rPr dirty="0" sz="1200" b="1">
                <a:latin typeface="Arial"/>
                <a:cs typeface="Arial"/>
              </a:rPr>
              <a:t>§1º-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adicional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será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pago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mensalmente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integrantes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grupamento,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discriminado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contracheque,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livre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qualquer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desconto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Imposto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Renda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outro </a:t>
            </a:r>
            <a:r>
              <a:rPr dirty="0" sz="1200">
                <a:latin typeface="Arial MT"/>
                <a:cs typeface="Arial MT"/>
              </a:rPr>
              <a:t>tributo,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sendo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compensação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exclusiva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pelas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funções</a:t>
            </a:r>
            <a:r>
              <a:rPr dirty="0" sz="1200" spc="16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desempenhadas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pelos </a:t>
            </a:r>
            <a:r>
              <a:rPr dirty="0" sz="1200">
                <a:latin typeface="Arial MT"/>
                <a:cs typeface="Arial MT"/>
              </a:rPr>
              <a:t>integrantes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Penha.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967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6º-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atividades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serão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coordenadas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integrante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Guarda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Inspetor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9º,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emitir </a:t>
            </a:r>
            <a:r>
              <a:rPr dirty="0" sz="1200">
                <a:latin typeface="Arial MT"/>
                <a:cs typeface="Arial MT"/>
              </a:rPr>
              <a:t>relatórios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periódicos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sobre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ações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realizadas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Civil </a:t>
            </a:r>
            <a:r>
              <a:rPr dirty="0" sz="1200">
                <a:latin typeface="Arial MT"/>
                <a:cs typeface="Arial MT"/>
              </a:rPr>
              <a:t>Municipal,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objetivo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aprimorar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estratégias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atendimento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proteger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vítimas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violência</a:t>
            </a:r>
            <a:r>
              <a:rPr dirty="0" sz="1200" spc="-10">
                <a:latin typeface="Arial MT"/>
                <a:cs typeface="Arial MT"/>
              </a:rPr>
              <a:t> doméstica.</a:t>
            </a:r>
            <a:endParaRPr sz="1200">
              <a:latin typeface="Arial MT"/>
              <a:cs typeface="Arial MT"/>
            </a:endParaRPr>
          </a:p>
          <a:p>
            <a:pPr algn="just" marL="12700" marR="12700">
              <a:lnSpc>
                <a:spcPct val="97500"/>
              </a:lnSpc>
              <a:spcBef>
                <a:spcPts val="1315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7º-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estará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disponível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atendimento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24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(vinte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quatro)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horas </a:t>
            </a:r>
            <a:r>
              <a:rPr dirty="0" sz="1200">
                <a:latin typeface="Arial MT"/>
                <a:cs typeface="Arial MT"/>
              </a:rPr>
              <a:t>por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equipes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plantão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turnos,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demanda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identificada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pelas </a:t>
            </a:r>
            <a:r>
              <a:rPr dirty="0" sz="1200">
                <a:latin typeface="Arial MT"/>
                <a:cs typeface="Arial MT"/>
              </a:rPr>
              <a:t>autoridades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competentes.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98372" y="301243"/>
            <a:ext cx="5789930" cy="379095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84810" marR="302577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algn="just" marL="12700" marR="6985">
              <a:lnSpc>
                <a:spcPct val="111700"/>
              </a:lnSpc>
              <a:spcBef>
                <a:spcPts val="98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8º-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Atos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comando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 Civil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regulamentarão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o </a:t>
            </a:r>
            <a:r>
              <a:rPr dirty="0" sz="1200">
                <a:latin typeface="Arial MT"/>
                <a:cs typeface="Arial MT"/>
              </a:rPr>
              <a:t>serviço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Grupamento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Penha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âmbito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interno da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instituição.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110800"/>
              </a:lnSpc>
              <a:spcBef>
                <a:spcPts val="975"/>
              </a:spcBef>
            </a:pPr>
            <a:r>
              <a:rPr dirty="0" sz="1200" spc="-10" b="1">
                <a:latin typeface="Arial"/>
                <a:cs typeface="Arial"/>
              </a:rPr>
              <a:t>Art.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9º-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designação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que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deverão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compor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Grupamento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Ronda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Maria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Penha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deverá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realizada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pelo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Inspetor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através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Boletim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Oficial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Município.</a:t>
            </a:r>
            <a:endParaRPr sz="1200">
              <a:latin typeface="Arial MT"/>
              <a:cs typeface="Arial MT"/>
            </a:endParaRPr>
          </a:p>
          <a:p>
            <a:pPr algn="just" marL="12700" marR="7620">
              <a:lnSpc>
                <a:spcPct val="105000"/>
              </a:lnSpc>
              <a:spcBef>
                <a:spcPts val="1060"/>
              </a:spcBef>
            </a:pP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10-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Este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revogadas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as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200">
              <a:latin typeface="Arial MT"/>
              <a:cs typeface="Arial MT"/>
            </a:endParaRPr>
          </a:p>
          <a:p>
            <a:pPr marL="2043430" indent="-37528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cumpre-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200">
              <a:latin typeface="Arial MT"/>
              <a:cs typeface="Arial MT"/>
            </a:endParaRPr>
          </a:p>
          <a:p>
            <a:pPr algn="ctr" marL="44958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</a:t>
            </a:r>
            <a:endParaRPr sz="1200">
              <a:latin typeface="Arial"/>
              <a:cs typeface="Arial"/>
            </a:endParaRPr>
          </a:p>
          <a:p>
            <a:pPr algn="ctr" marL="444500">
              <a:lnSpc>
                <a:spcPct val="100000"/>
              </a:lnSpc>
              <a:spcBef>
                <a:spcPts val="840"/>
              </a:spcBef>
            </a:pP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2025-07-18T12:56:14Z</dcterms:created>
  <dcterms:modified xsi:type="dcterms:W3CDTF">2025-07-18T12:56:14Z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