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752267" y="9977095"/>
            <a:ext cx="299085" cy="115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03285" y="9974048"/>
            <a:ext cx="500885" cy="115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1371206"/>
            <a:ext cx="1361346" cy="135597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82731" y="8035526"/>
          <a:ext cx="6724650" cy="1911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8835"/>
                <a:gridCol w="2619375"/>
                <a:gridCol w="2505710"/>
                <a:gridCol w="682625"/>
              </a:tblGrid>
              <a:tr h="146050">
                <a:tc>
                  <a:txBody>
                    <a:bodyPr/>
                    <a:lstStyle/>
                    <a:p>
                      <a:pPr marL="148590">
                        <a:lnSpc>
                          <a:spcPts val="88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07.23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Social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2.081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Social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800" spc="48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à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Assists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</a:tr>
              <a:tr h="17653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ECIUIPAMENTOS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2.894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Atendimento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Programa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Bolsa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Família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(IGDBF)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FNAS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87.995,00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70180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  <a:tr h="17462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74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6.458,77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33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1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119.453,77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22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167.453,77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313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182731" y="1241702"/>
            <a:ext cx="6642734" cy="0"/>
          </a:xfrm>
          <a:custGeom>
            <a:avLst/>
            <a:gdLst/>
            <a:ahLst/>
            <a:cxnLst/>
            <a:rect l="l" t="t" r="r" b="b"/>
            <a:pathLst>
              <a:path w="6642734" h="0">
                <a:moveTo>
                  <a:pt x="0" y="0"/>
                </a:moveTo>
                <a:lnTo>
                  <a:pt x="6642276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58869" y="429644"/>
            <a:ext cx="521334" cy="411480"/>
            <a:chOff x="258869" y="429644"/>
            <a:chExt cx="521334" cy="41148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8869" y="713027"/>
              <a:ext cx="456827" cy="12797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6780" y="429644"/>
              <a:ext cx="392871" cy="26509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115245" y="234117"/>
            <a:ext cx="3171190" cy="58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SEROPEDICA</a:t>
            </a:r>
            <a:endParaRPr sz="1200">
              <a:latin typeface="Arial"/>
              <a:cs typeface="Arial"/>
            </a:endParaRPr>
          </a:p>
          <a:p>
            <a:pPr marL="17145" marR="2004060" indent="-3175">
              <a:lnSpc>
                <a:spcPct val="130000"/>
              </a:lnSpc>
              <a:spcBef>
                <a:spcPts val="47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Lourenşo,</a:t>
            </a:r>
            <a:r>
              <a:rPr dirty="0" sz="800" spc="-25">
                <a:latin typeface="Lucida Sans Unicode"/>
                <a:cs typeface="Lucida Sans Unicode"/>
              </a:rPr>
              <a:t> 18 </a:t>
            </a:r>
            <a:r>
              <a:rPr dirty="0" sz="800" spc="-1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1</a:t>
            </a:fld>
            <a:r>
              <a:rPr dirty="0" spc="-4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0" name="object 3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581165" y="1437477"/>
            <a:ext cx="1338580" cy="1205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0990">
              <a:lnSpc>
                <a:spcPct val="100000"/>
              </a:lnSpc>
              <a:spcBef>
                <a:spcPts val="100"/>
              </a:spcBef>
            </a:pPr>
            <a:r>
              <a:rPr dirty="0" sz="1850" spc="-10">
                <a:latin typeface="Lucida Sans Unicode"/>
                <a:cs typeface="Lucida Sans Unicode"/>
              </a:rPr>
              <a:t>P.M</a:t>
            </a:r>
            <a:r>
              <a:rPr dirty="0" baseline="6006" sz="2775" spc="-15">
                <a:latin typeface="Lucida Sans Unicode"/>
                <a:cs typeface="Lucida Sans Unicode"/>
              </a:rPr>
              <a:t>.S</a:t>
            </a:r>
            <a:endParaRPr baseline="6006" sz="2775">
              <a:latin typeface="Lucida Sans Unicode"/>
              <a:cs typeface="Lucida Sans Unicode"/>
            </a:endParaRPr>
          </a:p>
          <a:p>
            <a:pPr marL="38100">
              <a:lnSpc>
                <a:spcPts val="1285"/>
              </a:lnSpc>
              <a:spcBef>
                <a:spcPts val="1115"/>
              </a:spcBef>
              <a:tabLst>
                <a:tab pos="1250315" algn="l"/>
              </a:tabLst>
            </a:pPr>
            <a:r>
              <a:rPr dirty="0" sz="1200">
                <a:latin typeface="Lucida Sans Unicode"/>
                <a:cs typeface="Lucida Sans Unicode"/>
              </a:rPr>
              <a:t>Proc.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u="sng" sz="1200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	</a:t>
            </a:r>
            <a:r>
              <a:rPr dirty="0" sz="1200" spc="-50">
                <a:solidFill>
                  <a:srgbClr val="545454"/>
                </a:solidFill>
                <a:latin typeface="Lucida Sans Unicode"/>
                <a:cs typeface="Lucida Sans Unicode"/>
              </a:rPr>
              <a:t>!</a:t>
            </a:r>
            <a:endParaRPr sz="1200">
              <a:latin typeface="Lucida Sans Unicode"/>
              <a:cs typeface="Lucida Sans Unicode"/>
            </a:endParaRPr>
          </a:p>
          <a:p>
            <a:pPr marL="41910">
              <a:lnSpc>
                <a:spcPts val="1825"/>
              </a:lnSpc>
            </a:pPr>
            <a:r>
              <a:rPr dirty="0" sz="1650" spc="-20">
                <a:latin typeface="Lucida Sans Unicode"/>
                <a:cs typeface="Lucida Sans Unicode"/>
              </a:rPr>
              <a:t>Fis.</a:t>
            </a:r>
            <a:endParaRPr sz="1650">
              <a:latin typeface="Lucida Sans Unicode"/>
              <a:cs typeface="Lucida Sans Unicode"/>
            </a:endParaRPr>
          </a:p>
          <a:p>
            <a:pPr marL="412750">
              <a:lnSpc>
                <a:spcPct val="100000"/>
              </a:lnSpc>
              <a:spcBef>
                <a:spcPts val="800"/>
              </a:spcBef>
            </a:pPr>
            <a:r>
              <a:rPr dirty="0" sz="1700" spc="-25">
                <a:latin typeface="Lucida Sans Unicode"/>
                <a:cs typeface="Lucida Sans Unicode"/>
              </a:rPr>
              <a:t>C</a:t>
            </a:r>
            <a:r>
              <a:rPr dirty="0" baseline="1633" sz="2550" spc="-37">
                <a:latin typeface="Lucida Sans Unicode"/>
                <a:cs typeface="Lucida Sans Unicode"/>
              </a:rPr>
              <a:t>G</a:t>
            </a:r>
            <a:r>
              <a:rPr dirty="0" baseline="4901" sz="2550" spc="-37">
                <a:latin typeface="Lucida Sans Unicode"/>
                <a:cs typeface="Lucida Sans Unicode"/>
              </a:rPr>
              <a:t>M</a:t>
            </a:r>
            <a:endParaRPr baseline="4901" sz="25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1928" y="3219282"/>
            <a:ext cx="328422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3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3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2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7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2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31470">
              <a:lnSpc>
                <a:spcPct val="100000"/>
              </a:lnSpc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1º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Fica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aberto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26798" y="1470233"/>
            <a:ext cx="1877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Decreto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2883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>
                <a:latin typeface="Lucida Sans Unicode"/>
                <a:cs typeface="Lucida Sans Unicode"/>
              </a:rPr>
              <a:t>27</a:t>
            </a:r>
            <a:r>
              <a:rPr dirty="0" sz="800" spc="3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20">
                <a:latin typeface="Lucida Sans Unicode"/>
                <a:cs typeface="Lucida Sans Unicode"/>
              </a:rPr>
              <a:t> 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45050" y="1912067"/>
            <a:ext cx="282765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890"/>
              </a:lnSpc>
              <a:spcBef>
                <a:spcPts val="185"/>
              </a:spcBef>
            </a:pPr>
            <a:r>
              <a:rPr dirty="0" sz="800" spc="-50">
                <a:latin typeface="Lucida Sans Unicode"/>
                <a:cs typeface="Lucida Sans Unicode"/>
              </a:rPr>
              <a:t>Abre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crédito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no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valor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total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R$167.453,77,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55">
                <a:latin typeface="Lucida Sans Unicode"/>
                <a:cs typeface="Lucida Sans Unicode"/>
              </a:rPr>
              <a:t>fins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que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especifíca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outras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providéncias.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78531" y="2740884"/>
            <a:ext cx="56407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65">
                <a:latin typeface="Lucida Sans Unicode"/>
                <a:cs typeface="Lucida Sans Unicode"/>
              </a:rPr>
              <a:t>PREFE</a:t>
            </a:r>
            <a:r>
              <a:rPr dirty="0" sz="800" spc="-16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ITO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 spc="-40">
                <a:latin typeface="Lucida Sans Unicode"/>
                <a:cs typeface="Lucida Sans Unicode"/>
              </a:rPr>
              <a:t> uso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suas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atribuições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constitucionais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acordo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com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que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lhe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contere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art.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8’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03200" y="4389539"/>
            <a:ext cx="287337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800" spc="-3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42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ASSISTÊNCIA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24178" y="5455872"/>
            <a:ext cx="61214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Lucida Sans Unicode"/>
                <a:cs typeface="Lucida Sans Unicode"/>
              </a:rPr>
              <a:t>2.720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50">
                <a:latin typeface="Lucida Sans Unicode"/>
                <a:cs typeface="Lucida Sans Unicode"/>
              </a:rPr>
              <a:t>3.1.9.0.91.00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25992" y="5455872"/>
            <a:ext cx="227012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5080" indent="-1905">
              <a:lnSpc>
                <a:spcPct val="1375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Proprama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Protecão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Social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Básica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PSB</a:t>
            </a:r>
            <a:r>
              <a:rPr dirty="0" sz="800" spc="135">
                <a:latin typeface="Lucida Sans Unicode"/>
                <a:cs typeface="Lucida Sans Unicode"/>
              </a:rPr>
              <a:t> 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Federal </a:t>
            </a:r>
            <a:r>
              <a:rPr dirty="0" sz="800">
                <a:latin typeface="Lucida Sans Unicode"/>
                <a:cs typeface="Lucida Sans Unicode"/>
              </a:rPr>
              <a:t>SENTENCAS</a:t>
            </a:r>
            <a:r>
              <a:rPr dirty="0" sz="800" spc="3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JUDICIAIS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305128" y="4807827"/>
          <a:ext cx="6574790" cy="648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5146675"/>
                <a:gridCol w="626110"/>
              </a:tblGrid>
              <a:tr h="146685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07.23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Assistència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2.099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7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832735" marR="141605" indent="-2724150">
                        <a:lnSpc>
                          <a:spcPts val="1320"/>
                        </a:lnSpc>
                        <a:tabLst>
                          <a:tab pos="3320415" algn="l"/>
                        </a:tabLst>
                      </a:pPr>
                      <a:r>
                        <a:rPr dirty="0" baseline="10416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10416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0416" sz="1200" spc="-1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baseline="10416" sz="1200" spc="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0416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10416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0416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10416" sz="1200">
                          <a:latin typeface="Lucida Sans Unicode"/>
                          <a:cs typeface="Lucida Sans Unicode"/>
                        </a:rPr>
                        <a:t>		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lmposto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93.000.00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49225">
                        <a:lnSpc>
                          <a:spcPts val="869"/>
                        </a:lnSpc>
                        <a:spcBef>
                          <a:spcPts val="359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93.õ00,00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683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849881" y="5629560"/>
            <a:ext cx="148780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algn="ctr" marR="20955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Lucida Sans Unicode"/>
                <a:cs typeface="Lucida Sans Unicode"/>
              </a:rPr>
              <a:t>FNAS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Projeto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Atividade</a:t>
            </a:r>
            <a:r>
              <a:rPr dirty="0" sz="800" spc="2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64978" y="5644794"/>
            <a:ext cx="42100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50">
                <a:latin typeface="Lucida Sans Unicode"/>
                <a:cs typeface="Lucida Sans Unicode"/>
              </a:rPr>
              <a:t>8.453,77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50">
                <a:latin typeface="Lucida Sans Unicode"/>
                <a:cs typeface="Lucida Sans Unicode"/>
              </a:rPr>
              <a:t>8.453,77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21133" y="5983025"/>
            <a:ext cx="6184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Lucida Sans Unicode"/>
                <a:cs typeface="Lucida Sans Unicode"/>
              </a:rPr>
              <a:t>2.894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50">
                <a:latin typeface="Lucida Sans Unicode"/>
                <a:cs typeface="Lucida Sans Unicode"/>
              </a:rPr>
              <a:t>3.3.9.0.39.05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22946" y="5976932"/>
            <a:ext cx="275209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55"/>
              </a:spcBef>
            </a:pPr>
            <a:r>
              <a:rPr dirty="0" sz="800" spc="-65">
                <a:latin typeface="Lucida Sans Unicode"/>
                <a:cs typeface="Lucida Sans Unicode"/>
              </a:rPr>
              <a:t>Atendimento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Prosrama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Boisa</a:t>
            </a:r>
            <a:r>
              <a:rPr dirty="0" sz="800" spc="-30">
                <a:latin typeface="Lucida Sans Unicode"/>
                <a:cs typeface="Lucida Sans Unicode"/>
              </a:rPr>
              <a:t> Família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(IGDBF)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baseline="3472" sz="1200">
                <a:latin typeface="Lucida Sans Unicode"/>
                <a:cs typeface="Lucida Sans Unicode"/>
              </a:rPr>
              <a:t>DEMAIS</a:t>
            </a:r>
            <a:r>
              <a:rPr dirty="0" baseline="3472" sz="1200" spc="254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SERV</a:t>
            </a:r>
            <a:r>
              <a:rPr dirty="0" sz="800">
                <a:latin typeface="Lucida Sans Unicode"/>
                <a:cs typeface="Lucida Sans Unicode"/>
              </a:rPr>
              <a:t>IC</a:t>
            </a:r>
            <a:r>
              <a:rPr dirty="0" baseline="3472" sz="1200">
                <a:latin typeface="Lucida Sans Unicode"/>
                <a:cs typeface="Lucida Sans Unicode"/>
              </a:rPr>
              <a:t>OS</a:t>
            </a:r>
            <a:r>
              <a:rPr dirty="0" baseline="3472" sz="1200" spc="300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DE</a:t>
            </a:r>
            <a:r>
              <a:rPr dirty="0" baseline="3472" sz="1200" spc="270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TERCE</a:t>
            </a:r>
            <a:r>
              <a:rPr dirty="0" baseline="3472" sz="1200" spc="-16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IROS</a:t>
            </a:r>
            <a:r>
              <a:rPr dirty="0" baseline="3472" sz="1200" spc="135">
                <a:latin typeface="Lucida Sans Unicode"/>
                <a:cs typeface="Lucida Sans Unicode"/>
              </a:rPr>
              <a:t> </a:t>
            </a:r>
            <a:r>
              <a:rPr dirty="0" baseline="3472" sz="1200" spc="-277">
                <a:latin typeface="Lucida Sans Unicode"/>
                <a:cs typeface="Lucida Sans Unicode"/>
              </a:rPr>
              <a:t>-</a:t>
            </a:r>
            <a:r>
              <a:rPr dirty="0" baseline="3472" sz="1200" spc="16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PESSOA</a:t>
            </a:r>
            <a:r>
              <a:rPr dirty="0" baseline="3472" sz="1200" spc="494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JURíDICA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35967" y="6208514"/>
            <a:ext cx="2946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FNAS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49141" y="6193278"/>
            <a:ext cx="534035" cy="68707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75565">
              <a:lnSpc>
                <a:spcPct val="100000"/>
              </a:lnSpc>
              <a:spcBef>
                <a:spcPts val="385"/>
              </a:spcBef>
            </a:pPr>
            <a:r>
              <a:rPr dirty="0" sz="800" spc="-55">
                <a:latin typeface="Lucida Sans Unicode"/>
                <a:cs typeface="Lucida Sans Unicode"/>
              </a:rPr>
              <a:t>66.000,00</a:t>
            </a:r>
            <a:endParaRPr sz="800">
              <a:latin typeface="Lucida Sans Unicode"/>
              <a:cs typeface="Lucida Sans Unicode"/>
            </a:endParaRPr>
          </a:p>
          <a:p>
            <a:pPr marL="74295">
              <a:lnSpc>
                <a:spcPct val="100000"/>
              </a:lnSpc>
              <a:spcBef>
                <a:spcPts val="290"/>
              </a:spcBef>
            </a:pPr>
            <a:r>
              <a:rPr dirty="0" sz="800" spc="-40">
                <a:latin typeface="Lucida Sans Unicode"/>
                <a:cs typeface="Lucida Sans Unicode"/>
              </a:rPr>
              <a:t>s6.ooo,oo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40">
                <a:latin typeface="Lucida Sans Unicode"/>
                <a:cs typeface="Lucida Sans Unicode"/>
              </a:rPr>
              <a:t>167.xs3,77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50">
                <a:latin typeface="Lucida Sans Unicode"/>
                <a:cs typeface="Lucida Sans Unicode"/>
              </a:rPr>
              <a:t>167.453,77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45078" y="6333445"/>
            <a:ext cx="183705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290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Projeto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120">
                <a:latin typeface="Lucida Sans Unicode"/>
                <a:cs typeface="Lucida Sans Unicode"/>
              </a:rPr>
              <a:t>/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Atividade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 </a:t>
            </a: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da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Unidade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410209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Lucida Sans Unicode"/>
                <a:cs typeface="Lucida Sans Unicode"/>
              </a:rPr>
              <a:t>Valor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Total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Suplementado</a:t>
            </a:r>
            <a:r>
              <a:rPr dirty="0" sz="800" spc="-25">
                <a:latin typeface="Lucida Sans Unicode"/>
                <a:cs typeface="Lucida Sans Unicode"/>
              </a:rPr>
              <a:t> 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4117" y="6915444"/>
            <a:ext cx="602107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9109" marR="30480" indent="-461645">
              <a:lnSpc>
                <a:spcPct val="105000"/>
              </a:lnSpc>
              <a:spcBef>
                <a:spcPts val="100"/>
              </a:spcBef>
            </a:pPr>
            <a:r>
              <a:rPr dirty="0" baseline="10416" sz="1200" spc="-104">
                <a:latin typeface="Lucida Sans Unicode"/>
                <a:cs typeface="Lucida Sans Unicode"/>
              </a:rPr>
              <a:t>Artigo</a:t>
            </a:r>
            <a:r>
              <a:rPr dirty="0" baseline="10416" sz="1200" spc="-37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2º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despesas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decorrentes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abertura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presente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serão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cobertas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que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trata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40">
                <a:latin typeface="Lucida Sans Unicode"/>
                <a:cs typeface="Lucida Sans Unicode"/>
              </a:rPr>
              <a:t>43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parágrafo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1º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Federal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Inciso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Ill.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536840" y="7268912"/>
            <a:ext cx="16497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500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lnciso: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Excesso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 </a:t>
            </a:r>
            <a:r>
              <a:rPr dirty="0" sz="800" spc="-30">
                <a:latin typeface="Lucida Sans Unicode"/>
                <a:cs typeface="Lucida Sans Unicode"/>
              </a:rPr>
              <a:t>Arrecadação: </a:t>
            </a:r>
            <a:r>
              <a:rPr dirty="0" sz="800">
                <a:latin typeface="Lucida Sans Unicode"/>
                <a:cs typeface="Lucida Sans Unicode"/>
              </a:rPr>
              <a:t>III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Dotação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97109" y="7622540"/>
            <a:ext cx="287337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800" spc="-2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42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ASSISTÊNCIA</a:t>
            </a:r>
            <a:r>
              <a:rPr dirty="0" sz="950" spc="23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692125" y="7281102"/>
            <a:ext cx="65405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55"/>
              </a:spcBef>
            </a:pPr>
            <a:r>
              <a:rPr dirty="0" sz="800" spc="-55">
                <a:latin typeface="Lucida Sans Unicode"/>
                <a:cs typeface="Lucida Sans Unicode"/>
              </a:rPr>
              <a:t>R$167.453,77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$167.453,77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82731" y="9962575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539961" y="3770816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73594" y="1253891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274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19779" y="432691"/>
            <a:ext cx="554355" cy="636905"/>
            <a:chOff x="319779" y="432691"/>
            <a:chExt cx="554355" cy="63690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9779" y="713027"/>
              <a:ext cx="554284" cy="35651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8962" y="432691"/>
              <a:ext cx="392871" cy="26509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079212" y="298359"/>
            <a:ext cx="317373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85">
                <a:latin typeface="Lucida Sans Unicode"/>
                <a:cs typeface="Lucida Sans Unicode"/>
              </a:rPr>
              <a:t>PREFEITURA</a:t>
            </a:r>
            <a:r>
              <a:rPr dirty="0" sz="1150" spc="22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9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215">
                <a:latin typeface="Lucida Sans Unicode"/>
                <a:cs typeface="Lucida Sans Unicode"/>
              </a:rPr>
              <a:t> </a:t>
            </a:r>
            <a:r>
              <a:rPr dirty="0" sz="1150" spc="65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6510" marR="2006600">
              <a:lnSpc>
                <a:spcPct val="127499"/>
              </a:lnSpc>
              <a:spcBef>
                <a:spcPts val="45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Maria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Lourenço,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1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/>
              <a:t>Pãg‹na</a:t>
            </a:r>
            <a:r>
              <a:rPr dirty="0" spc="45"/>
              <a:t> </a:t>
            </a:r>
            <a:fld id="{81D60167-4931-47E6-BA6A-407CBD079E47}" type="slidenum">
              <a:rPr dirty="0"/>
              <a:t>2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45"/>
              <a:t> </a:t>
            </a:r>
            <a:r>
              <a:rPr dirty="0" spc="-50"/>
              <a:t>2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212336" y="2088800"/>
            <a:ext cx="991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800" spc="-2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Dota§óes</a:t>
            </a:r>
            <a:r>
              <a:rPr dirty="0" u="heavy" sz="800" spc="1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3401" y="2232016"/>
            <a:ext cx="453326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rebuchet MS"/>
                <a:cs typeface="Trebuchet MS"/>
              </a:rPr>
              <a:t>Valor</a:t>
            </a:r>
            <a:r>
              <a:rPr dirty="0" sz="800" spc="110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Total</a:t>
            </a:r>
            <a:r>
              <a:rPr dirty="0" sz="800" spc="80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Anulado</a:t>
            </a:r>
            <a:r>
              <a:rPr dirty="0" sz="800" spc="150">
                <a:latin typeface="Trebuchet MS"/>
                <a:cs typeface="Trebuchet MS"/>
              </a:rPr>
              <a:t> </a:t>
            </a:r>
            <a:r>
              <a:rPr dirty="0" sz="800" spc="-25">
                <a:latin typeface="Trebuchet MS"/>
                <a:cs typeface="Trebuchet MS"/>
              </a:rPr>
              <a:t>R$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contrário.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afixe-se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9878" y="2433125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31243" y="3191859"/>
            <a:ext cx="1938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Prefeito,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27</a:t>
            </a:r>
            <a:r>
              <a:rPr dirty="0" sz="800" spc="3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64368" y="2232016"/>
            <a:ext cx="528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167.453,77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2025-07-10T17:25:04Z</dcterms:created>
  <dcterms:modified xsi:type="dcterms:W3CDTF">2025-07-10T17:25:04Z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