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271051" y="9910774"/>
            <a:ext cx="6663690" cy="0"/>
          </a:xfrm>
          <a:custGeom>
            <a:avLst/>
            <a:gdLst/>
            <a:ahLst/>
            <a:cxnLst/>
            <a:rect l="l" t="t" r="r" b="b"/>
            <a:pathLst>
              <a:path w="6663690" h="0">
                <a:moveTo>
                  <a:pt x="0" y="0"/>
                </a:moveTo>
                <a:lnTo>
                  <a:pt x="6663595" y="0"/>
                </a:lnTo>
              </a:path>
            </a:pathLst>
          </a:custGeom>
          <a:ln w="9141">
            <a:solidFill>
              <a:srgbClr val="13131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2625236" y="9292207"/>
            <a:ext cx="1952625" cy="0"/>
          </a:xfrm>
          <a:custGeom>
            <a:avLst/>
            <a:gdLst/>
            <a:ahLst/>
            <a:cxnLst/>
            <a:rect l="l" t="t" r="r" b="b"/>
            <a:pathLst>
              <a:path w="1952625" h="0">
                <a:moveTo>
                  <a:pt x="0" y="0"/>
                </a:moveTo>
                <a:lnTo>
                  <a:pt x="1952177" y="0"/>
                </a:lnTo>
              </a:path>
            </a:pathLst>
          </a:custGeom>
          <a:ln w="9141">
            <a:solidFill>
              <a:srgbClr val="0F131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252778" y="1194472"/>
            <a:ext cx="6657975" cy="0"/>
          </a:xfrm>
          <a:custGeom>
            <a:avLst/>
            <a:gdLst/>
            <a:ahLst/>
            <a:cxnLst/>
            <a:rect l="l" t="t" r="r" b="b"/>
            <a:pathLst>
              <a:path w="6657975" h="0">
                <a:moveTo>
                  <a:pt x="0" y="0"/>
                </a:moveTo>
                <a:lnTo>
                  <a:pt x="6657504" y="0"/>
                </a:lnTo>
              </a:path>
            </a:pathLst>
          </a:custGeom>
          <a:ln w="1828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216765" y="173173"/>
            <a:ext cx="3169920" cy="5835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Arial"/>
                <a:cs typeface="Arial"/>
              </a:rPr>
              <a:t>PREFEITURA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MUNICIPAL</a:t>
            </a:r>
            <a:r>
              <a:rPr dirty="0" sz="1200" spc="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2005330">
              <a:lnSpc>
                <a:spcPct val="120000"/>
              </a:lnSpc>
              <a:spcBef>
                <a:spcPts val="505"/>
              </a:spcBef>
            </a:pPr>
            <a:r>
              <a:rPr dirty="0" sz="850" spc="-20">
                <a:latin typeface="Lucida Sans Unicode"/>
                <a:cs typeface="Lucida Sans Unicode"/>
              </a:rPr>
              <a:t>Rua</a:t>
            </a:r>
            <a:r>
              <a:rPr dirty="0" sz="850" spc="10">
                <a:latin typeface="Lucida Sans Unicode"/>
                <a:cs typeface="Lucida Sans Unicode"/>
              </a:rPr>
              <a:t> </a:t>
            </a:r>
            <a:r>
              <a:rPr dirty="0" sz="850" spc="-55">
                <a:latin typeface="Lucida Sans Unicode"/>
                <a:cs typeface="Lucida Sans Unicode"/>
              </a:rPr>
              <a:t>Maria</a:t>
            </a:r>
            <a:r>
              <a:rPr dirty="0" sz="850" spc="35">
                <a:latin typeface="Lucida Sans Unicode"/>
                <a:cs typeface="Lucida Sans Unicode"/>
              </a:rPr>
              <a:t> </a:t>
            </a:r>
            <a:r>
              <a:rPr dirty="0" sz="850" spc="-45">
                <a:latin typeface="Lucida Sans Unicode"/>
                <a:cs typeface="Lucida Sans Unicode"/>
              </a:rPr>
              <a:t>Lourenşo,</a:t>
            </a:r>
            <a:r>
              <a:rPr dirty="0" sz="850" spc="-50">
                <a:latin typeface="Lucida Sans Unicode"/>
                <a:cs typeface="Lucida Sans Unicode"/>
              </a:rPr>
              <a:t> </a:t>
            </a:r>
            <a:r>
              <a:rPr dirty="0" sz="850" spc="-55">
                <a:latin typeface="Lucida Sans Unicode"/>
                <a:cs typeface="Lucida Sans Unicode"/>
              </a:rPr>
              <a:t>18 </a:t>
            </a:r>
            <a:r>
              <a:rPr dirty="0" sz="850" spc="-45">
                <a:latin typeface="Lucida Sans Unicode"/>
                <a:cs typeface="Lucida Sans Unicode"/>
              </a:rPr>
              <a:t>Fazenda</a:t>
            </a:r>
            <a:r>
              <a:rPr dirty="0" sz="850" spc="5">
                <a:latin typeface="Lucida Sans Unicode"/>
                <a:cs typeface="Lucida Sans Unicode"/>
              </a:rPr>
              <a:t> </a:t>
            </a:r>
            <a:r>
              <a:rPr dirty="0" sz="850" spc="-10">
                <a:latin typeface="Lucida Sans Unicode"/>
                <a:cs typeface="Lucida Sans Unicode"/>
              </a:rPr>
              <a:t>Caxias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629883" y="281601"/>
            <a:ext cx="9271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50">
                <a:solidFill>
                  <a:srgbClr val="000C1F"/>
                </a:solidFill>
                <a:latin typeface="Lucida Sans Unicode"/>
                <a:cs typeface="Lucida Sans Unicode"/>
              </a:rPr>
              <a:t>•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468470" y="601550"/>
            <a:ext cx="36322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35">
                <a:solidFill>
                  <a:srgbClr val="1A8C8E"/>
                </a:solidFill>
                <a:latin typeface="Lucida Sans Unicode"/>
                <a:cs typeface="Lucida Sans Unicode"/>
              </a:rPr>
              <a:t>•p.If.S.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939214" y="1409037"/>
            <a:ext cx="2954655" cy="7156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093470">
              <a:lnSpc>
                <a:spcPct val="100000"/>
              </a:lnSpc>
              <a:spcBef>
                <a:spcPts val="100"/>
              </a:spcBef>
            </a:pPr>
            <a:r>
              <a:rPr dirty="0" sz="850" spc="-80">
                <a:latin typeface="Lucida Sans Unicode"/>
                <a:cs typeface="Lucida Sans Unicode"/>
              </a:rPr>
              <a:t>Decreto</a:t>
            </a:r>
            <a:r>
              <a:rPr dirty="0" sz="850" spc="10">
                <a:latin typeface="Lucida Sans Unicode"/>
                <a:cs typeface="Lucida Sans Unicode"/>
              </a:rPr>
              <a:t> </a:t>
            </a:r>
            <a:r>
              <a:rPr dirty="0" sz="850" spc="-10">
                <a:latin typeface="Lucida Sans Unicode"/>
                <a:cs typeface="Lucida Sans Unicode"/>
              </a:rPr>
              <a:t>N°</a:t>
            </a:r>
            <a:r>
              <a:rPr dirty="0" sz="850" spc="-60">
                <a:latin typeface="Lucida Sans Unicode"/>
                <a:cs typeface="Lucida Sans Unicode"/>
              </a:rPr>
              <a:t> </a:t>
            </a:r>
            <a:r>
              <a:rPr dirty="0" sz="850" spc="-100">
                <a:latin typeface="Lucida Sans Unicode"/>
                <a:cs typeface="Lucida Sans Unicode"/>
              </a:rPr>
              <a:t>2885</a:t>
            </a:r>
            <a:r>
              <a:rPr dirty="0" sz="850" spc="-60"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de</a:t>
            </a:r>
            <a:r>
              <a:rPr dirty="0" sz="850" spc="-80">
                <a:latin typeface="Lucida Sans Unicode"/>
                <a:cs typeface="Lucida Sans Unicode"/>
              </a:rPr>
              <a:t> </a:t>
            </a:r>
            <a:r>
              <a:rPr dirty="0" sz="850">
                <a:latin typeface="Lucida Sans Unicode"/>
                <a:cs typeface="Lucida Sans Unicode"/>
              </a:rPr>
              <a:t>28</a:t>
            </a:r>
            <a:r>
              <a:rPr dirty="0" sz="850" spc="270">
                <a:latin typeface="Lucida Sans Unicode"/>
                <a:cs typeface="Lucida Sans Unicode"/>
              </a:rPr>
              <a:t> </a:t>
            </a:r>
            <a:r>
              <a:rPr dirty="0" sz="850">
                <a:latin typeface="Lucida Sans Unicode"/>
                <a:cs typeface="Lucida Sans Unicode"/>
              </a:rPr>
              <a:t>de</a:t>
            </a:r>
            <a:r>
              <a:rPr dirty="0" sz="850" spc="135">
                <a:latin typeface="Lucida Sans Unicode"/>
                <a:cs typeface="Lucida Sans Unicode"/>
              </a:rPr>
              <a:t> </a:t>
            </a:r>
            <a:r>
              <a:rPr dirty="0" sz="850" spc="-90">
                <a:latin typeface="Lucida Sans Unicode"/>
                <a:cs typeface="Lucida Sans Unicode"/>
              </a:rPr>
              <a:t>março,</a:t>
            </a:r>
            <a:r>
              <a:rPr dirty="0" sz="850" spc="-30">
                <a:latin typeface="Lucida Sans Unicode"/>
                <a:cs typeface="Lucida Sans Unicode"/>
              </a:rPr>
              <a:t> </a:t>
            </a:r>
            <a:r>
              <a:rPr dirty="0" sz="850" spc="-50">
                <a:latin typeface="Lucida Sans Unicode"/>
                <a:cs typeface="Lucida Sans Unicode"/>
              </a:rPr>
              <a:t>2025</a:t>
            </a:r>
            <a:endParaRPr sz="85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295"/>
              </a:spcBef>
            </a:pPr>
            <a:endParaRPr sz="850">
              <a:latin typeface="Lucida Sans Unicode"/>
              <a:cs typeface="Lucida Sans Unicode"/>
            </a:endParaRPr>
          </a:p>
          <a:p>
            <a:pPr marL="12700" marR="188595">
              <a:lnSpc>
                <a:spcPts val="910"/>
              </a:lnSpc>
            </a:pPr>
            <a:r>
              <a:rPr dirty="0" sz="850" spc="-90">
                <a:latin typeface="Lucida Sans Unicode"/>
                <a:cs typeface="Lucida Sans Unicode"/>
              </a:rPr>
              <a:t>Abre</a:t>
            </a:r>
            <a:r>
              <a:rPr dirty="0" sz="850" spc="5">
                <a:latin typeface="Lucida Sans Unicode"/>
                <a:cs typeface="Lucida Sans Unicode"/>
              </a:rPr>
              <a:t> </a:t>
            </a:r>
            <a:r>
              <a:rPr dirty="0" sz="850" spc="-95">
                <a:latin typeface="Lucida Sans Unicode"/>
                <a:cs typeface="Lucida Sans Unicode"/>
              </a:rPr>
              <a:t>crédito</a:t>
            </a:r>
            <a:r>
              <a:rPr dirty="0" sz="850" spc="20">
                <a:latin typeface="Lucida Sans Unicode"/>
                <a:cs typeface="Lucida Sans Unicode"/>
              </a:rPr>
              <a:t> </a:t>
            </a:r>
            <a:r>
              <a:rPr dirty="0" sz="850" spc="-85">
                <a:latin typeface="Lucida Sans Unicode"/>
                <a:cs typeface="Lucida Sans Unicode"/>
              </a:rPr>
              <a:t>suplementar</a:t>
            </a:r>
            <a:r>
              <a:rPr dirty="0" sz="850" spc="55">
                <a:latin typeface="Lucida Sans Unicode"/>
                <a:cs typeface="Lucida Sans Unicode"/>
              </a:rPr>
              <a:t> </a:t>
            </a:r>
            <a:r>
              <a:rPr dirty="0" sz="850" spc="-100">
                <a:latin typeface="Lucida Sans Unicode"/>
                <a:cs typeface="Lucida Sans Unicode"/>
              </a:rPr>
              <a:t>no</a:t>
            </a:r>
            <a:r>
              <a:rPr dirty="0" sz="850" spc="25"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valor</a:t>
            </a:r>
            <a:r>
              <a:rPr dirty="0" sz="850" spc="25">
                <a:latin typeface="Lucida Sans Unicode"/>
                <a:cs typeface="Lucida Sans Unicode"/>
              </a:rPr>
              <a:t> </a:t>
            </a:r>
            <a:r>
              <a:rPr dirty="0" sz="850" spc="-95">
                <a:latin typeface="Lucida Sans Unicode"/>
                <a:cs typeface="Lucida Sans Unicode"/>
              </a:rPr>
              <a:t>total</a:t>
            </a:r>
            <a:r>
              <a:rPr dirty="0" sz="850" spc="5"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de</a:t>
            </a:r>
            <a:r>
              <a:rPr dirty="0" sz="850" spc="-15">
                <a:latin typeface="Lucida Sans Unicode"/>
                <a:cs typeface="Lucida Sans Unicode"/>
              </a:rPr>
              <a:t> </a:t>
            </a:r>
            <a:r>
              <a:rPr dirty="0" sz="850" spc="-90">
                <a:latin typeface="Lucida Sans Unicode"/>
                <a:cs typeface="Lucida Sans Unicode"/>
              </a:rPr>
              <a:t>R$60.000,00,</a:t>
            </a:r>
            <a:r>
              <a:rPr dirty="0" sz="850" spc="65">
                <a:latin typeface="Lucida Sans Unicode"/>
                <a:cs typeface="Lucida Sans Unicode"/>
              </a:rPr>
              <a:t> </a:t>
            </a:r>
            <a:r>
              <a:rPr dirty="0" sz="850" spc="-20">
                <a:latin typeface="Lucida Sans Unicode"/>
                <a:cs typeface="Lucida Sans Unicode"/>
              </a:rPr>
              <a:t>para </a:t>
            </a:r>
            <a:r>
              <a:rPr dirty="0" sz="850" spc="-80">
                <a:latin typeface="Lucida Sans Unicode"/>
                <a:cs typeface="Lucida Sans Unicode"/>
              </a:rPr>
              <a:t>fins</a:t>
            </a:r>
            <a:r>
              <a:rPr dirty="0" sz="850" spc="-25">
                <a:latin typeface="Lucida Sans Unicode"/>
                <a:cs typeface="Lucida Sans Unicode"/>
              </a:rPr>
              <a:t> </a:t>
            </a:r>
            <a:r>
              <a:rPr dirty="0" sz="850" spc="-90">
                <a:latin typeface="Lucida Sans Unicode"/>
                <a:cs typeface="Lucida Sans Unicode"/>
              </a:rPr>
              <a:t>que</a:t>
            </a:r>
            <a:r>
              <a:rPr dirty="0" sz="850" spc="-55">
                <a:latin typeface="Lucida Sans Unicode"/>
                <a:cs typeface="Lucida Sans Unicode"/>
              </a:rPr>
              <a:t> </a:t>
            </a:r>
            <a:r>
              <a:rPr dirty="0" sz="850" spc="-30">
                <a:latin typeface="Lucida Sans Unicode"/>
                <a:cs typeface="Lucida Sans Unicode"/>
              </a:rPr>
              <a:t>se</a:t>
            </a:r>
            <a:r>
              <a:rPr dirty="0" sz="850" spc="-40">
                <a:latin typeface="Lucida Sans Unicode"/>
                <a:cs typeface="Lucida Sans Unicode"/>
              </a:rPr>
              <a:t> </a:t>
            </a:r>
            <a:r>
              <a:rPr dirty="0" sz="850" spc="-60">
                <a:latin typeface="Lucida Sans Unicode"/>
                <a:cs typeface="Lucida Sans Unicode"/>
              </a:rPr>
              <a:t>especifíca</a:t>
            </a:r>
            <a:r>
              <a:rPr dirty="0" sz="850" spc="65">
                <a:latin typeface="Lucida Sans Unicode"/>
                <a:cs typeface="Lucida Sans Unicode"/>
              </a:rPr>
              <a:t> </a:t>
            </a:r>
            <a:r>
              <a:rPr dirty="0" sz="850" spc="-30">
                <a:latin typeface="Lucida Sans Unicode"/>
                <a:cs typeface="Lucida Sans Unicode"/>
              </a:rPr>
              <a:t>e</a:t>
            </a:r>
            <a:r>
              <a:rPr dirty="0" sz="850" spc="-80">
                <a:latin typeface="Lucida Sans Unicode"/>
                <a:cs typeface="Lucida Sans Unicode"/>
              </a:rPr>
              <a:t> </a:t>
            </a:r>
            <a:r>
              <a:rPr dirty="0" sz="850" spc="-95">
                <a:latin typeface="Lucida Sans Unicode"/>
                <a:cs typeface="Lucida Sans Unicode"/>
              </a:rPr>
              <a:t>da</a:t>
            </a:r>
            <a:r>
              <a:rPr dirty="0" sz="850" spc="5">
                <a:latin typeface="Lucida Sans Unicode"/>
                <a:cs typeface="Lucida Sans Unicode"/>
              </a:rPr>
              <a:t> </a:t>
            </a:r>
            <a:r>
              <a:rPr dirty="0" sz="850" spc="-85">
                <a:latin typeface="Lucida Sans Unicode"/>
                <a:cs typeface="Lucida Sans Unicode"/>
              </a:rPr>
              <a:t>outras</a:t>
            </a:r>
            <a:r>
              <a:rPr dirty="0" sz="850" spc="25">
                <a:latin typeface="Lucida Sans Unicode"/>
                <a:cs typeface="Lucida Sans Unicode"/>
              </a:rPr>
              <a:t> </a:t>
            </a:r>
            <a:r>
              <a:rPr dirty="0" sz="850" spc="-10">
                <a:latin typeface="Lucida Sans Unicode"/>
                <a:cs typeface="Lucida Sans Unicode"/>
              </a:rPr>
              <a:t>providências.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45747" y="2632459"/>
            <a:ext cx="6463665" cy="9613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8415" marR="5080" indent="819150">
              <a:lnSpc>
                <a:spcPct val="136400"/>
              </a:lnSpc>
              <a:spcBef>
                <a:spcPts val="100"/>
              </a:spcBef>
            </a:pPr>
            <a:r>
              <a:rPr dirty="0" sz="850">
                <a:latin typeface="Lucida Sans Unicode"/>
                <a:cs typeface="Lucida Sans Unicode"/>
              </a:rPr>
              <a:t>0</a:t>
            </a:r>
            <a:r>
              <a:rPr dirty="0" sz="850" spc="125">
                <a:latin typeface="Lucida Sans Unicode"/>
                <a:cs typeface="Lucida Sans Unicode"/>
              </a:rPr>
              <a:t> </a:t>
            </a:r>
            <a:r>
              <a:rPr dirty="0" sz="850">
                <a:latin typeface="Lucida Sans Unicode"/>
                <a:cs typeface="Lucida Sans Unicode"/>
              </a:rPr>
              <a:t>PREFEITO </a:t>
            </a:r>
            <a:r>
              <a:rPr dirty="0" sz="850" spc="-40">
                <a:latin typeface="Lucida Sans Unicode"/>
                <a:cs typeface="Lucida Sans Unicode"/>
              </a:rPr>
              <a:t>MUNICIPAL,</a:t>
            </a:r>
            <a:r>
              <a:rPr dirty="0" sz="850" spc="25">
                <a:latin typeface="Lucida Sans Unicode"/>
                <a:cs typeface="Lucida Sans Unicode"/>
              </a:rPr>
              <a:t> </a:t>
            </a:r>
            <a:r>
              <a:rPr dirty="0" sz="850" spc="-85">
                <a:latin typeface="Lucida Sans Unicode"/>
                <a:cs typeface="Lucida Sans Unicode"/>
              </a:rPr>
              <a:t>no</a:t>
            </a:r>
            <a:r>
              <a:rPr dirty="0" sz="850" spc="-70">
                <a:latin typeface="Lucida Sans Unicode"/>
                <a:cs typeface="Lucida Sans Unicode"/>
              </a:rPr>
              <a:t> uso</a:t>
            </a:r>
            <a:r>
              <a:rPr dirty="0" sz="850" spc="-45">
                <a:latin typeface="Lucida Sans Unicode"/>
                <a:cs typeface="Lucida Sans Unicode"/>
              </a:rPr>
              <a:t> </a:t>
            </a:r>
            <a:r>
              <a:rPr dirty="0" sz="850" spc="-60">
                <a:latin typeface="Lucida Sans Unicode"/>
                <a:cs typeface="Lucida Sans Unicode"/>
              </a:rPr>
              <a:t>de</a:t>
            </a:r>
            <a:r>
              <a:rPr dirty="0" sz="850" spc="-70">
                <a:latin typeface="Lucida Sans Unicode"/>
                <a:cs typeface="Lucida Sans Unicode"/>
              </a:rPr>
              <a:t> </a:t>
            </a:r>
            <a:r>
              <a:rPr dirty="0" sz="850" spc="-55">
                <a:latin typeface="Lucida Sans Unicode"/>
                <a:cs typeface="Lucida Sans Unicode"/>
              </a:rPr>
              <a:t>suas</a:t>
            </a:r>
            <a:r>
              <a:rPr dirty="0" sz="850" spc="-15"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atribuições</a:t>
            </a:r>
            <a:r>
              <a:rPr dirty="0" sz="850" spc="35"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legais,</a:t>
            </a:r>
            <a:r>
              <a:rPr dirty="0" sz="850" spc="30"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constitucionais</a:t>
            </a:r>
            <a:r>
              <a:rPr dirty="0" sz="850" spc="-55">
                <a:latin typeface="Lucida Sans Unicode"/>
                <a:cs typeface="Lucida Sans Unicode"/>
              </a:rPr>
              <a:t> </a:t>
            </a:r>
            <a:r>
              <a:rPr dirty="0" sz="850" spc="-30">
                <a:latin typeface="Lucida Sans Unicode"/>
                <a:cs typeface="Lucida Sans Unicode"/>
              </a:rPr>
              <a:t>e</a:t>
            </a:r>
            <a:r>
              <a:rPr dirty="0" sz="850" spc="-70">
                <a:latin typeface="Lucida Sans Unicode"/>
                <a:cs typeface="Lucida Sans Unicode"/>
              </a:rPr>
              <a:t> </a:t>
            </a:r>
            <a:r>
              <a:rPr dirty="0" sz="850" spc="-55">
                <a:latin typeface="Lucida Sans Unicode"/>
                <a:cs typeface="Lucida Sans Unicode"/>
              </a:rPr>
              <a:t>de</a:t>
            </a:r>
            <a:r>
              <a:rPr dirty="0" sz="850" spc="-50">
                <a:latin typeface="Lucida Sans Unicode"/>
                <a:cs typeface="Lucida Sans Unicode"/>
              </a:rPr>
              <a:t> </a:t>
            </a:r>
            <a:r>
              <a:rPr dirty="0" sz="850" spc="-90">
                <a:latin typeface="Lucida Sans Unicode"/>
                <a:cs typeface="Lucida Sans Unicode"/>
              </a:rPr>
              <a:t>acordo</a:t>
            </a:r>
            <a:r>
              <a:rPr dirty="0" sz="850" spc="20">
                <a:latin typeface="Lucida Sans Unicode"/>
                <a:cs typeface="Lucida Sans Unicode"/>
              </a:rPr>
              <a:t> </a:t>
            </a:r>
            <a:r>
              <a:rPr dirty="0" sz="850" spc="-100">
                <a:latin typeface="Lucida Sans Unicode"/>
                <a:cs typeface="Lucida Sans Unicode"/>
              </a:rPr>
              <a:t>com</a:t>
            </a:r>
            <a:r>
              <a:rPr dirty="0" sz="850" spc="-20"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o</a:t>
            </a:r>
            <a:r>
              <a:rPr dirty="0" sz="850" spc="-45">
                <a:latin typeface="Lucida Sans Unicode"/>
                <a:cs typeface="Lucida Sans Unicode"/>
              </a:rPr>
              <a:t> </a:t>
            </a:r>
            <a:r>
              <a:rPr dirty="0" sz="850" spc="-95">
                <a:latin typeface="Lucida Sans Unicode"/>
                <a:cs typeface="Lucida Sans Unicode"/>
              </a:rPr>
              <a:t>que</a:t>
            </a:r>
            <a:r>
              <a:rPr dirty="0" sz="850" spc="-40">
                <a:latin typeface="Lucida Sans Unicode"/>
                <a:cs typeface="Lucida Sans Unicode"/>
              </a:rPr>
              <a:t> </a:t>
            </a:r>
            <a:r>
              <a:rPr dirty="0" sz="850" spc="-65">
                <a:latin typeface="Lucida Sans Unicode"/>
                <a:cs typeface="Lucida Sans Unicode"/>
              </a:rPr>
              <a:t>Ihe</a:t>
            </a:r>
            <a:r>
              <a:rPr dirty="0" sz="850" spc="-40"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confere</a:t>
            </a:r>
            <a:r>
              <a:rPr dirty="0" sz="850" spc="15">
                <a:latin typeface="Lucida Sans Unicode"/>
                <a:cs typeface="Lucida Sans Unicode"/>
              </a:rPr>
              <a:t> </a:t>
            </a:r>
            <a:r>
              <a:rPr dirty="0" sz="850" spc="-105">
                <a:latin typeface="Lucida Sans Unicode"/>
                <a:cs typeface="Lucida Sans Unicode"/>
              </a:rPr>
              <a:t>o</a:t>
            </a:r>
            <a:r>
              <a:rPr dirty="0" sz="850" spc="-40"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art.</a:t>
            </a:r>
            <a:r>
              <a:rPr dirty="0" sz="850" spc="-65">
                <a:latin typeface="Lucida Sans Unicode"/>
                <a:cs typeface="Lucida Sans Unicode"/>
              </a:rPr>
              <a:t> </a:t>
            </a:r>
            <a:r>
              <a:rPr dirty="0" sz="850">
                <a:latin typeface="Lucida Sans Unicode"/>
                <a:cs typeface="Lucida Sans Unicode"/>
              </a:rPr>
              <a:t>8º</a:t>
            </a:r>
            <a:r>
              <a:rPr dirty="0" sz="850" spc="204">
                <a:latin typeface="Lucida Sans Unicode"/>
                <a:cs typeface="Lucida Sans Unicode"/>
              </a:rPr>
              <a:t> </a:t>
            </a:r>
            <a:r>
              <a:rPr dirty="0" sz="850" spc="-25">
                <a:latin typeface="Lucida Sans Unicode"/>
                <a:cs typeface="Lucida Sans Unicode"/>
              </a:rPr>
              <a:t>da </a:t>
            </a:r>
            <a:r>
              <a:rPr dirty="0" sz="850" spc="-40">
                <a:latin typeface="Lucida Sans Unicode"/>
                <a:cs typeface="Lucida Sans Unicode"/>
              </a:rPr>
              <a:t>Lei</a:t>
            </a:r>
            <a:r>
              <a:rPr dirty="0" sz="850" spc="-80">
                <a:latin typeface="Lucida Sans Unicode"/>
                <a:cs typeface="Lucida Sans Unicode"/>
              </a:rPr>
              <a:t> </a:t>
            </a:r>
            <a:r>
              <a:rPr dirty="0" sz="850" spc="-10">
                <a:latin typeface="Lucida Sans Unicode"/>
                <a:cs typeface="Lucida Sans Unicode"/>
              </a:rPr>
              <a:t>n°</a:t>
            </a:r>
            <a:r>
              <a:rPr dirty="0" sz="850" spc="-45">
                <a:latin typeface="Lucida Sans Unicode"/>
                <a:cs typeface="Lucida Sans Unicode"/>
              </a:rPr>
              <a:t> </a:t>
            </a:r>
            <a:r>
              <a:rPr dirty="0" sz="850" spc="-114">
                <a:latin typeface="Lucida Sans Unicode"/>
                <a:cs typeface="Lucida Sans Unicode"/>
              </a:rPr>
              <a:t>859</a:t>
            </a:r>
            <a:r>
              <a:rPr dirty="0" sz="850" spc="-10">
                <a:latin typeface="Lucida Sans Unicode"/>
                <a:cs typeface="Lucida Sans Unicode"/>
              </a:rPr>
              <a:t> </a:t>
            </a:r>
            <a:r>
              <a:rPr dirty="0" sz="850" spc="-60">
                <a:latin typeface="Lucida Sans Unicode"/>
                <a:cs typeface="Lucida Sans Unicode"/>
              </a:rPr>
              <a:t>de</a:t>
            </a:r>
            <a:r>
              <a:rPr dirty="0" sz="850" spc="-55">
                <a:latin typeface="Lucida Sans Unicode"/>
                <a:cs typeface="Lucida Sans Unicode"/>
              </a:rPr>
              <a:t> </a:t>
            </a:r>
            <a:r>
              <a:rPr dirty="0" sz="850" spc="-110">
                <a:latin typeface="Lucida Sans Unicode"/>
                <a:cs typeface="Lucida Sans Unicode"/>
              </a:rPr>
              <a:t>10</a:t>
            </a:r>
            <a:r>
              <a:rPr dirty="0" sz="850" spc="-10">
                <a:latin typeface="Lucida Sans Unicode"/>
                <a:cs typeface="Lucida Sans Unicode"/>
              </a:rPr>
              <a:t> </a:t>
            </a:r>
            <a:r>
              <a:rPr dirty="0" sz="850" spc="-70">
                <a:latin typeface="Lucida Sans Unicode"/>
                <a:cs typeface="Lucida Sans Unicode"/>
              </a:rPr>
              <a:t>de</a:t>
            </a:r>
            <a:r>
              <a:rPr dirty="0" sz="850" spc="-40">
                <a:latin typeface="Lucida Sans Unicode"/>
                <a:cs typeface="Lucida Sans Unicode"/>
              </a:rPr>
              <a:t> </a:t>
            </a:r>
            <a:r>
              <a:rPr dirty="0" sz="850" spc="-100">
                <a:latin typeface="Lucida Sans Unicode"/>
                <a:cs typeface="Lucida Sans Unicode"/>
              </a:rPr>
              <a:t>dezembro</a:t>
            </a:r>
            <a:r>
              <a:rPr dirty="0" sz="850" spc="45"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de</a:t>
            </a:r>
            <a:r>
              <a:rPr dirty="0" sz="850" spc="-45">
                <a:latin typeface="Lucida Sans Unicode"/>
                <a:cs typeface="Lucida Sans Unicode"/>
              </a:rPr>
              <a:t> </a:t>
            </a:r>
            <a:r>
              <a:rPr dirty="0" sz="850" spc="-114">
                <a:latin typeface="Lucida Sans Unicode"/>
                <a:cs typeface="Lucida Sans Unicode"/>
              </a:rPr>
              <a:t>2024</a:t>
            </a:r>
            <a:r>
              <a:rPr dirty="0" sz="850" spc="-15">
                <a:latin typeface="Lucida Sans Unicode"/>
                <a:cs typeface="Lucida Sans Unicode"/>
              </a:rPr>
              <a:t> </a:t>
            </a:r>
            <a:r>
              <a:rPr dirty="0" sz="850" spc="-215">
                <a:latin typeface="Lucida Sans Unicode"/>
                <a:cs typeface="Lucida Sans Unicode"/>
              </a:rPr>
              <a:t>-</a:t>
            </a:r>
            <a:r>
              <a:rPr dirty="0" sz="850" spc="-25">
                <a:latin typeface="Lucida Sans Unicode"/>
                <a:cs typeface="Lucida Sans Unicode"/>
              </a:rPr>
              <a:t> </a:t>
            </a:r>
            <a:r>
              <a:rPr dirty="0" sz="850" spc="-90">
                <a:latin typeface="Lucida Sans Unicode"/>
                <a:cs typeface="Lucida Sans Unicode"/>
              </a:rPr>
              <a:t>publicada</a:t>
            </a:r>
            <a:r>
              <a:rPr dirty="0" sz="850" spc="60">
                <a:latin typeface="Lucida Sans Unicode"/>
                <a:cs typeface="Lucida Sans Unicode"/>
              </a:rPr>
              <a:t> </a:t>
            </a:r>
            <a:r>
              <a:rPr dirty="0" sz="850" spc="-65">
                <a:latin typeface="Lucida Sans Unicode"/>
                <a:cs typeface="Lucida Sans Unicode"/>
              </a:rPr>
              <a:t>na</a:t>
            </a:r>
            <a:r>
              <a:rPr dirty="0" sz="850"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edição</a:t>
            </a:r>
            <a:r>
              <a:rPr dirty="0" sz="850" spc="10">
                <a:latin typeface="Lucida Sans Unicode"/>
                <a:cs typeface="Lucida Sans Unicode"/>
              </a:rPr>
              <a:t> </a:t>
            </a:r>
            <a:r>
              <a:rPr dirty="0" sz="850" spc="-90">
                <a:latin typeface="Lucida Sans Unicode"/>
                <a:cs typeface="Lucida Sans Unicode"/>
              </a:rPr>
              <a:t>extra</a:t>
            </a:r>
            <a:r>
              <a:rPr dirty="0" sz="850" spc="60">
                <a:latin typeface="Lucida Sans Unicode"/>
                <a:cs typeface="Lucida Sans Unicode"/>
              </a:rPr>
              <a:t> </a:t>
            </a:r>
            <a:r>
              <a:rPr dirty="0" sz="850" spc="-50">
                <a:latin typeface="Lucida Sans Unicode"/>
                <a:cs typeface="Lucida Sans Unicode"/>
              </a:rPr>
              <a:t>II </a:t>
            </a:r>
            <a:r>
              <a:rPr dirty="0" sz="850" spc="-20">
                <a:latin typeface="Lucida Sans Unicode"/>
                <a:cs typeface="Lucida Sans Unicode"/>
              </a:rPr>
              <a:t>n°</a:t>
            </a:r>
            <a:r>
              <a:rPr dirty="0" sz="850" spc="-25">
                <a:latin typeface="Lucida Sans Unicode"/>
                <a:cs typeface="Lucida Sans Unicode"/>
              </a:rPr>
              <a:t> </a:t>
            </a:r>
            <a:r>
              <a:rPr dirty="0" sz="850" spc="-120">
                <a:latin typeface="Lucida Sans Unicode"/>
                <a:cs typeface="Lucida Sans Unicode"/>
              </a:rPr>
              <a:t>1924</a:t>
            </a:r>
            <a:r>
              <a:rPr dirty="0" sz="850" spc="5">
                <a:latin typeface="Lucida Sans Unicode"/>
                <a:cs typeface="Lucida Sans Unicode"/>
              </a:rPr>
              <a:t> </a:t>
            </a:r>
            <a:r>
              <a:rPr dirty="0" sz="850" spc="-70">
                <a:latin typeface="Lucida Sans Unicode"/>
                <a:cs typeface="Lucida Sans Unicode"/>
              </a:rPr>
              <a:t>de</a:t>
            </a:r>
            <a:r>
              <a:rPr dirty="0" sz="850" spc="-45">
                <a:latin typeface="Lucida Sans Unicode"/>
                <a:cs typeface="Lucida Sans Unicode"/>
              </a:rPr>
              <a:t> </a:t>
            </a:r>
            <a:r>
              <a:rPr dirty="0" sz="850" spc="-30">
                <a:latin typeface="Lucida Sans Unicode"/>
                <a:cs typeface="Lucida Sans Unicode"/>
              </a:rPr>
              <a:t>10/12/2024</a:t>
            </a:r>
            <a:endParaRPr sz="85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</a:pP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</a:pPr>
            <a:r>
              <a:rPr dirty="0" u="sng" sz="850" spc="-95">
                <a:uFill>
                  <a:solidFill>
                    <a:srgbClr val="131313"/>
                  </a:solidFill>
                </a:uFill>
                <a:latin typeface="Lucida Sans Unicode"/>
                <a:cs typeface="Lucida Sans Unicode"/>
              </a:rPr>
              <a:t>D</a:t>
            </a:r>
            <a:r>
              <a:rPr dirty="0" u="sng" sz="850" spc="-55">
                <a:uFill>
                  <a:solidFill>
                    <a:srgbClr val="131313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>
                <a:uFill>
                  <a:solidFill>
                    <a:srgbClr val="131313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850" spc="105">
                <a:uFill>
                  <a:solidFill>
                    <a:srgbClr val="131313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 spc="-40">
                <a:uFill>
                  <a:solidFill>
                    <a:srgbClr val="131313"/>
                  </a:solidFill>
                </a:uFill>
                <a:latin typeface="Lucida Sans Unicode"/>
                <a:cs typeface="Lucida Sans Unicode"/>
              </a:rPr>
              <a:t>C</a:t>
            </a:r>
            <a:r>
              <a:rPr dirty="0" u="sng" sz="850" spc="-45">
                <a:uFill>
                  <a:solidFill>
                    <a:srgbClr val="131313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>
                <a:uFill>
                  <a:solidFill>
                    <a:srgbClr val="131313"/>
                  </a:solidFill>
                </a:uFill>
                <a:latin typeface="Lucida Sans Unicode"/>
                <a:cs typeface="Lucida Sans Unicode"/>
              </a:rPr>
              <a:t>R</a:t>
            </a:r>
            <a:r>
              <a:rPr dirty="0" u="sng" sz="850" spc="-45">
                <a:uFill>
                  <a:solidFill>
                    <a:srgbClr val="131313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>
                <a:uFill>
                  <a:solidFill>
                    <a:srgbClr val="131313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850" spc="30">
                <a:uFill>
                  <a:solidFill>
                    <a:srgbClr val="131313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 spc="-95">
                <a:uFill>
                  <a:solidFill>
                    <a:srgbClr val="131313"/>
                  </a:solidFill>
                </a:uFill>
                <a:latin typeface="Lucida Sans Unicode"/>
                <a:cs typeface="Lucida Sans Unicode"/>
              </a:rPr>
              <a:t>T</a:t>
            </a:r>
            <a:r>
              <a:rPr dirty="0" u="sng" sz="850" spc="-30">
                <a:uFill>
                  <a:solidFill>
                    <a:srgbClr val="131313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 spc="-25">
                <a:uFill>
                  <a:solidFill>
                    <a:srgbClr val="131313"/>
                  </a:solidFill>
                </a:uFill>
                <a:latin typeface="Lucida Sans Unicode"/>
                <a:cs typeface="Lucida Sans Unicode"/>
              </a:rPr>
              <a:t>A:</a:t>
            </a:r>
            <a:endParaRPr sz="850">
              <a:latin typeface="Lucida Sans Unicode"/>
              <a:cs typeface="Lucida Sans Unicode"/>
            </a:endParaRPr>
          </a:p>
          <a:p>
            <a:pPr marL="326390">
              <a:lnSpc>
                <a:spcPct val="100000"/>
              </a:lnSpc>
              <a:spcBef>
                <a:spcPts val="1235"/>
              </a:spcBef>
            </a:pPr>
            <a:r>
              <a:rPr dirty="0" sz="850" spc="-95">
                <a:latin typeface="Lucida Sans Unicode"/>
                <a:cs typeface="Lucida Sans Unicode"/>
              </a:rPr>
              <a:t>Artigo</a:t>
            </a:r>
            <a:r>
              <a:rPr dirty="0" sz="850" spc="-20">
                <a:latin typeface="Lucida Sans Unicode"/>
                <a:cs typeface="Lucida Sans Unicode"/>
              </a:rPr>
              <a:t> </a:t>
            </a:r>
            <a:r>
              <a:rPr dirty="0" sz="850" spc="-90">
                <a:latin typeface="Lucida Sans Unicode"/>
                <a:cs typeface="Lucida Sans Unicode"/>
              </a:rPr>
              <a:t>1º</a:t>
            </a:r>
            <a:r>
              <a:rPr dirty="0" sz="850" spc="-25">
                <a:latin typeface="Lucida Sans Unicode"/>
                <a:cs typeface="Lucida Sans Unicode"/>
              </a:rPr>
              <a:t> </a:t>
            </a:r>
            <a:r>
              <a:rPr dirty="0" sz="850" spc="-250">
                <a:latin typeface="Lucida Sans Unicode"/>
                <a:cs typeface="Lucida Sans Unicode"/>
              </a:rPr>
              <a:t>-</a:t>
            </a:r>
            <a:r>
              <a:rPr dirty="0" sz="850" spc="30">
                <a:latin typeface="Lucida Sans Unicode"/>
                <a:cs typeface="Lucida Sans Unicode"/>
              </a:rPr>
              <a:t> </a:t>
            </a:r>
            <a:r>
              <a:rPr dirty="0" sz="850" spc="-35">
                <a:latin typeface="Lucida Sans Unicode"/>
                <a:cs typeface="Lucida Sans Unicode"/>
              </a:rPr>
              <a:t>Fica</a:t>
            </a:r>
            <a:r>
              <a:rPr dirty="0" sz="850" spc="5"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aberto</a:t>
            </a:r>
            <a:r>
              <a:rPr dirty="0" sz="850">
                <a:latin typeface="Lucida Sans Unicode"/>
                <a:cs typeface="Lucida Sans Unicode"/>
              </a:rPr>
              <a:t> </a:t>
            </a:r>
            <a:r>
              <a:rPr dirty="0" sz="850" spc="-90">
                <a:latin typeface="Lucida Sans Unicode"/>
                <a:cs typeface="Lucida Sans Unicode"/>
              </a:rPr>
              <a:t>crédito</a:t>
            </a:r>
            <a:r>
              <a:rPr dirty="0" sz="850" spc="10">
                <a:latin typeface="Lucida Sans Unicode"/>
                <a:cs typeface="Lucida Sans Unicode"/>
              </a:rPr>
              <a:t> </a:t>
            </a:r>
            <a:r>
              <a:rPr dirty="0" sz="850" spc="-90">
                <a:latin typeface="Lucida Sans Unicode"/>
                <a:cs typeface="Lucida Sans Unicode"/>
              </a:rPr>
              <a:t>suplementar</a:t>
            </a:r>
            <a:r>
              <a:rPr dirty="0" sz="850" spc="55">
                <a:latin typeface="Lucida Sans Unicode"/>
                <a:cs typeface="Lucida Sans Unicode"/>
              </a:rPr>
              <a:t> </a:t>
            </a:r>
            <a:r>
              <a:rPr dirty="0" sz="850" spc="-40">
                <a:latin typeface="Lucida Sans Unicode"/>
                <a:cs typeface="Lucida Sans Unicode"/>
              </a:rPr>
              <a:t>as</a:t>
            </a:r>
            <a:r>
              <a:rPr dirty="0" sz="850" spc="-55"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seguintes</a:t>
            </a:r>
            <a:r>
              <a:rPr dirty="0" sz="850" spc="25">
                <a:latin typeface="Lucida Sans Unicode"/>
                <a:cs typeface="Lucida Sans Unicode"/>
              </a:rPr>
              <a:t> </a:t>
            </a:r>
            <a:r>
              <a:rPr dirty="0" sz="850" spc="-10">
                <a:latin typeface="Lucida Sans Unicode"/>
                <a:cs typeface="Lucida Sans Unicode"/>
              </a:rPr>
              <a:t>dotações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93974" y="4326632"/>
            <a:ext cx="2694940" cy="400050"/>
          </a:xfrm>
          <a:prstGeom prst="rect">
            <a:avLst/>
          </a:prstGeom>
        </p:spPr>
        <p:txBody>
          <a:bodyPr wrap="square" lIns="0" tIns="596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70"/>
              </a:spcBef>
            </a:pPr>
            <a:r>
              <a:rPr dirty="0" u="sng" sz="850" spc="-40">
                <a:uFill>
                  <a:solidFill>
                    <a:srgbClr val="0F0F13"/>
                  </a:solidFill>
                </a:uFill>
                <a:latin typeface="Lucida Sans Unicode"/>
                <a:cs typeface="Lucida Sans Unicode"/>
              </a:rPr>
              <a:t>Dotaşôes</a:t>
            </a:r>
            <a:r>
              <a:rPr dirty="0" u="sng" sz="850">
                <a:uFill>
                  <a:solidFill>
                    <a:srgbClr val="0F0F13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 spc="-10">
                <a:uFill>
                  <a:solidFill>
                    <a:srgbClr val="0F0F13"/>
                  </a:solidFill>
                </a:uFill>
                <a:latin typeface="Lucida Sans Unicode"/>
                <a:cs typeface="Lucida Sans Unicode"/>
              </a:rPr>
              <a:t>Suplementadas</a:t>
            </a:r>
            <a:r>
              <a:rPr dirty="0" u="sng" sz="850" spc="500">
                <a:uFill>
                  <a:solidFill>
                    <a:srgbClr val="0F0F13"/>
                  </a:solidFill>
                </a:uFill>
                <a:latin typeface="Lucida Sans Unicode"/>
                <a:cs typeface="Lucida Sans Unicode"/>
              </a:rPr>
              <a:t> </a:t>
            </a:r>
            <a:endParaRPr sz="850">
              <a:latin typeface="Lucida Sans Unicode"/>
              <a:cs typeface="Lucida Sans Unicode"/>
            </a:endParaRPr>
          </a:p>
          <a:p>
            <a:pPr marL="65405">
              <a:lnSpc>
                <a:spcPct val="100000"/>
              </a:lnSpc>
              <a:spcBef>
                <a:spcPts val="415"/>
              </a:spcBef>
            </a:pPr>
            <a:r>
              <a:rPr dirty="0" sz="950" b="1">
                <a:latin typeface="Arial"/>
                <a:cs typeface="Arial"/>
              </a:rPr>
              <a:t>PREFEITURA</a:t>
            </a:r>
            <a:r>
              <a:rPr dirty="0" sz="950" spc="190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MUNICIPAL</a:t>
            </a:r>
            <a:r>
              <a:rPr dirty="0" sz="950" spc="195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DE</a:t>
            </a:r>
            <a:r>
              <a:rPr dirty="0" sz="950" spc="80" b="1">
                <a:latin typeface="Arial"/>
                <a:cs typeface="Arial"/>
              </a:rPr>
              <a:t> </a:t>
            </a:r>
            <a:r>
              <a:rPr dirty="0" sz="950" spc="-10" b="1">
                <a:latin typeface="Arial"/>
                <a:cs typeface="Arial"/>
              </a:rPr>
              <a:t>SEROPEDICA</a:t>
            </a:r>
            <a:endParaRPr sz="950">
              <a:latin typeface="Arial"/>
              <a:cs typeface="Arial"/>
            </a:endParaRPr>
          </a:p>
        </p:txBody>
      </p:sp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395849" y="4740443"/>
          <a:ext cx="6578600" cy="10198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7075"/>
                <a:gridCol w="2785110"/>
                <a:gridCol w="2261869"/>
                <a:gridCol w="727710"/>
              </a:tblGrid>
              <a:tr h="158750">
                <a:tc>
                  <a:txBody>
                    <a:bodyPr/>
                    <a:lstStyle/>
                    <a:p>
                      <a:pPr marL="35560">
                        <a:lnSpc>
                          <a:spcPts val="969"/>
                        </a:lnSpc>
                      </a:pP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01.39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ts val="969"/>
                        </a:lnSpc>
                      </a:pPr>
                      <a:r>
                        <a:rPr dirty="0" sz="850" spc="-40" b="1"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50" spc="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spc="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5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5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 b="1">
                          <a:latin typeface="Arial"/>
                          <a:cs typeface="Arial"/>
                        </a:rPr>
                        <a:t>Mulher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7800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2.960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50" spc="-55">
                          <a:latin typeface="Lucida Sans Unicode"/>
                          <a:cs typeface="Lucida Sans Unicode"/>
                        </a:rPr>
                        <a:t>Secretaria</a:t>
                      </a:r>
                      <a:r>
                        <a:rPr dirty="0" sz="85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85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85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5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Mulher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097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3.3.9.0.36.01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baseline="3267" sz="1275" spc="-30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baseline="3267" sz="1275" spc="104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latin typeface="Lucida Sans Unicode"/>
                          <a:cs typeface="Lucida Sans Unicode"/>
                        </a:rPr>
                        <a:t>SERVI</a:t>
                      </a:r>
                      <a:r>
                        <a:rPr dirty="0" sz="850">
                          <a:latin typeface="Lucida Sans Unicode"/>
                          <a:cs typeface="Lucida Sans Unicode"/>
                        </a:rPr>
                        <a:t>C</a:t>
                      </a:r>
                      <a:r>
                        <a:rPr dirty="0" baseline="3267" sz="1275">
                          <a:latin typeface="Lucida Sans Unicode"/>
                          <a:cs typeface="Lucida Sans Unicode"/>
                        </a:rPr>
                        <a:t>OS</a:t>
                      </a:r>
                      <a:r>
                        <a:rPr dirty="0" baseline="3267" sz="1275" spc="7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267" sz="1275" spc="22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5">
                          <a:latin typeface="Lucida Sans Unicode"/>
                          <a:cs typeface="Lucida Sans Unicode"/>
                        </a:rPr>
                        <a:t>TERCE</a:t>
                      </a:r>
                      <a:r>
                        <a:rPr dirty="0" baseline="3267" sz="1275" spc="-232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5">
                          <a:latin typeface="Lucida Sans Unicode"/>
                          <a:cs typeface="Lucida Sans Unicode"/>
                        </a:rPr>
                        <a:t>IROS</a:t>
                      </a:r>
                      <a:r>
                        <a:rPr dirty="0" baseline="3267" sz="1275" spc="-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284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baseline="3267" sz="1275" spc="-67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baseline="3267" sz="1275" spc="67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5">
                          <a:latin typeface="Lucida Sans Unicode"/>
                          <a:cs typeface="Lucida Sans Unicode"/>
                        </a:rPr>
                        <a:t>FÍSICA</a:t>
                      </a:r>
                      <a:endParaRPr baseline="3267" sz="127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53594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50" spc="-90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5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5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Vinculados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60.000,00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</a:tr>
              <a:tr h="1765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699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55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50" spc="-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0">
                          <a:latin typeface="Lucida Sans Unicode"/>
                          <a:cs typeface="Lucida Sans Unicode"/>
                        </a:rPr>
                        <a:t>Projeto </a:t>
                      </a:r>
                      <a:r>
                        <a:rPr dirty="0" sz="850" i="1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850" spc="60" i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5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50" spc="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Rț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60.000,00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</a:tr>
              <a:tr h="1746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69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50" spc="-55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50" spc="-30">
                          <a:latin typeface="Lucida Sans Unicode"/>
                          <a:cs typeface="Lucida Sans Unicode"/>
                        </a:rPr>
                        <a:t> Unidade</a:t>
                      </a:r>
                      <a:r>
                        <a:rPr dirty="0" sz="850" spc="1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Rț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60.000,00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</a:tr>
              <a:tr h="1511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41959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50" spc="-45"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85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5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latin typeface="Lucida Sans Unicode"/>
                          <a:cs typeface="Lucida Sans Unicode"/>
                        </a:rPr>
                        <a:t>Suplementado</a:t>
                      </a:r>
                      <a:r>
                        <a:rPr dirty="0" sz="850" spc="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Rț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60.000,00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9525"/>
                </a:tc>
              </a:tr>
            </a:tbl>
          </a:graphicData>
        </a:graphic>
      </p:graphicFrame>
      <p:sp>
        <p:nvSpPr>
          <p:cNvPr id="9" name="object 9" descr=""/>
          <p:cNvSpPr txBox="1"/>
          <p:nvPr/>
        </p:nvSpPr>
        <p:spPr>
          <a:xfrm>
            <a:off x="750830" y="5799944"/>
            <a:ext cx="5976620" cy="286385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marL="476884" marR="5080" indent="-464820">
              <a:lnSpc>
                <a:spcPct val="101099"/>
              </a:lnSpc>
              <a:spcBef>
                <a:spcPts val="85"/>
              </a:spcBef>
            </a:pPr>
            <a:r>
              <a:rPr dirty="0" sz="850" spc="-95">
                <a:latin typeface="Lucida Sans Unicode"/>
                <a:cs typeface="Lucida Sans Unicode"/>
              </a:rPr>
              <a:t>Artigo</a:t>
            </a:r>
            <a:r>
              <a:rPr dirty="0" sz="850" spc="-20">
                <a:latin typeface="Lucida Sans Unicode"/>
                <a:cs typeface="Lucida Sans Unicode"/>
              </a:rPr>
              <a:t> </a:t>
            </a:r>
            <a:r>
              <a:rPr dirty="0" sz="850" spc="-90">
                <a:latin typeface="Lucida Sans Unicode"/>
                <a:cs typeface="Lucida Sans Unicode"/>
              </a:rPr>
              <a:t>2º</a:t>
            </a:r>
            <a:r>
              <a:rPr dirty="0" sz="850" spc="-40">
                <a:latin typeface="Lucida Sans Unicode"/>
                <a:cs typeface="Lucida Sans Unicode"/>
              </a:rPr>
              <a:t> </a:t>
            </a:r>
            <a:r>
              <a:rPr dirty="0" sz="850" spc="-215">
                <a:latin typeface="Lucida Sans Unicode"/>
                <a:cs typeface="Lucida Sans Unicode"/>
              </a:rPr>
              <a:t>-</a:t>
            </a:r>
            <a:r>
              <a:rPr dirty="0" sz="850" spc="-65">
                <a:latin typeface="Lucida Sans Unicode"/>
                <a:cs typeface="Lucida Sans Unicode"/>
              </a:rPr>
              <a:t> </a:t>
            </a:r>
            <a:r>
              <a:rPr dirty="0" sz="850" spc="-55">
                <a:latin typeface="Lucida Sans Unicode"/>
                <a:cs typeface="Lucida Sans Unicode"/>
              </a:rPr>
              <a:t>As</a:t>
            </a:r>
            <a:r>
              <a:rPr dirty="0" sz="850" spc="-40">
                <a:latin typeface="Lucida Sans Unicode"/>
                <a:cs typeface="Lucida Sans Unicode"/>
              </a:rPr>
              <a:t> </a:t>
            </a:r>
            <a:r>
              <a:rPr dirty="0" sz="850" spc="-70">
                <a:latin typeface="Lucida Sans Unicode"/>
                <a:cs typeface="Lucida Sans Unicode"/>
              </a:rPr>
              <a:t>despesas</a:t>
            </a:r>
            <a:r>
              <a:rPr dirty="0" sz="850" spc="20"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decorrentes</a:t>
            </a:r>
            <a:r>
              <a:rPr dirty="0" sz="850" spc="35">
                <a:latin typeface="Lucida Sans Unicode"/>
                <a:cs typeface="Lucida Sans Unicode"/>
              </a:rPr>
              <a:t> </a:t>
            </a:r>
            <a:r>
              <a:rPr dirty="0" sz="850" spc="-90">
                <a:latin typeface="Lucida Sans Unicode"/>
                <a:cs typeface="Lucida Sans Unicode"/>
              </a:rPr>
              <a:t>da</a:t>
            </a:r>
            <a:r>
              <a:rPr dirty="0" sz="850" spc="15">
                <a:latin typeface="Lucida Sans Unicode"/>
                <a:cs typeface="Lucida Sans Unicode"/>
              </a:rPr>
              <a:t> </a:t>
            </a:r>
            <a:r>
              <a:rPr dirty="0" sz="850" spc="-85">
                <a:latin typeface="Lucida Sans Unicode"/>
                <a:cs typeface="Lucida Sans Unicode"/>
              </a:rPr>
              <a:t>abertura</a:t>
            </a:r>
            <a:r>
              <a:rPr dirty="0" sz="850" spc="50">
                <a:latin typeface="Lucida Sans Unicode"/>
                <a:cs typeface="Lucida Sans Unicode"/>
              </a:rPr>
              <a:t> </a:t>
            </a:r>
            <a:r>
              <a:rPr dirty="0" sz="850" spc="-100">
                <a:latin typeface="Lucida Sans Unicode"/>
                <a:cs typeface="Lucida Sans Unicode"/>
              </a:rPr>
              <a:t>do</a:t>
            </a:r>
            <a:r>
              <a:rPr dirty="0" sz="850" spc="-25"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presente</a:t>
            </a:r>
            <a:r>
              <a:rPr dirty="0" sz="850" spc="35">
                <a:latin typeface="Lucida Sans Unicode"/>
                <a:cs typeface="Lucida Sans Unicode"/>
              </a:rPr>
              <a:t> </a:t>
            </a:r>
            <a:r>
              <a:rPr dirty="0" sz="850" spc="-85">
                <a:latin typeface="Lucida Sans Unicode"/>
                <a:cs typeface="Lucida Sans Unicode"/>
              </a:rPr>
              <a:t>crédito</a:t>
            </a:r>
            <a:r>
              <a:rPr dirty="0" sz="850" spc="-5">
                <a:latin typeface="Lucida Sans Unicode"/>
                <a:cs typeface="Lucida Sans Unicode"/>
              </a:rPr>
              <a:t> </a:t>
            </a:r>
            <a:r>
              <a:rPr dirty="0" sz="850" spc="-90">
                <a:latin typeface="Lucida Sans Unicode"/>
                <a:cs typeface="Lucida Sans Unicode"/>
              </a:rPr>
              <a:t>suplementar,</a:t>
            </a:r>
            <a:r>
              <a:rPr dirty="0" sz="850" spc="50">
                <a:latin typeface="Lucida Sans Unicode"/>
                <a:cs typeface="Lucida Sans Unicode"/>
              </a:rPr>
              <a:t> </a:t>
            </a:r>
            <a:r>
              <a:rPr dirty="0" sz="850" spc="-65">
                <a:latin typeface="Lucida Sans Unicode"/>
                <a:cs typeface="Lucida Sans Unicode"/>
              </a:rPr>
              <a:t>serão</a:t>
            </a:r>
            <a:r>
              <a:rPr dirty="0" sz="850" spc="20"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cobertas</a:t>
            </a:r>
            <a:r>
              <a:rPr dirty="0" sz="850" spc="15">
                <a:latin typeface="Lucida Sans Unicode"/>
                <a:cs typeface="Lucida Sans Unicode"/>
              </a:rPr>
              <a:t> </a:t>
            </a:r>
            <a:r>
              <a:rPr dirty="0" sz="850" spc="-90">
                <a:latin typeface="Lucida Sans Unicode"/>
                <a:cs typeface="Lucida Sans Unicode"/>
              </a:rPr>
              <a:t>com</a:t>
            </a:r>
            <a:r>
              <a:rPr dirty="0" sz="850" spc="-30"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recursos</a:t>
            </a:r>
            <a:r>
              <a:rPr dirty="0" sz="850" spc="45"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de</a:t>
            </a:r>
            <a:r>
              <a:rPr dirty="0" sz="850" spc="5">
                <a:latin typeface="Lucida Sans Unicode"/>
                <a:cs typeface="Lucida Sans Unicode"/>
              </a:rPr>
              <a:t> </a:t>
            </a:r>
            <a:r>
              <a:rPr dirty="0" sz="850" spc="-95">
                <a:latin typeface="Lucida Sans Unicode"/>
                <a:cs typeface="Lucida Sans Unicode"/>
              </a:rPr>
              <a:t>que</a:t>
            </a:r>
            <a:r>
              <a:rPr dirty="0" sz="850" spc="10">
                <a:latin typeface="Lucida Sans Unicode"/>
                <a:cs typeface="Lucida Sans Unicode"/>
              </a:rPr>
              <a:t> </a:t>
            </a:r>
            <a:r>
              <a:rPr dirty="0" sz="850" spc="-90">
                <a:latin typeface="Lucida Sans Unicode"/>
                <a:cs typeface="Lucida Sans Unicode"/>
              </a:rPr>
              <a:t>trata</a:t>
            </a:r>
            <a:r>
              <a:rPr dirty="0" sz="850" spc="35"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o</a:t>
            </a:r>
            <a:r>
              <a:rPr dirty="0" sz="850" spc="25">
                <a:latin typeface="Lucida Sans Unicode"/>
                <a:cs typeface="Lucida Sans Unicode"/>
              </a:rPr>
              <a:t> </a:t>
            </a:r>
            <a:r>
              <a:rPr dirty="0" sz="850" spc="-10">
                <a:latin typeface="Lucida Sans Unicode"/>
                <a:cs typeface="Lucida Sans Unicode"/>
              </a:rPr>
              <a:t>Artigo </a:t>
            </a:r>
            <a:r>
              <a:rPr dirty="0" sz="850" spc="-80">
                <a:latin typeface="Lucida Sans Unicode"/>
                <a:cs typeface="Lucida Sans Unicode"/>
              </a:rPr>
              <a:t>43</a:t>
            </a:r>
            <a:r>
              <a:rPr dirty="0" sz="850" spc="-90">
                <a:latin typeface="Lucida Sans Unicode"/>
                <a:cs typeface="Lucida Sans Unicode"/>
              </a:rPr>
              <a:t> parágrafo</a:t>
            </a:r>
            <a:r>
              <a:rPr dirty="0" sz="850" spc="20">
                <a:latin typeface="Lucida Sans Unicode"/>
                <a:cs typeface="Lucida Sans Unicode"/>
              </a:rPr>
              <a:t> </a:t>
            </a:r>
            <a:r>
              <a:rPr dirty="0" sz="850" spc="-70">
                <a:latin typeface="Lucida Sans Unicode"/>
                <a:cs typeface="Lucida Sans Unicode"/>
              </a:rPr>
              <a:t>1º</a:t>
            </a:r>
            <a:r>
              <a:rPr dirty="0" sz="850" spc="-30">
                <a:latin typeface="Lucida Sans Unicode"/>
                <a:cs typeface="Lucida Sans Unicode"/>
              </a:rPr>
              <a:t> </a:t>
            </a:r>
            <a:r>
              <a:rPr dirty="0" sz="850" spc="-85">
                <a:latin typeface="Lucida Sans Unicode"/>
                <a:cs typeface="Lucida Sans Unicode"/>
              </a:rPr>
              <a:t>da</a:t>
            </a:r>
            <a:r>
              <a:rPr dirty="0" sz="850" spc="20">
                <a:latin typeface="Lucida Sans Unicode"/>
                <a:cs typeface="Lucida Sans Unicode"/>
              </a:rPr>
              <a:t> </a:t>
            </a:r>
            <a:r>
              <a:rPr dirty="0" sz="850" spc="-40">
                <a:latin typeface="Lucida Sans Unicode"/>
                <a:cs typeface="Lucida Sans Unicode"/>
              </a:rPr>
              <a:t>Lei</a:t>
            </a:r>
            <a:r>
              <a:rPr dirty="0" sz="850" spc="-50">
                <a:latin typeface="Lucida Sans Unicode"/>
                <a:cs typeface="Lucida Sans Unicode"/>
              </a:rPr>
              <a:t> </a:t>
            </a:r>
            <a:r>
              <a:rPr dirty="0" sz="850" spc="-55">
                <a:latin typeface="Lucida Sans Unicode"/>
                <a:cs typeface="Lucida Sans Unicode"/>
              </a:rPr>
              <a:t>Federal</a:t>
            </a:r>
            <a:r>
              <a:rPr dirty="0" sz="850" spc="-15">
                <a:latin typeface="Lucida Sans Unicode"/>
                <a:cs typeface="Lucida Sans Unicode"/>
              </a:rPr>
              <a:t> </a:t>
            </a:r>
            <a:r>
              <a:rPr dirty="0" sz="850">
                <a:latin typeface="Lucida Sans Unicode"/>
                <a:cs typeface="Lucida Sans Unicode"/>
              </a:rPr>
              <a:t>N°</a:t>
            </a:r>
            <a:r>
              <a:rPr dirty="0" sz="850" spc="-15">
                <a:latin typeface="Lucida Sans Unicode"/>
                <a:cs typeface="Lucida Sans Unicode"/>
              </a:rPr>
              <a:t> </a:t>
            </a:r>
            <a:r>
              <a:rPr dirty="0" sz="850" spc="-120">
                <a:latin typeface="Lucida Sans Unicode"/>
                <a:cs typeface="Lucida Sans Unicode"/>
              </a:rPr>
              <a:t>4.320/64,</a:t>
            </a:r>
            <a:r>
              <a:rPr dirty="0" sz="850" spc="85"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Inciso</a:t>
            </a:r>
            <a:r>
              <a:rPr dirty="0" sz="850" spc="35">
                <a:latin typeface="Lucida Sans Unicode"/>
                <a:cs typeface="Lucida Sans Unicode"/>
              </a:rPr>
              <a:t> </a:t>
            </a:r>
            <a:r>
              <a:rPr dirty="0" sz="850" spc="-20">
                <a:latin typeface="Lucida Sans Unicode"/>
                <a:cs typeface="Lucida Sans Unicode"/>
              </a:rPr>
              <a:t>III.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631008" y="6148840"/>
            <a:ext cx="1649730" cy="3854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4170" marR="5080" indent="-332105">
              <a:lnSpc>
                <a:spcPct val="138800"/>
              </a:lnSpc>
              <a:spcBef>
                <a:spcPts val="100"/>
              </a:spcBef>
            </a:pPr>
            <a:r>
              <a:rPr dirty="0" sz="850" spc="-55">
                <a:latin typeface="Lucida Sans Unicode"/>
                <a:cs typeface="Lucida Sans Unicode"/>
              </a:rPr>
              <a:t>Inciso:</a:t>
            </a:r>
            <a:r>
              <a:rPr dirty="0" sz="850" spc="35">
                <a:latin typeface="Lucida Sans Unicode"/>
                <a:cs typeface="Lucida Sans Unicode"/>
              </a:rPr>
              <a:t> </a:t>
            </a:r>
            <a:r>
              <a:rPr dirty="0" sz="850" spc="-45">
                <a:latin typeface="Lucida Sans Unicode"/>
                <a:cs typeface="Lucida Sans Unicode"/>
              </a:rPr>
              <a:t>II</a:t>
            </a:r>
            <a:r>
              <a:rPr dirty="0" sz="850" spc="-70">
                <a:latin typeface="Lucida Sans Unicode"/>
                <a:cs typeface="Lucida Sans Unicode"/>
              </a:rPr>
              <a:t> </a:t>
            </a:r>
            <a:r>
              <a:rPr dirty="0" sz="850" spc="-215">
                <a:latin typeface="Lucida Sans Unicode"/>
                <a:cs typeface="Lucida Sans Unicode"/>
              </a:rPr>
              <a:t>-</a:t>
            </a:r>
            <a:r>
              <a:rPr dirty="0" sz="850" spc="-40">
                <a:latin typeface="Lucida Sans Unicode"/>
                <a:cs typeface="Lucida Sans Unicode"/>
              </a:rPr>
              <a:t> </a:t>
            </a:r>
            <a:r>
              <a:rPr dirty="0" sz="850" spc="-55">
                <a:latin typeface="Lucida Sans Unicode"/>
                <a:cs typeface="Lucida Sans Unicode"/>
              </a:rPr>
              <a:t>Excesso</a:t>
            </a:r>
            <a:r>
              <a:rPr dirty="0" sz="850" spc="-30">
                <a:latin typeface="Lucida Sans Unicode"/>
                <a:cs typeface="Lucida Sans Unicode"/>
              </a:rPr>
              <a:t> </a:t>
            </a:r>
            <a:r>
              <a:rPr dirty="0" sz="850" spc="-60">
                <a:latin typeface="Lucida Sans Unicode"/>
                <a:cs typeface="Lucida Sans Unicode"/>
              </a:rPr>
              <a:t>de</a:t>
            </a:r>
            <a:r>
              <a:rPr dirty="0" sz="850" spc="-20">
                <a:latin typeface="Lucida Sans Unicode"/>
                <a:cs typeface="Lucida Sans Unicode"/>
              </a:rPr>
              <a:t> </a:t>
            </a:r>
            <a:r>
              <a:rPr dirty="0" sz="850" spc="-65">
                <a:latin typeface="Lucida Sans Unicode"/>
                <a:cs typeface="Lucida Sans Unicode"/>
              </a:rPr>
              <a:t>Arrecadação: </a:t>
            </a:r>
            <a:r>
              <a:rPr dirty="0" sz="850" spc="-40">
                <a:latin typeface="Lucida Sans Unicode"/>
                <a:cs typeface="Lucida Sans Unicode"/>
              </a:rPr>
              <a:t>III</a:t>
            </a:r>
            <a:r>
              <a:rPr dirty="0" sz="850" spc="-70">
                <a:latin typeface="Lucida Sans Unicode"/>
                <a:cs typeface="Lucida Sans Unicode"/>
              </a:rPr>
              <a:t> </a:t>
            </a:r>
            <a:r>
              <a:rPr dirty="0" sz="850" spc="-215">
                <a:latin typeface="Lucida Sans Unicode"/>
                <a:cs typeface="Lucida Sans Unicode"/>
              </a:rPr>
              <a:t>-</a:t>
            </a:r>
            <a:r>
              <a:rPr dirty="0" sz="850" spc="-30"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Anulaçâo</a:t>
            </a:r>
            <a:r>
              <a:rPr dirty="0" sz="850" spc="25"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de</a:t>
            </a:r>
            <a:r>
              <a:rPr dirty="0" sz="850" spc="-35">
                <a:latin typeface="Lucida Sans Unicode"/>
                <a:cs typeface="Lucida Sans Unicode"/>
              </a:rPr>
              <a:t> </a:t>
            </a:r>
            <a:r>
              <a:rPr dirty="0" sz="850" spc="-10">
                <a:latin typeface="Lucida Sans Unicode"/>
                <a:cs typeface="Lucida Sans Unicode"/>
              </a:rPr>
              <a:t>Dotação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293974" y="6503946"/>
            <a:ext cx="2690495" cy="393700"/>
          </a:xfrm>
          <a:prstGeom prst="rect">
            <a:avLst/>
          </a:prstGeom>
        </p:spPr>
        <p:txBody>
          <a:bodyPr wrap="square" lIns="0" tIns="5206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u="heavy" sz="850" spc="-25">
                <a:uFill>
                  <a:solidFill>
                    <a:srgbClr val="131318"/>
                  </a:solidFill>
                </a:uFill>
                <a:latin typeface="Lucida Sans Unicode"/>
                <a:cs typeface="Lucida Sans Unicode"/>
              </a:rPr>
              <a:t>Dotațoes</a:t>
            </a:r>
            <a:r>
              <a:rPr dirty="0" u="heavy" sz="850" spc="5">
                <a:uFill>
                  <a:solidFill>
                    <a:srgbClr val="13131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 spc="-10">
                <a:uFill>
                  <a:solidFill>
                    <a:srgbClr val="131318"/>
                  </a:solidFill>
                </a:uFill>
                <a:latin typeface="Lucida Sans Unicode"/>
                <a:cs typeface="Lucida Sans Unicode"/>
              </a:rPr>
              <a:t>Anuladas</a:t>
            </a:r>
            <a:r>
              <a:rPr dirty="0" u="heavy" sz="850" spc="500">
                <a:uFill>
                  <a:solidFill>
                    <a:srgbClr val="131318"/>
                  </a:solidFill>
                </a:uFill>
                <a:latin typeface="Lucida Sans Unicode"/>
                <a:cs typeface="Lucida Sans Unicode"/>
              </a:rPr>
              <a:t> </a:t>
            </a:r>
            <a:endParaRPr sz="850">
              <a:latin typeface="Lucida Sans Unicode"/>
              <a:cs typeface="Lucida Sans Unicode"/>
            </a:endParaRPr>
          </a:p>
          <a:p>
            <a:pPr marL="64769">
              <a:lnSpc>
                <a:spcPct val="100000"/>
              </a:lnSpc>
              <a:spcBef>
                <a:spcPts val="365"/>
              </a:spcBef>
            </a:pPr>
            <a:r>
              <a:rPr dirty="0" sz="1000" spc="-20" b="1">
                <a:latin typeface="Arial"/>
                <a:cs typeface="Arial"/>
              </a:rPr>
              <a:t>PREFEITURA</a:t>
            </a:r>
            <a:r>
              <a:rPr dirty="0" sz="1000" spc="4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MUNICIPAL</a:t>
            </a:r>
            <a:r>
              <a:rPr dirty="0" sz="1000" spc="4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5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3788912" y="6151889"/>
            <a:ext cx="598805" cy="385445"/>
          </a:xfrm>
          <a:prstGeom prst="rect">
            <a:avLst/>
          </a:prstGeom>
        </p:spPr>
        <p:txBody>
          <a:bodyPr wrap="square" lIns="0" tIns="62865" rIns="0" bIns="0" rtlCol="0" vert="horz">
            <a:spAutoFit/>
          </a:bodyPr>
          <a:lstStyle/>
          <a:p>
            <a:pPr marL="19685">
              <a:lnSpc>
                <a:spcPct val="100000"/>
              </a:lnSpc>
              <a:spcBef>
                <a:spcPts val="495"/>
              </a:spcBef>
            </a:pPr>
            <a:r>
              <a:rPr dirty="0" sz="850" spc="-85">
                <a:latin typeface="Lucida Sans Unicode"/>
                <a:cs typeface="Lucida Sans Unicode"/>
              </a:rPr>
              <a:t>R$60.000,00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sz="850" spc="-35">
                <a:latin typeface="Lucida Sans Unicode"/>
                <a:cs typeface="Lucida Sans Unicode"/>
              </a:rPr>
              <a:t>$60.000,00</a:t>
            </a:r>
            <a:endParaRPr sz="850">
              <a:latin typeface="Lucida Sans Unicode"/>
              <a:cs typeface="Lucida Sans Unicode"/>
            </a:endParaRPr>
          </a:p>
        </p:txBody>
      </p:sp>
      <p:graphicFrame>
        <p:nvGraphicFramePr>
          <p:cNvPr id="13" name="object 13" descr=""/>
          <p:cNvGraphicFramePr>
            <a:graphicFrameLocks noGrp="1"/>
          </p:cNvGraphicFramePr>
          <p:nvPr/>
        </p:nvGraphicFramePr>
        <p:xfrm>
          <a:off x="395849" y="6916785"/>
          <a:ext cx="6576059" cy="1005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6440"/>
                <a:gridCol w="3155950"/>
                <a:gridCol w="1992630"/>
                <a:gridCol w="626110"/>
              </a:tblGrid>
              <a:tr h="151130">
                <a:tc>
                  <a:txBody>
                    <a:bodyPr/>
                    <a:lstStyle/>
                    <a:p>
                      <a:pPr marL="38100">
                        <a:lnSpc>
                          <a:spcPts val="940"/>
                        </a:lnSpc>
                      </a:pPr>
                      <a:r>
                        <a:rPr dirty="0" sz="850" spc="-10" b="1">
                          <a:latin typeface="Arial"/>
                          <a:cs typeface="Arial"/>
                        </a:rPr>
                        <a:t>01.06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ts val="940"/>
                        </a:lnSpc>
                      </a:pPr>
                      <a:r>
                        <a:rPr dirty="0" sz="850" spc="-40" b="1">
                          <a:latin typeface="Arial"/>
                          <a:cs typeface="Arial"/>
                        </a:rPr>
                        <a:t>Secretária</a:t>
                      </a:r>
                      <a:r>
                        <a:rPr dirty="0" sz="850" spc="4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spc="4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5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 b="1">
                          <a:latin typeface="Arial"/>
                          <a:cs typeface="Arial"/>
                        </a:rPr>
                        <a:t>Administração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5420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2.802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50" spc="-95">
                          <a:latin typeface="Lucida Sans Unicode"/>
                          <a:cs typeface="Lucida Sans Unicode"/>
                        </a:rPr>
                        <a:t>ManutenCão</a:t>
                      </a:r>
                      <a:r>
                        <a:rPr dirty="0" sz="850" spc="9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latin typeface="Lucida Sans Unicode"/>
                          <a:cs typeface="Lucida Sans Unicode"/>
                        </a:rPr>
                        <a:t>Operacionaliza0ão</a:t>
                      </a:r>
                      <a:r>
                        <a:rPr dirty="0" sz="8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85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latin typeface="Lucida Sans Unicode"/>
                          <a:cs typeface="Lucida Sans Unicode"/>
                        </a:rPr>
                        <a:t>Unidades</a:t>
                      </a:r>
                      <a:r>
                        <a:rPr dirty="0" sz="85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Administrativas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13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383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3.3.9.0.39.05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baseline="3267" sz="1275" spc="-30">
                          <a:latin typeface="Lucida Sans Unicode"/>
                          <a:cs typeface="Lucida Sans Unicode"/>
                        </a:rPr>
                        <a:t>DEMAIS</a:t>
                      </a:r>
                      <a:r>
                        <a:rPr dirty="0" baseline="3267" sz="1275" spc="67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latin typeface="Lucida Sans Unicode"/>
                          <a:cs typeface="Lucida Sans Unicode"/>
                        </a:rPr>
                        <a:t>SERVI</a:t>
                      </a:r>
                      <a:r>
                        <a:rPr dirty="0" sz="850">
                          <a:latin typeface="Lucida Sans Unicode"/>
                          <a:cs typeface="Lucida Sans Unicode"/>
                        </a:rPr>
                        <a:t>C</a:t>
                      </a:r>
                      <a:r>
                        <a:rPr dirty="0" baseline="3267" sz="1275">
                          <a:latin typeface="Lucida Sans Unicode"/>
                          <a:cs typeface="Lucida Sans Unicode"/>
                        </a:rPr>
                        <a:t>OS</a:t>
                      </a:r>
                      <a:r>
                        <a:rPr dirty="0" baseline="3267" sz="1275" spc="-52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267" sz="1275" spc="44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baseline="3267" sz="1275" spc="22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322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baseline="3267" sz="1275" spc="-44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baseline="3267" sz="1275" spc="2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5">
                          <a:latin typeface="Lucida Sans Unicode"/>
                          <a:cs typeface="Lucida Sans Unicode"/>
                        </a:rPr>
                        <a:t>JURİDICA</a:t>
                      </a:r>
                      <a:endParaRPr baseline="3267" sz="127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16446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50" spc="-6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85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50" spc="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5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 Imposto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60.000,00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</a:tr>
              <a:tr h="184785">
                <a:tc gridSpan="3">
                  <a:txBody>
                    <a:bodyPr/>
                    <a:lstStyle/>
                    <a:p>
                      <a:pPr marL="35591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55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5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50" spc="-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90"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50" spc="-7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5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60.000,00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050"/>
                </a:tc>
              </a:tr>
              <a:tr h="172085">
                <a:tc gridSpan="3">
                  <a:txBody>
                    <a:bodyPr/>
                    <a:lstStyle/>
                    <a:p>
                      <a:pPr marL="35591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50" spc="-55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30"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50" spc="1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60.000,00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</a:tr>
              <a:tr h="148590">
                <a:tc gridSpan="3">
                  <a:txBody>
                    <a:bodyPr/>
                    <a:lstStyle/>
                    <a:p>
                      <a:pPr algn="r" marR="49530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40"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85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5">
                          <a:latin typeface="Lucida Sans Unicode"/>
                          <a:cs typeface="Lucida Sans Unicode"/>
                        </a:rPr>
                        <a:t>Anulado</a:t>
                      </a:r>
                      <a:r>
                        <a:rPr dirty="0" sz="85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63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60.000,00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6350"/>
                </a:tc>
              </a:tr>
            </a:tbl>
          </a:graphicData>
        </a:graphic>
      </p:graphicFrame>
      <p:sp>
        <p:nvSpPr>
          <p:cNvPr id="14" name="object 14" descr=""/>
          <p:cNvSpPr txBox="1"/>
          <p:nvPr/>
        </p:nvSpPr>
        <p:spPr>
          <a:xfrm>
            <a:off x="632054" y="7960356"/>
            <a:ext cx="47498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95">
                <a:latin typeface="Lucida Sans Unicode"/>
                <a:cs typeface="Lucida Sans Unicode"/>
              </a:rPr>
              <a:t>Artigo</a:t>
            </a:r>
            <a:r>
              <a:rPr dirty="0" sz="850" spc="-35"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3º</a:t>
            </a:r>
            <a:r>
              <a:rPr dirty="0" sz="850" spc="-45">
                <a:latin typeface="Lucida Sans Unicode"/>
                <a:cs typeface="Lucida Sans Unicode"/>
              </a:rPr>
              <a:t> </a:t>
            </a:r>
            <a:r>
              <a:rPr dirty="0" sz="850" spc="-105">
                <a:latin typeface="Lucida Sans Unicode"/>
                <a:cs typeface="Lucida Sans Unicode"/>
              </a:rPr>
              <a:t>-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238084" y="7960356"/>
            <a:ext cx="343789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55">
                <a:latin typeface="Lucida Sans Unicode"/>
                <a:cs typeface="Lucida Sans Unicode"/>
              </a:rPr>
              <a:t>Revogadas</a:t>
            </a:r>
            <a:r>
              <a:rPr dirty="0" sz="850">
                <a:latin typeface="Lucida Sans Unicode"/>
                <a:cs typeface="Lucida Sans Unicode"/>
              </a:rPr>
              <a:t> </a:t>
            </a:r>
            <a:r>
              <a:rPr dirty="0" sz="850" spc="-30">
                <a:latin typeface="Lucida Sans Unicode"/>
                <a:cs typeface="Lucida Sans Unicode"/>
              </a:rPr>
              <a:t>as</a:t>
            </a:r>
            <a:r>
              <a:rPr dirty="0" sz="850" spc="-65"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disposições</a:t>
            </a:r>
            <a:r>
              <a:rPr dirty="0" sz="850" spc="60">
                <a:latin typeface="Lucida Sans Unicode"/>
                <a:cs typeface="Lucida Sans Unicode"/>
              </a:rPr>
              <a:t> </a:t>
            </a:r>
            <a:r>
              <a:rPr dirty="0" sz="850" spc="-85">
                <a:latin typeface="Lucida Sans Unicode"/>
                <a:cs typeface="Lucida Sans Unicode"/>
              </a:rPr>
              <a:t>em</a:t>
            </a:r>
            <a:r>
              <a:rPr dirty="0" sz="850" spc="-20">
                <a:latin typeface="Lucida Sans Unicode"/>
                <a:cs typeface="Lucida Sans Unicode"/>
              </a:rPr>
              <a:t> </a:t>
            </a:r>
            <a:r>
              <a:rPr dirty="0" sz="850" spc="-85">
                <a:latin typeface="Lucida Sans Unicode"/>
                <a:cs typeface="Lucida Sans Unicode"/>
              </a:rPr>
              <a:t>contrário.</a:t>
            </a:r>
            <a:r>
              <a:rPr dirty="0" sz="850" spc="10">
                <a:latin typeface="Lucida Sans Unicode"/>
                <a:cs typeface="Lucida Sans Unicode"/>
              </a:rPr>
              <a:t> </a:t>
            </a:r>
            <a:r>
              <a:rPr dirty="0" sz="850" spc="-95">
                <a:latin typeface="Lucida Sans Unicode"/>
                <a:cs typeface="Lucida Sans Unicode"/>
              </a:rPr>
              <a:t>Publique-</a:t>
            </a:r>
            <a:r>
              <a:rPr dirty="0" sz="850" spc="-40">
                <a:latin typeface="Lucida Sans Unicode"/>
                <a:cs typeface="Lucida Sans Unicode"/>
              </a:rPr>
              <a:t>se,</a:t>
            </a:r>
            <a:r>
              <a:rPr dirty="0" sz="850" spc="114">
                <a:latin typeface="Lucida Sans Unicode"/>
                <a:cs typeface="Lucida Sans Unicode"/>
              </a:rPr>
              <a:t> </a:t>
            </a:r>
            <a:r>
              <a:rPr dirty="0" sz="850" spc="-100">
                <a:latin typeface="Lucida Sans Unicode"/>
                <a:cs typeface="Lucida Sans Unicode"/>
              </a:rPr>
              <a:t>afixe-</a:t>
            </a:r>
            <a:r>
              <a:rPr dirty="0" sz="850" spc="-105">
                <a:latin typeface="Lucida Sans Unicode"/>
                <a:cs typeface="Lucida Sans Unicode"/>
              </a:rPr>
              <a:t>se</a:t>
            </a:r>
            <a:r>
              <a:rPr dirty="0" sz="850" spc="10">
                <a:latin typeface="Lucida Sans Unicode"/>
                <a:cs typeface="Lucida Sans Unicode"/>
              </a:rPr>
              <a:t> </a:t>
            </a:r>
            <a:r>
              <a:rPr dirty="0" sz="850">
                <a:latin typeface="Lucida Sans Unicode"/>
                <a:cs typeface="Lucida Sans Unicode"/>
              </a:rPr>
              <a:t>e</a:t>
            </a:r>
            <a:r>
              <a:rPr dirty="0" sz="850" spc="-70">
                <a:latin typeface="Lucida Sans Unicode"/>
                <a:cs typeface="Lucida Sans Unicode"/>
              </a:rPr>
              <a:t> </a:t>
            </a:r>
            <a:r>
              <a:rPr dirty="0" sz="850" spc="-110">
                <a:latin typeface="Lucida Sans Unicode"/>
                <a:cs typeface="Lucida Sans Unicode"/>
              </a:rPr>
              <a:t>cumpra-</a:t>
            </a:r>
            <a:r>
              <a:rPr dirty="0" sz="850" spc="-25">
                <a:latin typeface="Lucida Sans Unicode"/>
                <a:cs typeface="Lucida Sans Unicode"/>
              </a:rPr>
              <a:t>se.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2614117" y="8732041"/>
            <a:ext cx="1944370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>
                <a:latin typeface="Lucida Sans Unicode"/>
                <a:cs typeface="Lucida Sans Unicode"/>
              </a:rPr>
              <a:t>Gabinete</a:t>
            </a:r>
            <a:r>
              <a:rPr dirty="0" sz="700" spc="75">
                <a:latin typeface="Lucida Sans Unicode"/>
                <a:cs typeface="Lucida Sans Unicode"/>
              </a:rPr>
              <a:t> </a:t>
            </a:r>
            <a:r>
              <a:rPr dirty="0" sz="700">
                <a:latin typeface="Lucida Sans Unicode"/>
                <a:cs typeface="Lucida Sans Unicode"/>
              </a:rPr>
              <a:t>do</a:t>
            </a:r>
            <a:r>
              <a:rPr dirty="0" sz="700" spc="35">
                <a:latin typeface="Lucida Sans Unicode"/>
                <a:cs typeface="Lucida Sans Unicode"/>
              </a:rPr>
              <a:t> </a:t>
            </a:r>
            <a:r>
              <a:rPr dirty="0" sz="700">
                <a:latin typeface="Lucida Sans Unicode"/>
                <a:cs typeface="Lucida Sans Unicode"/>
              </a:rPr>
              <a:t>Prefeito,</a:t>
            </a:r>
            <a:r>
              <a:rPr dirty="0" sz="700" spc="60">
                <a:latin typeface="Lucida Sans Unicode"/>
                <a:cs typeface="Lucida Sans Unicode"/>
              </a:rPr>
              <a:t> </a:t>
            </a:r>
            <a:r>
              <a:rPr dirty="0" sz="700">
                <a:latin typeface="Lucida Sans Unicode"/>
                <a:cs typeface="Lucida Sans Unicode"/>
              </a:rPr>
              <a:t>28</a:t>
            </a:r>
            <a:r>
              <a:rPr dirty="0" sz="700" spc="180">
                <a:latin typeface="Lucida Sans Unicode"/>
                <a:cs typeface="Lucida Sans Unicode"/>
              </a:rPr>
              <a:t>  </a:t>
            </a:r>
            <a:r>
              <a:rPr dirty="0" sz="700">
                <a:latin typeface="Lucida Sans Unicode"/>
                <a:cs typeface="Lucida Sans Unicode"/>
              </a:rPr>
              <a:t>de</a:t>
            </a:r>
            <a:r>
              <a:rPr dirty="0" sz="700" spc="270">
                <a:latin typeface="Lucida Sans Unicode"/>
                <a:cs typeface="Lucida Sans Unicode"/>
              </a:rPr>
              <a:t> </a:t>
            </a:r>
            <a:r>
              <a:rPr dirty="0" sz="700">
                <a:latin typeface="Lucida Sans Unicode"/>
                <a:cs typeface="Lucida Sans Unicode"/>
              </a:rPr>
              <a:t>março,</a:t>
            </a:r>
            <a:r>
              <a:rPr dirty="0" sz="700" spc="30">
                <a:latin typeface="Lucida Sans Unicode"/>
                <a:cs typeface="Lucida Sans Unicode"/>
              </a:rPr>
              <a:t> </a:t>
            </a:r>
            <a:r>
              <a:rPr dirty="0" sz="700" spc="-20">
                <a:latin typeface="Lucida Sans Unicode"/>
                <a:cs typeface="Lucida Sans Unicode"/>
              </a:rPr>
              <a:t>2025</a:t>
            </a:r>
            <a:endParaRPr sz="700">
              <a:latin typeface="Lucida Sans Unicode"/>
              <a:cs typeface="Lucida Sans Unicode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2855815" y="9927276"/>
            <a:ext cx="299085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 spc="-10">
                <a:latin typeface="Lucida Sans Unicode"/>
                <a:cs typeface="Lucida Sans Unicode"/>
              </a:rPr>
              <a:t>Servaux</a:t>
            </a:r>
            <a:endParaRPr sz="550">
              <a:latin typeface="Lucida Sans Unicode"/>
              <a:cs typeface="Lucida Sans Unicode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406833" y="9921182"/>
            <a:ext cx="497840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>
                <a:latin typeface="Lucida Sans Unicode"/>
                <a:cs typeface="Lucida Sans Unicode"/>
              </a:rPr>
              <a:t>Pág</a:t>
            </a:r>
            <a:r>
              <a:rPr dirty="0" sz="550" spc="-75">
                <a:latin typeface="Lucida Sans Unicode"/>
                <a:cs typeface="Lucida Sans Unicode"/>
              </a:rPr>
              <a:t> </a:t>
            </a:r>
            <a:r>
              <a:rPr dirty="0" sz="550">
                <a:latin typeface="Lucida Sans Unicode"/>
                <a:cs typeface="Lucida Sans Unicode"/>
              </a:rPr>
              <a:t>ina</a:t>
            </a:r>
            <a:r>
              <a:rPr dirty="0" sz="550" spc="-5">
                <a:latin typeface="Lucida Sans Unicode"/>
                <a:cs typeface="Lucida Sans Unicode"/>
              </a:rPr>
              <a:t> </a:t>
            </a:r>
            <a:r>
              <a:rPr dirty="0" sz="550">
                <a:latin typeface="Lucida Sans Unicode"/>
                <a:cs typeface="Lucida Sans Unicode"/>
              </a:rPr>
              <a:t>1</a:t>
            </a:r>
            <a:r>
              <a:rPr dirty="0" sz="550" spc="-10">
                <a:latin typeface="Lucida Sans Unicode"/>
                <a:cs typeface="Lucida Sans Unicode"/>
              </a:rPr>
              <a:t> </a:t>
            </a:r>
            <a:r>
              <a:rPr dirty="0" sz="550">
                <a:latin typeface="Lucida Sans Unicode"/>
                <a:cs typeface="Lucida Sans Unicode"/>
              </a:rPr>
              <a:t>de</a:t>
            </a:r>
            <a:r>
              <a:rPr dirty="0" sz="550" spc="-50">
                <a:latin typeface="Lucida Sans Unicode"/>
                <a:cs typeface="Lucida Sans Unicode"/>
              </a:rPr>
              <a:t> 1</a:t>
            </a:r>
            <a:endParaRPr sz="55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2025-07-10T17:27:38Z</dcterms:created>
  <dcterms:modified xsi:type="dcterms:W3CDTF">2025-07-10T17:27:38Z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2025-03-31T00:00:00Z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2025-07-10T00:00:00Z</vt:filetime>
  </property>
  <property fmtid="{D5CDD505-2E9C-101B-9397-08002B2CF9AE}" pid="5" name="Producer">
    <vt:lpwstr>Scanner System Image Conversion</vt:lpwstr>
  </property>
</Properties>
</file>