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2776" y="1044855"/>
            <a:ext cx="6644640" cy="8834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24968" y="9786002"/>
            <a:ext cx="6669405" cy="0"/>
          </a:xfrm>
          <a:custGeom>
            <a:avLst/>
            <a:gdLst/>
            <a:ahLst/>
            <a:cxnLst/>
            <a:rect l="l" t="t" r="r" b="b"/>
            <a:pathLst>
              <a:path w="6669405" h="0">
                <a:moveTo>
                  <a:pt x="0" y="0"/>
                </a:moveTo>
                <a:lnTo>
                  <a:pt x="6669024" y="0"/>
                </a:lnTo>
              </a:path>
            </a:pathLst>
          </a:custGeom>
          <a:ln w="9138">
            <a:solidFill>
              <a:srgbClr val="3B38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490216" y="9161526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 h="0">
                <a:moveTo>
                  <a:pt x="0" y="0"/>
                </a:moveTo>
                <a:lnTo>
                  <a:pt x="1953768" y="0"/>
                </a:lnTo>
              </a:path>
            </a:pathLst>
          </a:custGeom>
          <a:ln w="9138">
            <a:solidFill>
              <a:srgbClr val="34343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25552" y="353362"/>
            <a:ext cx="655319" cy="59401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43012" y="84780"/>
            <a:ext cx="3176270" cy="58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200" spc="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D1D1D"/>
                </a:solidFill>
                <a:latin typeface="Arial"/>
                <a:cs typeface="Arial"/>
              </a:rPr>
              <a:t>MUNICIPAL </a:t>
            </a:r>
            <a:r>
              <a:rPr dirty="0" sz="1200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1200" spc="-6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31313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6510" marR="2002789" indent="-3175">
              <a:lnSpc>
                <a:spcPct val="119900"/>
              </a:lnSpc>
              <a:spcBef>
                <a:spcPts val="550"/>
              </a:spcBef>
            </a:pP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Rua </a:t>
            </a:r>
            <a:r>
              <a:rPr dirty="0" sz="850" spc="-50">
                <a:latin typeface="Lucida Sans Unicode"/>
                <a:cs typeface="Lucida Sans Unicode"/>
              </a:rPr>
              <a:t>Maria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latin typeface="Lucida Sans Unicode"/>
                <a:cs typeface="Lucida Sans Unicode"/>
              </a:rPr>
              <a:t>Fazenda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783939" y="1277631"/>
            <a:ext cx="2962910" cy="724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40790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151515"/>
                </a:solidFill>
                <a:latin typeface="Lucida Sans Unicode"/>
                <a:cs typeface="Lucida Sans Unicode"/>
              </a:rPr>
              <a:t>2889</a:t>
            </a:r>
            <a:r>
              <a:rPr dirty="0" sz="850" spc="-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3</a:t>
            </a:r>
            <a:r>
              <a:rPr dirty="0" sz="850" spc="35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abril,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0810" indent="3175">
              <a:lnSpc>
                <a:spcPts val="960"/>
              </a:lnSpc>
            </a:pPr>
            <a:r>
              <a:rPr dirty="0" sz="850" spc="-85">
                <a:latin typeface="Lucida Sans Unicode"/>
                <a:cs typeface="Lucida Sans Unicode"/>
              </a:rPr>
              <a:t>Abre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no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valor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total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R$100.000,00,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0">
                <a:latin typeface="Lucida Sans Unicode"/>
                <a:cs typeface="Lucida Sans Unicode"/>
              </a:rPr>
              <a:t>fins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A0A0A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8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80808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8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e</a:t>
            </a:r>
            <a:r>
              <a:rPr dirty="0" sz="850" spc="-10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da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outras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providéncias.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48935" y="2482415"/>
            <a:ext cx="6574155" cy="1012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17880">
              <a:lnSpc>
                <a:spcPct val="157600"/>
              </a:lnSpc>
              <a:spcBef>
                <a:spcPts val="100"/>
              </a:spcBef>
            </a:pPr>
            <a:r>
              <a:rPr dirty="0" baseline="-16339" sz="1275" spc="-75">
                <a:solidFill>
                  <a:srgbClr val="232323"/>
                </a:solidFill>
                <a:latin typeface="Lucida Sans Unicode"/>
                <a:cs typeface="Lucida Sans Unicode"/>
              </a:rPr>
              <a:t>O</a:t>
            </a:r>
            <a:r>
              <a:rPr dirty="0" baseline="-16339" sz="1275" spc="-67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-16339" sz="1275">
                <a:latin typeface="Lucida Sans Unicode"/>
                <a:cs typeface="Lucida Sans Unicode"/>
              </a:rPr>
              <a:t>PREFEITO</a:t>
            </a:r>
            <a:r>
              <a:rPr dirty="0" baseline="-16339" sz="1275" spc="15">
                <a:latin typeface="Lucida Sans Unicode"/>
                <a:cs typeface="Lucida Sans Unicode"/>
              </a:rPr>
              <a:t> </a:t>
            </a:r>
            <a:r>
              <a:rPr dirty="0" baseline="-13071" sz="1275" spc="-52">
                <a:latin typeface="Lucida Sans Unicode"/>
                <a:cs typeface="Lucida Sans Unicode"/>
              </a:rPr>
              <a:t>MUNICIPAL,</a:t>
            </a:r>
            <a:r>
              <a:rPr dirty="0" baseline="-13071" sz="1275" spc="37">
                <a:latin typeface="Lucida Sans Unicode"/>
                <a:cs typeface="Lucida Sans Unicode"/>
              </a:rPr>
              <a:t> </a:t>
            </a:r>
            <a:r>
              <a:rPr dirty="0" baseline="-9803" sz="1275" spc="-120">
                <a:latin typeface="Lucida Sans Unicode"/>
                <a:cs typeface="Lucida Sans Unicode"/>
              </a:rPr>
              <a:t>no</a:t>
            </a:r>
            <a:r>
              <a:rPr dirty="0" baseline="-9803" sz="1275" spc="-82">
                <a:latin typeface="Lucida Sans Unicode"/>
                <a:cs typeface="Lucida Sans Unicode"/>
              </a:rPr>
              <a:t> </a:t>
            </a:r>
            <a:r>
              <a:rPr dirty="0" baseline="-9803" sz="1275" spc="-104">
                <a:latin typeface="Lucida Sans Unicode"/>
                <a:cs typeface="Lucida Sans Unicode"/>
              </a:rPr>
              <a:t>uso</a:t>
            </a:r>
            <a:r>
              <a:rPr dirty="0" baseline="-9803" sz="1275" spc="-44">
                <a:latin typeface="Lucida Sans Unicode"/>
                <a:cs typeface="Lucida Sans Unicode"/>
              </a:rPr>
              <a:t> </a:t>
            </a:r>
            <a:r>
              <a:rPr dirty="0" baseline="-9803" sz="1275" spc="-89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baseline="-9803" sz="1275" spc="-82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C0C0C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atribuições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legais,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6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E0E0E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acordo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com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F3F3F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9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que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Ihe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20">
                <a:latin typeface="Lucida Sans Unicode"/>
                <a:cs typeface="Lucida Sans Unicode"/>
              </a:rPr>
              <a:t>confere</a:t>
            </a:r>
            <a:r>
              <a:rPr dirty="0" baseline="9803" sz="1275" spc="7">
                <a:latin typeface="Lucida Sans Unicode"/>
                <a:cs typeface="Lucida Sans Unicode"/>
              </a:rPr>
              <a:t> </a:t>
            </a:r>
            <a:r>
              <a:rPr dirty="0" baseline="9803" sz="1275" spc="-120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baseline="9803" sz="1275" spc="-82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04">
                <a:latin typeface="Lucida Sans Unicode"/>
                <a:cs typeface="Lucida Sans Unicode"/>
              </a:rPr>
              <a:t>art.</a:t>
            </a:r>
            <a:r>
              <a:rPr dirty="0" baseline="9803" sz="1275" spc="-97">
                <a:latin typeface="Lucida Sans Unicode"/>
                <a:cs typeface="Lucida Sans Unicode"/>
              </a:rPr>
              <a:t> </a:t>
            </a:r>
            <a:r>
              <a:rPr dirty="0" baseline="9803" sz="1275">
                <a:solidFill>
                  <a:srgbClr val="1C1C1C"/>
                </a:solidFill>
                <a:latin typeface="Lucida Sans Unicode"/>
                <a:cs typeface="Lucida Sans Unicode"/>
              </a:rPr>
              <a:t>8º</a:t>
            </a:r>
            <a:r>
              <a:rPr dirty="0" baseline="9803" sz="1275" spc="3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37">
                <a:solidFill>
                  <a:srgbClr val="0C0C0C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dezembro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na</a:t>
            </a:r>
            <a:r>
              <a:rPr dirty="0" sz="85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edição</a:t>
            </a:r>
            <a:r>
              <a:rPr dirty="0" sz="85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extra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111111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baseline="9803" sz="1275" spc="-44">
                <a:latin typeface="Lucida Sans Unicode"/>
                <a:cs typeface="Lucida Sans Unicode"/>
              </a:rPr>
              <a:t>10/12/2024</a:t>
            </a:r>
            <a:endParaRPr baseline="9803" sz="1275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57150">
              <a:lnSpc>
                <a:spcPct val="100000"/>
              </a:lnSpc>
            </a:pPr>
            <a:r>
              <a:rPr dirty="0" u="sng" sz="850" spc="-65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60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6262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70">
                <a:solidFill>
                  <a:srgbClr val="26262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212121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75">
                <a:solidFill>
                  <a:srgbClr val="212121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50">
                <a:solidFill>
                  <a:srgbClr val="343434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70">
                <a:solidFill>
                  <a:srgbClr val="343434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C1C1C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45">
                <a:solidFill>
                  <a:srgbClr val="1C1C1C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0">
                <a:solidFill>
                  <a:srgbClr val="1C1C1C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0">
                <a:solidFill>
                  <a:srgbClr val="1C1C1C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74015">
              <a:lnSpc>
                <a:spcPct val="100000"/>
              </a:lnSpc>
              <a:spcBef>
                <a:spcPts val="1140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42424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Fica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crêdito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seguintes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967" y="4258173"/>
            <a:ext cx="2701290" cy="37084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850" spc="-40">
                <a:solidFill>
                  <a:srgbClr val="1C1C1C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50" spc="-5">
                <a:solidFill>
                  <a:srgbClr val="1C1C1C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111111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50" spc="500">
                <a:solidFill>
                  <a:srgbClr val="111111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270"/>
              </a:spcBef>
            </a:pP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000" spc="5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1000" spc="1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000" spc="-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254944" y="4645307"/>
          <a:ext cx="6589395" cy="960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710"/>
                <a:gridCol w="2553969"/>
                <a:gridCol w="2578735"/>
                <a:gridCol w="652780"/>
              </a:tblGrid>
              <a:tr h="147955">
                <a:tc>
                  <a:txBody>
                    <a:bodyPr/>
                    <a:lstStyle/>
                    <a:p>
                      <a:pPr marL="3556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01.04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40"/>
                        </a:lnSpc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Governo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ts val="1005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2.798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1005"/>
                        </a:lnSpc>
                        <a:spcBef>
                          <a:spcPts val="165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 das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2384">
                        <a:lnSpc>
                          <a:spcPts val="1015"/>
                        </a:lnSpc>
                        <a:spcBef>
                          <a:spcPts val="26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1015"/>
                        </a:lnSpc>
                        <a:spcBef>
                          <a:spcPts val="260"/>
                        </a:spcBef>
                      </a:pPr>
                      <a:r>
                        <a:rPr dirty="0" sz="8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6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5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marL="7753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Imposto›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4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ts val="1015"/>
                        </a:lnSpc>
                        <a:spcBef>
                          <a:spcPts val="235"/>
                        </a:spcBef>
                      </a:pPr>
                      <a:r>
                        <a:rPr dirty="0" sz="850" spc="-114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5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9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1015"/>
                        </a:lnSpc>
                        <a:spcBef>
                          <a:spcPts val="235"/>
                        </a:spcBef>
                      </a:pPr>
                      <a:r>
                        <a:rPr dirty="0" sz="850" spc="-3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84530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114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50" spc="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50" spc="11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3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588892" y="5650489"/>
            <a:ext cx="6038215" cy="311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2284" marR="30480" indent="-464820">
              <a:lnSpc>
                <a:spcPct val="110500"/>
              </a:lnSpc>
              <a:spcBef>
                <a:spcPts val="100"/>
              </a:spcBef>
            </a:pPr>
            <a:r>
              <a:rPr dirty="0" baseline="-9803" sz="1275" spc="-135">
                <a:solidFill>
                  <a:srgbClr val="1D1D1D"/>
                </a:solidFill>
                <a:latin typeface="Lucida Sans Unicode"/>
                <a:cs typeface="Lucida Sans Unicode"/>
              </a:rPr>
              <a:t>Artigo</a:t>
            </a:r>
            <a:r>
              <a:rPr dirty="0" baseline="-9803" sz="1275" spc="-37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abertura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F2F2F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presente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suplementar,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D1D1D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7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35">
                <a:latin typeface="Lucida Sans Unicode"/>
                <a:cs typeface="Lucida Sans Unicode"/>
              </a:rPr>
              <a:t>trata</a:t>
            </a:r>
            <a:r>
              <a:rPr dirty="0" baseline="9803" sz="1275" spc="22">
                <a:latin typeface="Lucida Sans Unicode"/>
                <a:cs typeface="Lucida Sans Unicode"/>
              </a:rPr>
              <a:t> </a:t>
            </a:r>
            <a:r>
              <a:rPr dirty="0" baseline="9803" sz="1275" spc="-75">
                <a:solidFill>
                  <a:srgbClr val="333333"/>
                </a:solidFill>
                <a:latin typeface="Lucida Sans Unicode"/>
                <a:cs typeface="Lucida Sans Unicode"/>
              </a:rPr>
              <a:t>o</a:t>
            </a:r>
            <a:r>
              <a:rPr dirty="0" baseline="9803" sz="1275" spc="-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5">
                <a:solidFill>
                  <a:srgbClr val="0C0C0C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Lei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Federal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4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lnciso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95188" y="6034313"/>
            <a:ext cx="165481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1100"/>
              </a:lnSpc>
              <a:spcBef>
                <a:spcPts val="100"/>
              </a:spcBef>
            </a:pPr>
            <a:r>
              <a:rPr dirty="0" sz="850" spc="-60">
                <a:latin typeface="Lucida Sans Unicode"/>
                <a:cs typeface="Lucida Sans Unicode"/>
              </a:rPr>
              <a:t>Inciso: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4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de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Arrecadação: </a:t>
            </a:r>
            <a:r>
              <a:rPr dirty="0" sz="850" spc="-20">
                <a:latin typeface="Lucida Sans Unicode"/>
                <a:cs typeface="Lucida Sans Unicode"/>
              </a:rPr>
              <a:t>Ill</a:t>
            </a:r>
            <a:r>
              <a:rPr dirty="0" sz="850" spc="-95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Anulação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Dotação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4015" y="6401596"/>
            <a:ext cx="2700020" cy="37655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sng" sz="850" spc="-35">
                <a:solidFill>
                  <a:srgbClr val="232323"/>
                </a:solidFill>
                <a:uFill>
                  <a:solidFill>
                    <a:srgbClr val="3B383B"/>
                  </a:solidFill>
                </a:uFill>
                <a:latin typeface="Lucida Sans Unicode"/>
                <a:cs typeface="Lucida Sans Unicode"/>
              </a:rPr>
              <a:t>Dotaşóes</a:t>
            </a:r>
            <a:r>
              <a:rPr dirty="0" u="sng" sz="850" spc="-5">
                <a:solidFill>
                  <a:srgbClr val="232323"/>
                </a:solidFill>
                <a:uFill>
                  <a:solidFill>
                    <a:srgbClr val="3B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151515"/>
                </a:solidFill>
                <a:uFill>
                  <a:solidFill>
                    <a:srgbClr val="3B383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5405">
              <a:lnSpc>
                <a:spcPct val="100000"/>
              </a:lnSpc>
              <a:spcBef>
                <a:spcPts val="320"/>
              </a:spcBef>
            </a:pPr>
            <a:r>
              <a:rPr dirty="0" sz="95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950" spc="24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D1D1D"/>
                </a:solidFill>
                <a:latin typeface="Arial"/>
                <a:cs typeface="Arial"/>
              </a:rPr>
              <a:t>MUNICIPAL</a:t>
            </a:r>
            <a:r>
              <a:rPr dirty="0" sz="950" spc="21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950" spc="8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657898" y="6016036"/>
            <a:ext cx="660400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40"/>
              </a:spcBef>
            </a:pPr>
            <a:r>
              <a:rPr dirty="0" sz="850" spc="-85">
                <a:latin typeface="Lucida Sans Unicode"/>
                <a:cs typeface="Lucida Sans Unicode"/>
              </a:rPr>
              <a:t>R$100.000,00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40">
                <a:latin typeface="Lucida Sans Unicode"/>
                <a:cs typeface="Lucida Sans Unicode"/>
              </a:rPr>
              <a:t>$100.000,00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259038" y="6795944"/>
          <a:ext cx="6591300" cy="9658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250"/>
                <a:gridCol w="3161665"/>
                <a:gridCol w="1962150"/>
                <a:gridCol w="661669"/>
              </a:tblGrid>
              <a:tr h="146685">
                <a:tc>
                  <a:txBody>
                    <a:bodyPr/>
                    <a:lstStyle/>
                    <a:p>
                      <a:pPr marL="34925">
                        <a:lnSpc>
                          <a:spcPts val="94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01.06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Secretăria</a:t>
                      </a:r>
                      <a:r>
                        <a:rPr dirty="0" sz="850" spc="2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Administração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3655">
                        <a:lnSpc>
                          <a:spcPts val="1015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2.802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1015"/>
                        </a:lnSpc>
                        <a:spcBef>
                          <a:spcPts val="155"/>
                        </a:spcBef>
                      </a:pP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Manuten0ão</a:t>
                      </a:r>
                      <a:r>
                        <a:rPr dirty="0" sz="8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Oßeracionalização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ts val="1000"/>
                        </a:lnSpc>
                        <a:spcBef>
                          <a:spcPts val="18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930"/>
                        </a:lnSpc>
                        <a:spcBef>
                          <a:spcPts val="250"/>
                        </a:spcBef>
                      </a:pPr>
                      <a:r>
                        <a:rPr dirty="0" baseline="3267" sz="1275" spc="-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44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6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10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1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1000"/>
                        </a:lnSpc>
                        <a:spcBef>
                          <a:spcPts val="18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  <a:tr h="182880">
                <a:tc gridSpan="3">
                  <a:txBody>
                    <a:bodyPr/>
                    <a:lstStyle/>
                    <a:p>
                      <a:pPr marL="35636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1590"/>
                </a:tc>
              </a:tr>
              <a:tr h="171450">
                <a:tc gridSpan="3">
                  <a:txBody>
                    <a:bodyPr/>
                    <a:lstStyle/>
                    <a:p>
                      <a:pPr marL="356489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</a:tr>
              <a:tr h="140970">
                <a:tc gridSpan="3">
                  <a:txBody>
                    <a:bodyPr/>
                    <a:lstStyle/>
                    <a:p>
                      <a:pPr algn="r" marR="46164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495420" y="7836156"/>
            <a:ext cx="4787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solidFill>
                  <a:srgbClr val="151515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3º</a:t>
            </a:r>
            <a:r>
              <a:rPr dirty="0" sz="850" spc="-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01943" y="7836156"/>
            <a:ext cx="344995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disposições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contrário.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Publique-</a:t>
            </a:r>
            <a:r>
              <a:rPr dirty="0" sz="850" spc="-55">
                <a:latin typeface="Lucida Sans Unicode"/>
                <a:cs typeface="Lucida Sans Unicode"/>
              </a:rPr>
              <a:t>se,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51515"/>
                </a:solidFill>
                <a:latin typeface="Lucida Sans Unicode"/>
                <a:cs typeface="Lucida Sans Unicode"/>
              </a:rPr>
              <a:t>afixe-</a:t>
            </a:r>
            <a:r>
              <a:rPr dirty="0" sz="850" spc="-105">
                <a:solidFill>
                  <a:srgbClr val="151515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4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cumpra-</a:t>
            </a:r>
            <a:r>
              <a:rPr dirty="0" sz="850" spc="-25"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554330" y="8582481"/>
            <a:ext cx="179958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latin typeface="Lucida Sans Unicode"/>
                <a:cs typeface="Lucida Sans Unicode"/>
              </a:rPr>
              <a:t>Gabinete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do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Prefeito,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3</a:t>
            </a:r>
            <a:r>
              <a:rPr dirty="0" sz="850" spc="30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7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abril,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708490" y="9802241"/>
            <a:ext cx="2984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1C1C1C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64577" y="9789803"/>
            <a:ext cx="50482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5">
                <a:solidFill>
                  <a:srgbClr val="0C0C0C"/>
                </a:solidFill>
                <a:latin typeface="Lucida Sans Unicode"/>
                <a:cs typeface="Lucida Sans Unicode"/>
              </a:rPr>
              <a:t>Pãgina</a:t>
            </a:r>
            <a:r>
              <a:rPr dirty="0" sz="650" spc="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650" spc="-55">
                <a:latin typeface="Lucida Sans Unicode"/>
                <a:cs typeface="Lucida Sans Unicode"/>
              </a:rPr>
              <a:t>1</a:t>
            </a:r>
            <a:r>
              <a:rPr dirty="0" sz="650" spc="-75">
                <a:latin typeface="Lucida Sans Unicode"/>
                <a:cs typeface="Lucida Sans Unicode"/>
              </a:rPr>
              <a:t> </a:t>
            </a:r>
            <a:r>
              <a:rPr dirty="0" sz="650" spc="-45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65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650" spc="-50">
                <a:solidFill>
                  <a:srgbClr val="242424"/>
                </a:solidFill>
                <a:latin typeface="Lucida Sans Unicode"/>
                <a:cs typeface="Lucida Sans Unicode"/>
              </a:rPr>
              <a:t>1</a:t>
            </a:r>
            <a:endParaRPr sz="6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2025-07-10T17:30:01Z</dcterms:created>
  <dcterms:modified xsi:type="dcterms:W3CDTF">2025-07-10T17:30:01Z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