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925850" y="9976897"/>
            <a:ext cx="294005" cy="1111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jpg"/><Relationship Id="rId3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70548" y="1237132"/>
            <a:ext cx="6651411" cy="127979"/>
          </a:xfrm>
          <a:prstGeom prst="rect">
            <a:avLst/>
          </a:prstGeom>
        </p:spPr>
      </p:pic>
      <p:graphicFrame>
        <p:nvGraphicFramePr>
          <p:cNvPr id="3" name="object 3" descr=""/>
          <p:cNvGraphicFramePr>
            <a:graphicFrameLocks noGrp="1"/>
          </p:cNvGraphicFramePr>
          <p:nvPr/>
        </p:nvGraphicFramePr>
        <p:xfrm>
          <a:off x="213186" y="8095675"/>
          <a:ext cx="6737350" cy="190881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6615"/>
                <a:gridCol w="5217160"/>
                <a:gridCol w="588009"/>
              </a:tblGrid>
              <a:tr h="149225">
                <a:tc>
                  <a:txBody>
                    <a:bodyPr/>
                    <a:lstStyle/>
                    <a:p>
                      <a:pPr marL="165735">
                        <a:lnSpc>
                          <a:spcPts val="885"/>
                        </a:lnSpc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05.22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885"/>
                        </a:lnSpc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84150"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229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280"/>
                        </a:spcBef>
                      </a:pP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baseline="3472" sz="120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472" sz="120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OPERACIONALIZ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ACÂ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472" sz="1200" spc="-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30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baseline="3472" sz="1200" spc="15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472" sz="12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SAÚDE </a:t>
                      </a:r>
                      <a:r>
                        <a:rPr dirty="0" baseline="3472" sz="12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472" sz="1200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FAMÍLIA/UBS</a:t>
                      </a:r>
                      <a:r>
                        <a:rPr dirty="0" baseline="3472" sz="1200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baseline="3472" sz="1200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472" sz="1200" spc="-15">
                          <a:latin typeface="Arial MT"/>
                          <a:cs typeface="Arial MT"/>
                        </a:rPr>
                        <a:t>BRASIL)</a:t>
                      </a:r>
                      <a:endParaRPr baseline="3472" sz="1200">
                        <a:latin typeface="Arial MT"/>
                        <a:cs typeface="Arial MT"/>
                      </a:endParaRPr>
                    </a:p>
                  </a:txBody>
                  <a:tcPr marL="0" marR="0" marB="0" marT="355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31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31977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010101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01010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do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Fundo 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R="3746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100.000.00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3.3.9.0.39.05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1977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TERCEIROS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R="4000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733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82575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R="361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300.000,00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7018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2.016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20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80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ESB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BUCAL/CEO</a:t>
                      </a:r>
                      <a:r>
                        <a:rPr dirty="0" sz="8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(PREVINE</a:t>
                      </a:r>
                      <a:r>
                        <a:rPr dirty="0" sz="80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BRASIL)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3.1.9.0.11.01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1977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VENCIMENTOS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VANTAGENS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FIXAS -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PESSOA CIVIL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 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0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50">
                          <a:latin typeface="Arial MT"/>
                          <a:cs typeface="Arial MT"/>
                        </a:rPr>
                        <a:t>I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R="4254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764.590,65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891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0"/>
                        </a:spcBef>
                        <a:tabLst>
                          <a:tab pos="331977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0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Sa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ctr" marL="10795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60.000,00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</a:tr>
              <a:tr h="165735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3.3.9.0.30.03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35"/>
                        </a:spcBef>
                        <a:tabLst>
                          <a:tab pos="3319779" algn="l"/>
                        </a:tabLst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0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0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	SUS</a:t>
                      </a:r>
                      <a:r>
                        <a:rPr dirty="0" sz="80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 Transferências</a:t>
                      </a:r>
                      <a:r>
                        <a:rPr dirty="0" sz="80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0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latin typeface="Arial MT"/>
                          <a:cs typeface="Arial MT"/>
                        </a:rPr>
                        <a:t>Esta‹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algn="ctr" marL="1016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13.000,00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56210">
                <a:tc>
                  <a:txBody>
                    <a:bodyPr/>
                    <a:lstStyle/>
                    <a:p>
                      <a:pPr marL="1657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4.4.9.0.52.00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0489">
                        <a:lnSpc>
                          <a:spcPct val="100000"/>
                        </a:lnSpc>
                        <a:spcBef>
                          <a:spcPts val="125"/>
                        </a:spcBef>
                        <a:tabLst>
                          <a:tab pos="3320415" algn="l"/>
                        </a:tabLst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EQUIPAMENTOS</a:t>
                      </a:r>
                      <a:r>
                        <a:rPr dirty="0" sz="75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75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PERMANENTE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75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750" spc="2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1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ctr" marL="1333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23050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9525">
                      <a:solidFill>
                        <a:srgbClr val="1313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marL="28289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>
                    <a:lnB w="9525">
                      <a:solidFill>
                        <a:srgbClr val="131318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 marR="2984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latin typeface="Arial MT"/>
                          <a:cs typeface="Arial MT"/>
                        </a:rPr>
                        <a:t>877.590,65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4604">
                    <a:lnB w="9525">
                      <a:solidFill>
                        <a:srgbClr val="131318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grpSp>
        <p:nvGrpSpPr>
          <p:cNvPr id="4" name="object 4" descr=""/>
          <p:cNvGrpSpPr/>
          <p:nvPr/>
        </p:nvGrpSpPr>
        <p:grpSpPr>
          <a:xfrm>
            <a:off x="283233" y="527152"/>
            <a:ext cx="591185" cy="393700"/>
            <a:chOff x="283233" y="527152"/>
            <a:chExt cx="591185" cy="393700"/>
          </a:xfrm>
        </p:grpSpPr>
        <p:pic>
          <p:nvPicPr>
            <p:cNvPr id="5" name="object 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3735" y="527152"/>
              <a:ext cx="395917" cy="259005"/>
            </a:xfrm>
            <a:prstGeom prst="rect">
              <a:avLst/>
            </a:prstGeom>
          </p:spPr>
        </p:pic>
        <p:pic>
          <p:nvPicPr>
            <p:cNvPr id="6" name="object 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83233" y="804440"/>
              <a:ext cx="590830" cy="115790"/>
            </a:xfrm>
            <a:prstGeom prst="rect">
              <a:avLst/>
            </a:prstGeom>
          </p:spPr>
        </p:pic>
      </p:grpSp>
      <p:sp>
        <p:nvSpPr>
          <p:cNvPr id="7" name="object 7" descr=""/>
          <p:cNvSpPr txBox="1"/>
          <p:nvPr/>
        </p:nvSpPr>
        <p:spPr>
          <a:xfrm>
            <a:off x="1084216" y="313595"/>
            <a:ext cx="3232150" cy="579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-9661" sz="1725" b="1">
                <a:latin typeface="Arial"/>
                <a:cs typeface="Arial"/>
              </a:rPr>
              <a:t>P</a:t>
            </a:r>
            <a:r>
              <a:rPr dirty="0" baseline="-4830" sz="1725" b="1">
                <a:latin typeface="Arial"/>
                <a:cs typeface="Arial"/>
              </a:rPr>
              <a:t>REFEITURA</a:t>
            </a:r>
            <a:r>
              <a:rPr dirty="0" baseline="-4830" sz="1725" spc="509" b="1">
                <a:latin typeface="Arial"/>
                <a:cs typeface="Arial"/>
              </a:rPr>
              <a:t> </a:t>
            </a:r>
            <a:r>
              <a:rPr dirty="0" sz="1150" b="1">
                <a:latin typeface="Arial"/>
                <a:cs typeface="Arial"/>
              </a:rPr>
              <a:t>MU</a:t>
            </a:r>
            <a:r>
              <a:rPr dirty="0" baseline="2415" sz="1725" b="1">
                <a:latin typeface="Arial"/>
                <a:cs typeface="Arial"/>
              </a:rPr>
              <a:t>NICIPAL</a:t>
            </a:r>
            <a:r>
              <a:rPr dirty="0" baseline="2415" sz="1725" spc="367" b="1">
                <a:latin typeface="Arial"/>
                <a:cs typeface="Arial"/>
              </a:rPr>
              <a:t> </a:t>
            </a:r>
            <a:r>
              <a:rPr dirty="0" baseline="2415" sz="1725" b="1">
                <a:latin typeface="Arial"/>
                <a:cs typeface="Arial"/>
              </a:rPr>
              <a:t>DE</a:t>
            </a:r>
            <a:r>
              <a:rPr dirty="0" baseline="2415" sz="1725" spc="82" b="1">
                <a:latin typeface="Arial"/>
                <a:cs typeface="Arial"/>
              </a:rPr>
              <a:t> </a:t>
            </a:r>
            <a:r>
              <a:rPr dirty="0" baseline="4830" sz="1725" spc="-15" b="1">
                <a:latin typeface="Arial"/>
                <a:cs typeface="Arial"/>
              </a:rPr>
              <a:t>S</a:t>
            </a:r>
            <a:r>
              <a:rPr dirty="0" baseline="9661" sz="1725" spc="-15" b="1">
                <a:latin typeface="Arial"/>
                <a:cs typeface="Arial"/>
              </a:rPr>
              <a:t>EROPEDIC</a:t>
            </a:r>
            <a:r>
              <a:rPr dirty="0" baseline="12077" sz="1725" spc="-15" b="1">
                <a:latin typeface="Arial"/>
                <a:cs typeface="Arial"/>
              </a:rPr>
              <a:t>A</a:t>
            </a:r>
            <a:endParaRPr baseline="12077" sz="1725">
              <a:latin typeface="Arial"/>
              <a:cs typeface="Arial"/>
            </a:endParaRPr>
          </a:p>
          <a:p>
            <a:pPr marL="46355" marR="2037080" indent="-3175">
              <a:lnSpc>
                <a:spcPct val="125000"/>
              </a:lnSpc>
              <a:spcBef>
                <a:spcPts val="575"/>
              </a:spcBef>
            </a:pPr>
            <a:r>
              <a:rPr dirty="0" sz="800">
                <a:latin typeface="Arial MT"/>
                <a:cs typeface="Arial MT"/>
              </a:rPr>
              <a:t>Rua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Maria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Lourenço,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18</a:t>
            </a:r>
            <a:r>
              <a:rPr dirty="0" sz="800">
                <a:latin typeface="Arial MT"/>
                <a:cs typeface="Arial MT"/>
              </a:rPr>
              <a:t> Fazenda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30" name="object 30" descr=""/>
          <p:cNvSpPr txBox="1"/>
          <p:nvPr/>
        </p:nvSpPr>
        <p:spPr>
          <a:xfrm>
            <a:off x="6346558" y="10022604"/>
            <a:ext cx="494030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>
                <a:latin typeface="Arial MT"/>
                <a:cs typeface="Arial MT"/>
              </a:rPr>
              <a:t>Página</a:t>
            </a:r>
            <a:r>
              <a:rPr dirty="0" sz="600" spc="-20">
                <a:latin typeface="Arial MT"/>
                <a:cs typeface="Arial MT"/>
              </a:rPr>
              <a:t> </a:t>
            </a:r>
            <a:r>
              <a:rPr dirty="0" sz="600">
                <a:solidFill>
                  <a:srgbClr val="151515"/>
                </a:solidFill>
                <a:latin typeface="Arial MT"/>
                <a:cs typeface="Arial MT"/>
              </a:rPr>
              <a:t>1</a:t>
            </a:r>
            <a:r>
              <a:rPr dirty="0" sz="600" spc="-4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600">
                <a:latin typeface="Arial MT"/>
                <a:cs typeface="Arial MT"/>
              </a:rPr>
              <a:t>de</a:t>
            </a:r>
            <a:r>
              <a:rPr dirty="0" sz="600" spc="-20">
                <a:latin typeface="Arial MT"/>
                <a:cs typeface="Arial MT"/>
              </a:rPr>
              <a:t> </a:t>
            </a:r>
            <a:r>
              <a:rPr dirty="0" sz="600" spc="-50">
                <a:latin typeface="Arial MT"/>
                <a:cs typeface="Arial MT"/>
              </a:rPr>
              <a:t>2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31" name="object 31" descr=""/>
          <p:cNvSpPr txBox="1"/>
          <p:nvPr/>
        </p:nvSpPr>
        <p:spPr>
          <a:xfrm>
            <a:off x="2797938" y="10025651"/>
            <a:ext cx="294005" cy="111125"/>
          </a:xfrm>
          <a:prstGeom prst="rect">
            <a:avLst/>
          </a:prstGeom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z="600" spc="-10">
                <a:latin typeface="Arial MT"/>
                <a:cs typeface="Arial MT"/>
              </a:rPr>
              <a:t>Servaux</a:t>
            </a:r>
            <a:endParaRPr sz="6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5080710" y="1491563"/>
            <a:ext cx="1720214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Decreto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N”</a:t>
            </a:r>
            <a:r>
              <a:rPr dirty="0" sz="800" spc="-10">
                <a:latin typeface="Arial MT"/>
                <a:cs typeface="Arial MT"/>
              </a:rPr>
              <a:t> 2894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9</a:t>
            </a:r>
            <a:r>
              <a:rPr dirty="0" sz="800" spc="3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2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abri|,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858302" y="1957774"/>
            <a:ext cx="2913380" cy="272415"/>
          </a:xfrm>
          <a:prstGeom prst="rect">
            <a:avLst/>
          </a:prstGeom>
        </p:spPr>
        <p:txBody>
          <a:bodyPr wrap="square" lIns="0" tIns="9525" rIns="0" bIns="0" rtlCol="0" vert="horz">
            <a:spAutoFit/>
          </a:bodyPr>
          <a:lstStyle/>
          <a:p>
            <a:pPr marL="14604" marR="5080" indent="-2540">
              <a:lnSpc>
                <a:spcPct val="102499"/>
              </a:lnSpc>
              <a:spcBef>
                <a:spcPts val="75"/>
              </a:spcBef>
            </a:pPr>
            <a:r>
              <a:rPr dirty="0" sz="800">
                <a:latin typeface="Arial MT"/>
                <a:cs typeface="Arial MT"/>
              </a:rPr>
              <a:t>Abre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 suplementar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R$4.459.558,09,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para </a:t>
            </a:r>
            <a:r>
              <a:rPr dirty="0" sz="800">
                <a:latin typeface="Arial MT"/>
                <a:cs typeface="Arial MT"/>
              </a:rPr>
              <a:t>fins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que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especifica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outras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providências.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33615" y="2795732"/>
            <a:ext cx="6556375" cy="9182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878840">
              <a:lnSpc>
                <a:spcPct val="100000"/>
              </a:lnSpc>
              <a:spcBef>
                <a:spcPts val="100"/>
              </a:spcBef>
            </a:pPr>
            <a:r>
              <a:rPr dirty="0" baseline="-13888" sz="1200">
                <a:latin typeface="Arial MT"/>
                <a:cs typeface="Arial MT"/>
              </a:rPr>
              <a:t>O</a:t>
            </a:r>
            <a:r>
              <a:rPr dirty="0" baseline="-13888" sz="1200" spc="-22">
                <a:latin typeface="Arial MT"/>
                <a:cs typeface="Arial MT"/>
              </a:rPr>
              <a:t> </a:t>
            </a:r>
            <a:r>
              <a:rPr dirty="0" baseline="-13888" sz="1200" spc="-15">
                <a:latin typeface="Arial MT"/>
                <a:cs typeface="Arial MT"/>
              </a:rPr>
              <a:t>PREFEITO</a:t>
            </a:r>
            <a:r>
              <a:rPr dirty="0" baseline="-13888" sz="1200" spc="15">
                <a:latin typeface="Arial MT"/>
                <a:cs typeface="Arial MT"/>
              </a:rPr>
              <a:t> </a:t>
            </a:r>
            <a:r>
              <a:rPr dirty="0" baseline="-10416" sz="1200" spc="-15">
                <a:latin typeface="Arial MT"/>
                <a:cs typeface="Arial MT"/>
              </a:rPr>
              <a:t>MUNICIPAL,</a:t>
            </a:r>
            <a:r>
              <a:rPr dirty="0" baseline="-10416" sz="1200" spc="15">
                <a:latin typeface="Arial MT"/>
                <a:cs typeface="Arial MT"/>
              </a:rPr>
              <a:t> </a:t>
            </a:r>
            <a:r>
              <a:rPr dirty="0" baseline="-10416" sz="1200">
                <a:latin typeface="Arial MT"/>
                <a:cs typeface="Arial MT"/>
              </a:rPr>
              <a:t>no</a:t>
            </a:r>
            <a:r>
              <a:rPr dirty="0" baseline="-10416" sz="1200" spc="-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uso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suas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atribuições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legais,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constitucionais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acordo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que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Ihe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confere</a:t>
            </a:r>
            <a:r>
              <a:rPr dirty="0" sz="800">
                <a:latin typeface="Arial MT"/>
                <a:cs typeface="Arial MT"/>
              </a:rPr>
              <a:t> o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baseline="10416" sz="1200">
                <a:latin typeface="Arial MT"/>
                <a:cs typeface="Arial MT"/>
              </a:rPr>
              <a:t>art.</a:t>
            </a:r>
            <a:r>
              <a:rPr dirty="0" baseline="10416" sz="1200" spc="-82">
                <a:latin typeface="Arial MT"/>
                <a:cs typeface="Arial MT"/>
              </a:rPr>
              <a:t> </a:t>
            </a:r>
            <a:r>
              <a:rPr dirty="0" baseline="10416" sz="1200">
                <a:latin typeface="Arial MT"/>
                <a:cs typeface="Arial MT"/>
              </a:rPr>
              <a:t>8º</a:t>
            </a:r>
            <a:r>
              <a:rPr dirty="0" baseline="10416" sz="1200" spc="195">
                <a:latin typeface="Arial MT"/>
                <a:cs typeface="Arial MT"/>
              </a:rPr>
              <a:t> </a:t>
            </a:r>
            <a:r>
              <a:rPr dirty="0" baseline="10416" sz="1200" spc="-37">
                <a:latin typeface="Arial MT"/>
                <a:cs typeface="Arial MT"/>
              </a:rPr>
              <a:t>da</a:t>
            </a:r>
            <a:endParaRPr baseline="10416" sz="120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600"/>
              </a:spcBef>
            </a:pP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859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10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10">
                <a:latin typeface="Arial MT"/>
                <a:cs typeface="Arial MT"/>
              </a:rPr>
              <a:t> dezembro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2024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publicada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na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edição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extra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n°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1924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90"/>
              </a:spcBef>
            </a:pPr>
            <a:endParaRPr sz="80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 C</a:t>
            </a:r>
            <a:r>
              <a:rPr dirty="0" u="sng" sz="800" spc="-1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1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20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uFill>
                  <a:solidFill>
                    <a:srgbClr val="18181C"/>
                  </a:solidFill>
                </a:uFill>
                <a:latin typeface="Arial MT"/>
                <a:cs typeface="Arial MT"/>
              </a:rPr>
              <a:t>A: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254"/>
              </a:spcBef>
            </a:pPr>
            <a:endParaRPr sz="800">
              <a:latin typeface="Arial MT"/>
              <a:cs typeface="Arial MT"/>
            </a:endParaRPr>
          </a:p>
          <a:p>
            <a:pPr marL="372110">
              <a:lnSpc>
                <a:spcPct val="100000"/>
              </a:lnSpc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 Fica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aberto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crédito </a:t>
            </a:r>
            <a:r>
              <a:rPr dirty="0" sz="800" spc="-10">
                <a:latin typeface="Arial MT"/>
                <a:cs typeface="Arial MT"/>
              </a:rPr>
              <a:t>suplementar</a:t>
            </a:r>
            <a:r>
              <a:rPr dirty="0" sz="800" spc="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seguintes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dotações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235290" y="4474378"/>
            <a:ext cx="1946275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-5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40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5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8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9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158380" y="4800743"/>
            <a:ext cx="5114290" cy="38544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b="1">
                <a:latin typeface="Arial"/>
                <a:cs typeface="Arial"/>
              </a:rPr>
              <a:t>Fundo</a:t>
            </a:r>
            <a:r>
              <a:rPr dirty="0" sz="800" spc="-10" b="1">
                <a:latin typeface="Arial"/>
                <a:cs typeface="Arial"/>
              </a:rPr>
              <a:t> Municipal</a:t>
            </a:r>
            <a:r>
              <a:rPr dirty="0" sz="800" spc="35" b="1">
                <a:latin typeface="Arial"/>
                <a:cs typeface="Arial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800" spc="-20">
                <a:latin typeface="Arial MT"/>
                <a:cs typeface="Arial MT"/>
              </a:rPr>
              <a:t>MANUTENCÃO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E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OPERACIONALIZACÃO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ESTRATÉGIA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SAÚDE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FAMÍLIA/UBS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(PREVINE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BRASIL)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57634" y="4800743"/>
            <a:ext cx="609600" cy="555625"/>
          </a:xfrm>
          <a:prstGeom prst="rect">
            <a:avLst/>
          </a:prstGeom>
        </p:spPr>
        <p:txBody>
          <a:bodyPr wrap="square" lIns="0" tIns="704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55"/>
              </a:spcBef>
            </a:pPr>
            <a:r>
              <a:rPr dirty="0" sz="800" spc="-10" b="1">
                <a:latin typeface="Arial"/>
                <a:cs typeface="Arial"/>
              </a:rPr>
              <a:t>05.22</a:t>
            </a:r>
            <a:endParaRPr sz="800">
              <a:latin typeface="Arial"/>
              <a:cs typeface="Arial"/>
            </a:endParaRPr>
          </a:p>
          <a:p>
            <a:pPr marL="16510">
              <a:lnSpc>
                <a:spcPct val="100000"/>
              </a:lnSpc>
              <a:spcBef>
                <a:spcPts val="455"/>
              </a:spcBef>
            </a:pPr>
            <a:r>
              <a:rPr dirty="0" sz="800" spc="-10">
                <a:latin typeface="Arial MT"/>
                <a:cs typeface="Arial MT"/>
              </a:rPr>
              <a:t>2.015</a:t>
            </a:r>
            <a:endParaRPr sz="8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4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61007" y="5209056"/>
            <a:ext cx="17506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OUTROS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MATERIAIS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3880138" y="5163349"/>
            <a:ext cx="2208530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0855">
              <a:lnSpc>
                <a:spcPct val="1375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r>
              <a:rPr dirty="0" sz="800">
                <a:latin typeface="Arial MT"/>
                <a:cs typeface="Arial MT"/>
              </a:rPr>
              <a:t> Total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114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204329" y="5163349"/>
            <a:ext cx="61214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1.200.000,00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1.200.000,00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361936" y="5516816"/>
            <a:ext cx="608330" cy="36068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sz="800" spc="-10">
                <a:latin typeface="Arial MT"/>
                <a:cs typeface="Arial MT"/>
              </a:rPr>
              <a:t>2.020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59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161007" y="5529003"/>
            <a:ext cx="2400300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ct val="132500"/>
              </a:lnSpc>
              <a:spcBef>
                <a:spcPts val="100"/>
              </a:spcBef>
            </a:pPr>
            <a:r>
              <a:rPr dirty="0" baseline="3472" sz="1200" spc="-15">
                <a:latin typeface="Arial MT"/>
                <a:cs typeface="Arial MT"/>
              </a:rPr>
              <a:t>MANUTENCÃO</a:t>
            </a:r>
            <a:r>
              <a:rPr dirty="0" baseline="3472" sz="1200" spc="9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E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OPERACIONALIZ</a:t>
            </a:r>
            <a:r>
              <a:rPr dirty="0" sz="800" spc="-10">
                <a:latin typeface="Arial MT"/>
                <a:cs typeface="Arial MT"/>
              </a:rPr>
              <a:t>ACÃ</a:t>
            </a:r>
            <a:r>
              <a:rPr dirty="0" baseline="3472" sz="1200" spc="-15">
                <a:latin typeface="Arial MT"/>
                <a:cs typeface="Arial MT"/>
              </a:rPr>
              <a:t>O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DO</a:t>
            </a:r>
            <a:r>
              <a:rPr dirty="0" baseline="3472" sz="1200" spc="-7">
                <a:latin typeface="Arial MT"/>
                <a:cs typeface="Arial MT"/>
              </a:rPr>
              <a:t> </a:t>
            </a:r>
            <a:r>
              <a:rPr dirty="0" baseline="3472" sz="1200" spc="-37">
                <a:latin typeface="Arial MT"/>
                <a:cs typeface="Arial MT"/>
              </a:rPr>
              <a:t>FMS</a:t>
            </a:r>
            <a:r>
              <a:rPr dirty="0" baseline="3472" sz="1200" spc="-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OUTROS MATERIAIS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3883183" y="5699644"/>
            <a:ext cx="1492885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 indent="490220">
              <a:lnSpc>
                <a:spcPct val="132500"/>
              </a:lnSpc>
              <a:spcBef>
                <a:spcPts val="100"/>
              </a:spcBef>
            </a:pPr>
            <a:r>
              <a:rPr dirty="0" baseline="3472" sz="1200">
                <a:latin typeface="Arial MT"/>
                <a:cs typeface="Arial MT"/>
              </a:rPr>
              <a:t>Ro</a:t>
            </a:r>
            <a:r>
              <a:rPr dirty="0" sz="800">
                <a:latin typeface="Arial MT"/>
                <a:cs typeface="Arial MT"/>
              </a:rPr>
              <a:t>v</a:t>
            </a:r>
            <a:r>
              <a:rPr dirty="0" baseline="3472" sz="1200">
                <a:latin typeface="Arial MT"/>
                <a:cs typeface="Arial MT"/>
              </a:rPr>
              <a:t>alties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-</a:t>
            </a:r>
            <a:r>
              <a:rPr dirty="0" baseline="3472" sz="1200" spc="-2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6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do</a:t>
            </a:r>
            <a:r>
              <a:rPr dirty="0" sz="800" spc="7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Projeto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/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Atividade</a:t>
            </a:r>
            <a:r>
              <a:rPr dirty="0" sz="800" spc="140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293349" y="5681362"/>
            <a:ext cx="523240" cy="367030"/>
          </a:xfrm>
          <a:prstGeom prst="rect">
            <a:avLst/>
          </a:prstGeom>
        </p:spPr>
        <p:txBody>
          <a:bodyPr wrap="square" lIns="0" tIns="6096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80"/>
              </a:spcBef>
            </a:pPr>
            <a:r>
              <a:rPr dirty="0" sz="800" spc="-10">
                <a:latin typeface="Arial MT"/>
                <a:cs typeface="Arial MT"/>
              </a:rPr>
              <a:t>319.558,09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sz="800" spc="-10">
                <a:latin typeface="Arial MT"/>
                <a:cs typeface="Arial MT"/>
              </a:rPr>
              <a:t>319.558,09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363725" y="6037875"/>
            <a:ext cx="60642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2.133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3.3.9.0.30.03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1164471" y="6098816"/>
            <a:ext cx="541972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baseline="3472" sz="1200" spc="-15">
                <a:latin typeface="Arial MT"/>
                <a:cs typeface="Arial MT"/>
              </a:rPr>
              <a:t>MANUTEN</a:t>
            </a:r>
            <a:r>
              <a:rPr dirty="0" sz="800" spc="-10">
                <a:latin typeface="Arial MT"/>
                <a:cs typeface="Arial MT"/>
              </a:rPr>
              <a:t>CA</a:t>
            </a:r>
            <a:r>
              <a:rPr dirty="0" baseline="3472" sz="1200" spc="-15">
                <a:latin typeface="Arial MT"/>
                <a:cs typeface="Arial MT"/>
              </a:rPr>
              <a:t>O</a:t>
            </a:r>
            <a:r>
              <a:rPr dirty="0" baseline="3472" sz="1200" spc="-75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0C0C0C"/>
                </a:solidFill>
                <a:latin typeface="Arial MT"/>
                <a:cs typeface="Arial MT"/>
              </a:rPr>
              <a:t>/</a:t>
            </a:r>
            <a:r>
              <a:rPr dirty="0" baseline="3472" sz="1200" spc="-67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OPERACIONALIZ</a:t>
            </a:r>
            <a:r>
              <a:rPr dirty="0" sz="800" spc="-10">
                <a:latin typeface="Arial MT"/>
                <a:cs typeface="Arial MT"/>
              </a:rPr>
              <a:t>ACÃ</a:t>
            </a:r>
            <a:r>
              <a:rPr dirty="0" baseline="3472" sz="1200" spc="-15">
                <a:latin typeface="Arial MT"/>
                <a:cs typeface="Arial MT"/>
              </a:rPr>
              <a:t>O</a:t>
            </a:r>
            <a:r>
              <a:rPr dirty="0" baseline="3472" sz="1200" spc="-67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DAS</a:t>
            </a:r>
            <a:r>
              <a:rPr dirty="0" baseline="3472" sz="1200" spc="-3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UNIDADES</a:t>
            </a:r>
            <a:r>
              <a:rPr dirty="0" baseline="3472" sz="1200" spc="44"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DE</a:t>
            </a:r>
            <a:r>
              <a:rPr dirty="0" baseline="3472" sz="1200" spc="-52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SAÚDE</a:t>
            </a:r>
            <a:r>
              <a:rPr dirty="0" baseline="3472" sz="1200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1C1C1C"/>
                </a:solidFill>
                <a:latin typeface="Arial MT"/>
                <a:cs typeface="Arial MT"/>
              </a:rPr>
              <a:t>/</a:t>
            </a:r>
            <a:r>
              <a:rPr dirty="0" baseline="3472" sz="120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CEMES</a:t>
            </a:r>
            <a:r>
              <a:rPr dirty="0" baseline="3472" sz="1200" spc="22">
                <a:latin typeface="Arial MT"/>
                <a:cs typeface="Arial MT"/>
              </a:rPr>
              <a:t> </a:t>
            </a:r>
            <a:r>
              <a:rPr dirty="0" baseline="3472" sz="1200">
                <a:solidFill>
                  <a:srgbClr val="3D3D3D"/>
                </a:solidFill>
                <a:latin typeface="Arial MT"/>
                <a:cs typeface="Arial MT"/>
              </a:rPr>
              <a:t>/</a:t>
            </a:r>
            <a:r>
              <a:rPr dirty="0" baseline="3472" sz="1200" spc="-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baseline="3472" sz="1200">
                <a:latin typeface="Arial MT"/>
                <a:cs typeface="Arial MT"/>
              </a:rPr>
              <a:t>SAMU</a:t>
            </a:r>
            <a:r>
              <a:rPr dirty="0" baseline="3472" sz="1200" spc="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192/SAÚDE</a:t>
            </a:r>
            <a:r>
              <a:rPr dirty="0" baseline="3472" sz="1200" spc="37">
                <a:latin typeface="Arial MT"/>
                <a:cs typeface="Arial MT"/>
              </a:rPr>
              <a:t> </a:t>
            </a:r>
            <a:r>
              <a:rPr dirty="0" baseline="3472" sz="1200" spc="-15">
                <a:latin typeface="Arial MT"/>
                <a:cs typeface="Arial MT"/>
              </a:rPr>
              <a:t>MENTAL/UPA</a:t>
            </a:r>
            <a:r>
              <a:rPr dirty="0" baseline="3472" sz="1200" spc="97">
                <a:latin typeface="Arial MT"/>
                <a:cs typeface="Arial MT"/>
              </a:rPr>
              <a:t> </a:t>
            </a:r>
            <a:r>
              <a:rPr dirty="0" baseline="3472" sz="1200" spc="-75">
                <a:latin typeface="Arial MT"/>
                <a:cs typeface="Arial MT"/>
              </a:rPr>
              <a:t>2</a:t>
            </a:r>
            <a:endParaRPr baseline="3472" sz="120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1164053" y="6269456"/>
            <a:ext cx="1750695" cy="1473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OUTROS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MATERIAIS</a:t>
            </a:r>
            <a:r>
              <a:rPr dirty="0" sz="800" spc="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CONSUMO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4" name="object 24" descr=""/>
          <p:cNvSpPr txBox="1"/>
          <p:nvPr/>
        </p:nvSpPr>
        <p:spPr>
          <a:xfrm>
            <a:off x="3883381" y="6217655"/>
            <a:ext cx="2208530" cy="72326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503555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latin typeface="Arial MT"/>
                <a:cs typeface="Arial MT"/>
              </a:rPr>
              <a:t>SUS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Manutenção</a:t>
            </a:r>
            <a:r>
              <a:rPr dirty="0" sz="800" spc="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ASPS</a:t>
            </a:r>
            <a:r>
              <a:rPr dirty="0" sz="800" spc="-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Governo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I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b="1">
                <a:latin typeface="Arial"/>
                <a:cs typeface="Arial"/>
              </a:rPr>
              <a:t>Total</a:t>
            </a:r>
            <a:r>
              <a:rPr dirty="0" sz="800" spc="-25" b="1">
                <a:latin typeface="Arial"/>
                <a:cs typeface="Arial"/>
              </a:rPr>
              <a:t> </a:t>
            </a:r>
            <a:r>
              <a:rPr dirty="0" sz="800" b="1">
                <a:latin typeface="Arial"/>
                <a:cs typeface="Arial"/>
              </a:rPr>
              <a:t>do</a:t>
            </a:r>
            <a:r>
              <a:rPr dirty="0" sz="800" spc="-15" b="1">
                <a:latin typeface="Arial"/>
                <a:cs typeface="Arial"/>
              </a:rPr>
              <a:t> </a:t>
            </a:r>
            <a:r>
              <a:rPr dirty="0" sz="800" spc="-10" b="1">
                <a:latin typeface="Arial"/>
                <a:cs typeface="Arial"/>
              </a:rPr>
              <a:t>Projeto</a:t>
            </a:r>
            <a:r>
              <a:rPr dirty="0" sz="800" spc="-20" b="1">
                <a:latin typeface="Arial"/>
                <a:cs typeface="Arial"/>
              </a:rPr>
              <a:t> </a:t>
            </a:r>
            <a:r>
              <a:rPr dirty="0" sz="800" i="1">
                <a:latin typeface="Arial"/>
                <a:cs typeface="Arial"/>
              </a:rPr>
              <a:t>I</a:t>
            </a:r>
            <a:r>
              <a:rPr dirty="0" sz="800" spc="45" i="1">
                <a:latin typeface="Arial"/>
                <a:cs typeface="Arial"/>
              </a:rPr>
              <a:t> </a:t>
            </a:r>
            <a:r>
              <a:rPr dirty="0" sz="800" spc="-20" b="1">
                <a:latin typeface="Arial"/>
                <a:cs typeface="Arial"/>
              </a:rPr>
              <a:t>Atividade</a:t>
            </a:r>
            <a:r>
              <a:rPr dirty="0" sz="800" spc="35" b="1">
                <a:latin typeface="Arial"/>
                <a:cs typeface="Arial"/>
              </a:rPr>
              <a:t> </a:t>
            </a:r>
            <a:r>
              <a:rPr dirty="0" sz="800" spc="-25" b="1">
                <a:latin typeface="Arial"/>
                <a:cs typeface="Arial"/>
              </a:rPr>
              <a:t>R$</a:t>
            </a:r>
            <a:endParaRPr sz="800">
              <a:latin typeface="Arial"/>
              <a:cs typeface="Arial"/>
            </a:endParaRPr>
          </a:p>
          <a:p>
            <a:pPr marL="15240">
              <a:lnSpc>
                <a:spcPct val="100000"/>
              </a:lnSpc>
              <a:spcBef>
                <a:spcPts val="500"/>
              </a:spcBef>
            </a:pP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Unidade</a:t>
            </a:r>
            <a:r>
              <a:rPr dirty="0" sz="800" spc="35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410209">
              <a:lnSpc>
                <a:spcPct val="100000"/>
              </a:lnSpc>
              <a:spcBef>
                <a:spcPts val="340"/>
              </a:spcBef>
            </a:pPr>
            <a:r>
              <a:rPr dirty="0" sz="800">
                <a:latin typeface="Arial MT"/>
                <a:cs typeface="Arial MT"/>
              </a:rPr>
              <a:t>Valor</a:t>
            </a:r>
            <a:r>
              <a:rPr dirty="0" sz="800" spc="1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Total</a:t>
            </a:r>
            <a:r>
              <a:rPr dirty="0" sz="800" spc="9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Suplementado</a:t>
            </a:r>
            <a:r>
              <a:rPr dirty="0" sz="800" spc="185">
                <a:latin typeface="Arial MT"/>
                <a:cs typeface="Arial MT"/>
              </a:rPr>
              <a:t> </a:t>
            </a:r>
            <a:r>
              <a:rPr dirty="0" sz="800" spc="-25">
                <a:latin typeface="Arial MT"/>
                <a:cs typeface="Arial MT"/>
              </a:rPr>
              <a:t>RS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5" name="object 25" descr=""/>
          <p:cNvSpPr txBox="1"/>
          <p:nvPr/>
        </p:nvSpPr>
        <p:spPr>
          <a:xfrm>
            <a:off x="6209331" y="6217655"/>
            <a:ext cx="612140" cy="72326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505"/>
              </a:spcBef>
            </a:pPr>
            <a:r>
              <a:rPr dirty="0" sz="800" spc="-10">
                <a:latin typeface="Arial MT"/>
                <a:cs typeface="Arial MT"/>
              </a:rPr>
              <a:t>2.940.000,00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sz="800" spc="-10">
                <a:latin typeface="Arial MT"/>
                <a:cs typeface="Arial MT"/>
              </a:rPr>
              <a:t>2.940.000,00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500"/>
              </a:spcBef>
            </a:pPr>
            <a:r>
              <a:rPr dirty="0" sz="800" spc="-10">
                <a:latin typeface="Arial MT"/>
                <a:cs typeface="Arial MT"/>
              </a:rPr>
              <a:t>4.459.558,09</a:t>
            </a:r>
            <a:endParaRPr sz="80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40"/>
              </a:spcBef>
            </a:pPr>
            <a:r>
              <a:rPr dirty="0" sz="800" spc="-10">
                <a:latin typeface="Arial MT"/>
                <a:cs typeface="Arial MT"/>
              </a:rPr>
              <a:t>4.459.558,09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6" name="object 26" descr=""/>
          <p:cNvSpPr txBox="1"/>
          <p:nvPr/>
        </p:nvSpPr>
        <p:spPr>
          <a:xfrm>
            <a:off x="697054" y="6979435"/>
            <a:ext cx="5974715" cy="2876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83234" marR="5080" indent="-471170">
              <a:lnSpc>
                <a:spcPct val="107500"/>
              </a:lnSpc>
              <a:spcBef>
                <a:spcPts val="100"/>
              </a:spcBef>
            </a:pPr>
            <a:r>
              <a:rPr dirty="0" sz="800" spc="-10">
                <a:latin typeface="Arial MT"/>
                <a:cs typeface="Arial MT"/>
              </a:rPr>
              <a:t>Artigo</a:t>
            </a:r>
            <a:r>
              <a:rPr dirty="0" sz="800" spc="-4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2º</a:t>
            </a:r>
            <a:r>
              <a:rPr dirty="0" sz="800" spc="-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5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As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despesas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decorrentes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abertura</a:t>
            </a:r>
            <a:r>
              <a:rPr dirty="0" sz="800">
                <a:latin typeface="Arial MT"/>
                <a:cs typeface="Arial MT"/>
              </a:rPr>
              <a:t> do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presente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crédito</a:t>
            </a:r>
            <a:r>
              <a:rPr dirty="0" sz="800" spc="4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suplementar,</a:t>
            </a:r>
            <a:r>
              <a:rPr dirty="0" sz="800" spc="6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serão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cobertas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com</a:t>
            </a:r>
            <a:r>
              <a:rPr dirty="0" sz="800" spc="-4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recursos 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que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trata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o </a:t>
            </a:r>
            <a:r>
              <a:rPr dirty="0" sz="800" spc="-10">
                <a:latin typeface="Arial MT"/>
                <a:cs typeface="Arial MT"/>
              </a:rPr>
              <a:t>Artigo </a:t>
            </a:r>
            <a:r>
              <a:rPr dirty="0" sz="800">
                <a:latin typeface="Arial MT"/>
                <a:cs typeface="Arial MT"/>
              </a:rPr>
              <a:t>43</a:t>
            </a:r>
            <a:r>
              <a:rPr dirty="0" sz="800" spc="-5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parágrafo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1º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da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Lei</a:t>
            </a:r>
            <a:r>
              <a:rPr dirty="0" sz="800" spc="-3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Federal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N°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4.320/64,</a:t>
            </a:r>
            <a:r>
              <a:rPr dirty="0" sz="80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Inciso</a:t>
            </a:r>
            <a:r>
              <a:rPr dirty="0" sz="800" spc="10">
                <a:latin typeface="Arial MT"/>
                <a:cs typeface="Arial MT"/>
              </a:rPr>
              <a:t> </a:t>
            </a:r>
            <a:r>
              <a:rPr dirty="0" sz="800" spc="-20">
                <a:latin typeface="Arial MT"/>
                <a:cs typeface="Arial MT"/>
              </a:rPr>
              <a:t>III.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7" name="object 27" descr=""/>
          <p:cNvSpPr txBox="1"/>
          <p:nvPr/>
        </p:nvSpPr>
        <p:spPr>
          <a:xfrm>
            <a:off x="1576729" y="7338997"/>
            <a:ext cx="1646555" cy="3790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4170" marR="5080" indent="-332105">
              <a:lnSpc>
                <a:spcPct val="145000"/>
              </a:lnSpc>
              <a:spcBef>
                <a:spcPts val="100"/>
              </a:spcBef>
            </a:pPr>
            <a:r>
              <a:rPr dirty="0" sz="800">
                <a:latin typeface="Arial MT"/>
                <a:cs typeface="Arial MT"/>
              </a:rPr>
              <a:t>Inciso:</a:t>
            </a:r>
            <a:r>
              <a:rPr dirty="0" sz="800" spc="8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ll</a:t>
            </a:r>
            <a:r>
              <a:rPr dirty="0" sz="800" spc="1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Excesso</a:t>
            </a:r>
            <a:r>
              <a:rPr dirty="0" sz="800" spc="3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Arrecadação: </a:t>
            </a:r>
            <a:r>
              <a:rPr dirty="0" sz="800">
                <a:latin typeface="Arial MT"/>
                <a:cs typeface="Arial MT"/>
              </a:rPr>
              <a:t>III</a:t>
            </a:r>
            <a:r>
              <a:rPr dirty="0" sz="800" spc="-35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-</a:t>
            </a:r>
            <a:r>
              <a:rPr dirty="0" sz="800" spc="-20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Anulação</a:t>
            </a:r>
            <a:r>
              <a:rPr dirty="0" sz="800" spc="20">
                <a:latin typeface="Arial MT"/>
                <a:cs typeface="Arial MT"/>
              </a:rPr>
              <a:t> </a:t>
            </a:r>
            <a:r>
              <a:rPr dirty="0" sz="800">
                <a:latin typeface="Arial MT"/>
                <a:cs typeface="Arial MT"/>
              </a:rPr>
              <a:t>de</a:t>
            </a:r>
            <a:r>
              <a:rPr dirty="0" sz="800" spc="-25">
                <a:latin typeface="Arial MT"/>
                <a:cs typeface="Arial MT"/>
              </a:rPr>
              <a:t> </a:t>
            </a:r>
            <a:r>
              <a:rPr dirty="0" sz="800" spc="-10">
                <a:latin typeface="Arial MT"/>
                <a:cs typeface="Arial MT"/>
              </a:rPr>
              <a:t>Dotação</a:t>
            </a:r>
            <a:r>
              <a:rPr dirty="0" sz="800" spc="-5">
                <a:latin typeface="Arial MT"/>
                <a:cs typeface="Arial MT"/>
              </a:rPr>
              <a:t> </a:t>
            </a:r>
            <a:r>
              <a:rPr dirty="0" sz="800" spc="-50">
                <a:latin typeface="Arial MT"/>
                <a:cs typeface="Arial MT"/>
              </a:rPr>
              <a:t>: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28" name="object 28" descr=""/>
          <p:cNvSpPr txBox="1"/>
          <p:nvPr/>
        </p:nvSpPr>
        <p:spPr>
          <a:xfrm>
            <a:off x="241381" y="7679953"/>
            <a:ext cx="1950720" cy="386080"/>
          </a:xfrm>
          <a:prstGeom prst="rect">
            <a:avLst/>
          </a:prstGeom>
        </p:spPr>
        <p:txBody>
          <a:bodyPr wrap="square" lIns="0" tIns="5524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34"/>
              </a:spcBef>
            </a:pPr>
            <a:r>
              <a:rPr dirty="0" u="sng" sz="8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Dota§ôes</a:t>
            </a:r>
            <a:r>
              <a:rPr dirty="0" u="sng" sz="800" spc="17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0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2865">
              <a:lnSpc>
                <a:spcPct val="100000"/>
              </a:lnSpc>
              <a:spcBef>
                <a:spcPts val="405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6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185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70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SAÜDE</a:t>
            </a:r>
            <a:endParaRPr sz="950">
              <a:latin typeface="Arial"/>
              <a:cs typeface="Arial"/>
            </a:endParaRPr>
          </a:p>
        </p:txBody>
      </p:sp>
      <p:sp>
        <p:nvSpPr>
          <p:cNvPr id="29" name="object 29" descr=""/>
          <p:cNvSpPr txBox="1"/>
          <p:nvPr/>
        </p:nvSpPr>
        <p:spPr>
          <a:xfrm>
            <a:off x="3741850" y="7342044"/>
            <a:ext cx="749935" cy="379095"/>
          </a:xfrm>
          <a:prstGeom prst="rect">
            <a:avLst/>
          </a:prstGeom>
        </p:spPr>
        <p:txBody>
          <a:bodyPr wrap="square" lIns="0" tIns="6731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530"/>
              </a:spcBef>
            </a:pPr>
            <a:r>
              <a:rPr dirty="0" sz="800" spc="-10">
                <a:latin typeface="Arial MT"/>
                <a:cs typeface="Arial MT"/>
              </a:rPr>
              <a:t>R$4.459.558,09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30"/>
              </a:spcBef>
            </a:pPr>
            <a:r>
              <a:rPr dirty="0" sz="800" spc="-10">
                <a:latin typeface="Arial MT"/>
                <a:cs typeface="Arial MT"/>
              </a:rPr>
              <a:t>$4.459.558,09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/>
          <p:nvPr/>
        </p:nvSpPr>
        <p:spPr>
          <a:xfrm>
            <a:off x="341098" y="9956481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458" y="0"/>
                </a:lnTo>
              </a:path>
            </a:pathLst>
          </a:custGeom>
          <a:ln w="9141">
            <a:solidFill>
              <a:srgbClr val="13131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3" name="object 3" descr=""/>
          <p:cNvSpPr/>
          <p:nvPr/>
        </p:nvSpPr>
        <p:spPr>
          <a:xfrm>
            <a:off x="2698328" y="7284152"/>
            <a:ext cx="1946275" cy="0"/>
          </a:xfrm>
          <a:custGeom>
            <a:avLst/>
            <a:gdLst/>
            <a:ahLst/>
            <a:cxnLst/>
            <a:rect l="l" t="t" r="r" b="b"/>
            <a:pathLst>
              <a:path w="1946275" h="0">
                <a:moveTo>
                  <a:pt x="0" y="0"/>
                </a:moveTo>
                <a:lnTo>
                  <a:pt x="1946086" y="0"/>
                </a:lnTo>
              </a:path>
            </a:pathLst>
          </a:custGeom>
          <a:ln w="9141">
            <a:solidFill>
              <a:srgbClr val="131313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325870" y="1226467"/>
            <a:ext cx="6651625" cy="0"/>
          </a:xfrm>
          <a:custGeom>
            <a:avLst/>
            <a:gdLst/>
            <a:ahLst/>
            <a:cxnLst/>
            <a:rect l="l" t="t" r="r" b="b"/>
            <a:pathLst>
              <a:path w="6651625" h="0">
                <a:moveTo>
                  <a:pt x="0" y="0"/>
                </a:moveTo>
                <a:lnTo>
                  <a:pt x="6651413" y="0"/>
                </a:lnTo>
              </a:path>
            </a:pathLst>
          </a:custGeom>
          <a:ln w="9141">
            <a:solidFill>
              <a:srgbClr val="1C1C1F"/>
            </a:solidFill>
          </a:ln>
        </p:spPr>
        <p:txBody>
          <a:bodyPr wrap="square" lIns="0" tIns="0" rIns="0" bIns="0" rtlCol="0"/>
          <a:lstStyle/>
          <a:p/>
        </p:txBody>
      </p:sp>
      <p:grpSp>
        <p:nvGrpSpPr>
          <p:cNvPr id="5" name="object 5" descr=""/>
          <p:cNvGrpSpPr/>
          <p:nvPr/>
        </p:nvGrpSpPr>
        <p:grpSpPr>
          <a:xfrm>
            <a:off x="405053" y="420503"/>
            <a:ext cx="609600" cy="652145"/>
            <a:chOff x="405053" y="420503"/>
            <a:chExt cx="609600" cy="652145"/>
          </a:xfrm>
        </p:grpSpPr>
        <p:pic>
          <p:nvPicPr>
            <p:cNvPr id="6" name="object 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5053" y="700839"/>
              <a:ext cx="609103" cy="371749"/>
            </a:xfrm>
            <a:prstGeom prst="rect">
              <a:avLst/>
            </a:prstGeom>
          </p:spPr>
        </p:pic>
        <p:pic>
          <p:nvPicPr>
            <p:cNvPr id="7" name="object 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6011" y="420503"/>
              <a:ext cx="395917" cy="268146"/>
            </a:xfrm>
            <a:prstGeom prst="rect">
              <a:avLst/>
            </a:prstGeom>
          </p:spPr>
        </p:pic>
      </p:grpSp>
      <p:sp>
        <p:nvSpPr>
          <p:cNvPr id="8" name="object 8" descr=""/>
          <p:cNvSpPr txBox="1"/>
          <p:nvPr/>
        </p:nvSpPr>
        <p:spPr>
          <a:xfrm>
            <a:off x="1218793" y="264588"/>
            <a:ext cx="3171190" cy="589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latin typeface="Arial"/>
                <a:cs typeface="Arial"/>
              </a:rPr>
              <a:t>PREFEITURA</a:t>
            </a:r>
            <a:r>
              <a:rPr dirty="0" sz="1200" spc="90" b="1">
                <a:latin typeface="Arial"/>
                <a:cs typeface="Arial"/>
              </a:rPr>
              <a:t> </a:t>
            </a:r>
            <a:r>
              <a:rPr dirty="0" sz="1200" spc="-10" b="1">
                <a:latin typeface="Arial"/>
                <a:cs typeface="Arial"/>
              </a:rPr>
              <a:t>MUNICIPAL</a:t>
            </a:r>
            <a:r>
              <a:rPr dirty="0" sz="1200" spc="3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SEROPEDICA</a:t>
            </a:r>
            <a:endParaRPr sz="1200">
              <a:latin typeface="Arial"/>
              <a:cs typeface="Arial"/>
            </a:endParaRPr>
          </a:p>
          <a:p>
            <a:pPr marL="17780" marR="2004060">
              <a:lnSpc>
                <a:spcPct val="120000"/>
              </a:lnSpc>
              <a:spcBef>
                <a:spcPts val="550"/>
              </a:spcBef>
            </a:pPr>
            <a:r>
              <a:rPr dirty="0" sz="850" spc="-35">
                <a:latin typeface="Arial MT"/>
                <a:cs typeface="Arial MT"/>
              </a:rPr>
              <a:t>Rua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Maria</a:t>
            </a:r>
            <a:r>
              <a:rPr dirty="0" sz="850" spc="-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Lourenço,</a:t>
            </a:r>
            <a:r>
              <a:rPr dirty="0" sz="850" spc="-4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18 </a:t>
            </a:r>
            <a:r>
              <a:rPr dirty="0" sz="850" spc="-30">
                <a:latin typeface="Arial MT"/>
                <a:cs typeface="Arial MT"/>
              </a:rPr>
              <a:t>Fazenda</a:t>
            </a:r>
            <a:r>
              <a:rPr dirty="0" sz="850" spc="1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Caxias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508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"/>
              </a:spcBef>
            </a:pPr>
            <a:r>
              <a:rPr dirty="0" spc="-10"/>
              <a:t>Servaux</a:t>
            </a:r>
          </a:p>
        </p:txBody>
      </p:sp>
      <p:sp>
        <p:nvSpPr>
          <p:cNvPr id="20" name="object 20" descr=""/>
          <p:cNvSpPr txBox="1"/>
          <p:nvPr/>
        </p:nvSpPr>
        <p:spPr>
          <a:xfrm>
            <a:off x="6474959" y="9976550"/>
            <a:ext cx="494030" cy="103505"/>
          </a:xfrm>
          <a:prstGeom prst="rect">
            <a:avLst/>
          </a:prstGeom>
        </p:spPr>
        <p:txBody>
          <a:bodyPr wrap="square" lIns="0" tIns="57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"/>
              </a:spcBef>
            </a:pPr>
            <a:r>
              <a:rPr dirty="0" sz="550">
                <a:latin typeface="Arial MT"/>
                <a:cs typeface="Arial MT"/>
              </a:rPr>
              <a:t>Página</a:t>
            </a:r>
            <a:r>
              <a:rPr dirty="0" sz="550" spc="11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2</a:t>
            </a:r>
            <a:r>
              <a:rPr dirty="0" sz="550" spc="60">
                <a:latin typeface="Arial MT"/>
                <a:cs typeface="Arial MT"/>
              </a:rPr>
              <a:t> </a:t>
            </a:r>
            <a:r>
              <a:rPr dirty="0" sz="550">
                <a:latin typeface="Arial MT"/>
                <a:cs typeface="Arial MT"/>
              </a:rPr>
              <a:t>de</a:t>
            </a:r>
            <a:r>
              <a:rPr dirty="0" sz="550" spc="114">
                <a:latin typeface="Arial MT"/>
                <a:cs typeface="Arial MT"/>
              </a:rPr>
              <a:t> </a:t>
            </a:r>
            <a:r>
              <a:rPr dirty="0" sz="550" spc="-50">
                <a:latin typeface="Arial MT"/>
                <a:cs typeface="Arial MT"/>
              </a:rPr>
              <a:t>2</a:t>
            </a:r>
            <a:endParaRPr sz="5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59667" y="2040005"/>
            <a:ext cx="1946910" cy="377190"/>
          </a:xfrm>
          <a:prstGeom prst="rect">
            <a:avLst/>
          </a:prstGeom>
        </p:spPr>
        <p:txBody>
          <a:bodyPr wrap="square" lIns="0" tIns="4889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5"/>
              </a:spcBef>
            </a:pPr>
            <a:r>
              <a:rPr dirty="0" u="sng" sz="850" spc="-6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Dotațöes</a:t>
            </a:r>
            <a:r>
              <a:rPr dirty="0" u="sng" sz="850" spc="3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50" spc="-1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850" spc="500">
                <a:uFill>
                  <a:solidFill>
                    <a:srgbClr val="0F0F13"/>
                  </a:solidFill>
                </a:uFill>
                <a:latin typeface="Arial MT"/>
                <a:cs typeface="Arial MT"/>
              </a:rPr>
              <a:t> </a:t>
            </a:r>
            <a:endParaRPr sz="850">
              <a:latin typeface="Arial MT"/>
              <a:cs typeface="Arial MT"/>
            </a:endParaRPr>
          </a:p>
          <a:p>
            <a:pPr marL="63500">
              <a:lnSpc>
                <a:spcPct val="100000"/>
              </a:lnSpc>
              <a:spcBef>
                <a:spcPts val="320"/>
              </a:spcBef>
            </a:pPr>
            <a:r>
              <a:rPr dirty="0" sz="950" b="1">
                <a:latin typeface="Arial"/>
                <a:cs typeface="Arial"/>
              </a:rPr>
              <a:t>FUNDO</a:t>
            </a:r>
            <a:r>
              <a:rPr dirty="0" sz="950" spc="13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MUNICIPAL</a:t>
            </a:r>
            <a:r>
              <a:rPr dirty="0" sz="950" spc="200" b="1">
                <a:latin typeface="Arial"/>
                <a:cs typeface="Arial"/>
              </a:rPr>
              <a:t> </a:t>
            </a:r>
            <a:r>
              <a:rPr dirty="0" sz="950" b="1">
                <a:latin typeface="Arial"/>
                <a:cs typeface="Arial"/>
              </a:rPr>
              <a:t>DE</a:t>
            </a:r>
            <a:r>
              <a:rPr dirty="0" sz="950" spc="85" b="1">
                <a:latin typeface="Arial"/>
                <a:cs typeface="Arial"/>
              </a:rPr>
              <a:t> </a:t>
            </a:r>
            <a:r>
              <a:rPr dirty="0" sz="950" spc="-10" b="1">
                <a:latin typeface="Arial"/>
                <a:cs typeface="Arial"/>
              </a:rPr>
              <a:t>SAÚDE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66230" y="2431417"/>
          <a:ext cx="6576059" cy="25730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3265"/>
                <a:gridCol w="2830830"/>
                <a:gridCol w="2251710"/>
                <a:gridCol w="693420"/>
              </a:tblGrid>
              <a:tr h="148590">
                <a:tc>
                  <a:txBody>
                    <a:bodyPr/>
                    <a:lstStyle/>
                    <a:p>
                      <a:pPr marL="31750">
                        <a:lnSpc>
                          <a:spcPts val="940"/>
                        </a:lnSpc>
                      </a:pPr>
                      <a:r>
                        <a:rPr dirty="0" sz="850" spc="-10" b="1">
                          <a:latin typeface="Arial"/>
                          <a:cs typeface="Arial"/>
                        </a:rPr>
                        <a:t>05.22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940"/>
                        </a:lnSpc>
                      </a:pPr>
                      <a:r>
                        <a:rPr dirty="0" sz="850" spc="-55" b="1">
                          <a:latin typeface="Arial"/>
                          <a:cs typeface="Arial"/>
                        </a:rPr>
                        <a:t>Fundo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10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35" b="1"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15" b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latin typeface="Arial"/>
                          <a:cs typeface="Arial"/>
                        </a:rPr>
                        <a:t>Saúde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970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2.020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97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baseline="3267" sz="1275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FMS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3.1.9.0.13.03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OBRIGA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267" sz="1275" spc="-15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PATRON</a:t>
                      </a:r>
                      <a:r>
                        <a:rPr dirty="0" baseline="3267" sz="1275" spc="-2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IAS</a:t>
                      </a:r>
                      <a:r>
                        <a:rPr dirty="0" baseline="3267" sz="127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267" sz="1275" spc="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REG.</a:t>
                      </a:r>
                      <a:r>
                        <a:rPr dirty="0" baseline="3267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PROP.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PREV.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6731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Manutenção</a:t>
                      </a:r>
                      <a:r>
                        <a:rPr dirty="0" sz="8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55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3.1.9.0.13.04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Obriqa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ões</a:t>
                      </a:r>
                      <a:r>
                        <a:rPr dirty="0" baseline="3267" sz="1275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Patronais</a:t>
                      </a:r>
                      <a:r>
                        <a:rPr dirty="0" baseline="3267" sz="1275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Reqime</a:t>
                      </a:r>
                      <a:r>
                        <a:rPr dirty="0" baseline="3267" sz="127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Próprio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 Previdëncia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711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302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800.000,00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335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267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267" sz="1275" spc="-17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267" sz="127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JURÍDICA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3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97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1.330.000,00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970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2.746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11112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GESTÃO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SUS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5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6413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50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67.473,24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7653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3.3.9.0.39.05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SERVI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baseline="3267" sz="1275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baseline="3267" sz="127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baseline="3267" sz="127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JURÍDICA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baseline="3267" sz="1275" spc="-37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Manuten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1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baseline="3267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267" sz="127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baseline="3267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75">
                          <a:latin typeface="Arial MT"/>
                          <a:cs typeface="Arial MT"/>
                        </a:rPr>
                        <a:t>I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63.654,00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409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RS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8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131.127,24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0160"/>
                </a:tc>
              </a:tr>
              <a:tr h="191770">
                <a:tc gridSpan="4">
                  <a:txBody>
                    <a:bodyPr/>
                    <a:lstStyle/>
                    <a:p>
                      <a:pPr marL="38735">
                        <a:lnSpc>
                          <a:spcPts val="930"/>
                        </a:lnSpc>
                        <a:spcBef>
                          <a:spcPts val="480"/>
                        </a:spcBef>
                        <a:tabLst>
                          <a:tab pos="834390" algn="l"/>
                        </a:tabLst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2.759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GARANTIA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ASSISTÊNCIA</a:t>
                      </a:r>
                      <a:r>
                        <a:rPr dirty="0" sz="8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FARMACÈUTICA</a:t>
                      </a:r>
                      <a:r>
                        <a:rPr dirty="0" sz="8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65">
                          <a:latin typeface="Arial MT"/>
                          <a:cs typeface="Arial MT"/>
                        </a:rPr>
                        <a:t>NO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ÂMBITO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SUS.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9812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267" sz="1275" spc="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DISTRIBU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IC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267" sz="1275" spc="-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GRATUITA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50" spc="-35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lmpostos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Sa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908.363,20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39370"/>
                </a:tc>
              </a:tr>
              <a:tr h="17018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11493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267" sz="1275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DISTRIBU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ICÃ</a:t>
                      </a:r>
                      <a:r>
                        <a:rPr dirty="0" baseline="3267" sz="1275" spc="-52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GRATUITA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algn="r" marR="6096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25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 -</a:t>
                      </a:r>
                      <a:r>
                        <a:rPr dirty="0" sz="850" spc="-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Manutencão</a:t>
                      </a:r>
                      <a:r>
                        <a:rPr dirty="0" sz="8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50">
                          <a:latin typeface="Arial MT"/>
                          <a:cs typeface="Arial MT"/>
                        </a:rPr>
                        <a:t>I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452.477,00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1430"/>
                </a:tc>
              </a:tr>
              <a:tr h="176530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3.3.9.0.32.00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65"/>
                        </a:spcBef>
                      </a:pPr>
                      <a:r>
                        <a:rPr dirty="0" baseline="3267" sz="1275" spc="-67"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baseline="3267" sz="1275" spc="9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267" sz="127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DISTRIBU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ICÃ</a:t>
                      </a:r>
                      <a:r>
                        <a:rPr dirty="0" baseline="3267" sz="1275" spc="-6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267" sz="1275" spc="-89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267" sz="1275" spc="-15">
                          <a:latin typeface="Arial MT"/>
                          <a:cs typeface="Arial MT"/>
                        </a:rPr>
                        <a:t>GRATUITA</a:t>
                      </a:r>
                      <a:endParaRPr baseline="3267" sz="1275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6858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4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8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8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latin typeface="Arial MT"/>
                          <a:cs typeface="Arial MT"/>
                        </a:rPr>
                        <a:t>Estar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300.000,00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  <a:tr h="1454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ts val="930"/>
                        </a:lnSpc>
                        <a:spcBef>
                          <a:spcPts val="114"/>
                        </a:spcBef>
                      </a:pPr>
                      <a:r>
                        <a:rPr dirty="0" sz="8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i="1"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50" spc="25" i="1"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latin typeface="Arial MT"/>
                          <a:cs typeface="Arial MT"/>
                        </a:rPr>
                        <a:t>R$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930"/>
                        </a:lnSpc>
                        <a:spcBef>
                          <a:spcPts val="114"/>
                        </a:spcBef>
                      </a:pPr>
                      <a:r>
                        <a:rPr dirty="0" sz="850" spc="-10">
                          <a:latin typeface="Arial MT"/>
                          <a:cs typeface="Arial MT"/>
                        </a:rPr>
                        <a:t>1.660.840,20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4604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491485" y="5015311"/>
            <a:ext cx="60515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420"/>
              </a:spcBef>
            </a:pPr>
            <a:r>
              <a:rPr dirty="0" sz="850" spc="-10">
                <a:latin typeface="Arial MT"/>
                <a:cs typeface="Arial MT"/>
              </a:rPr>
              <a:t>2.837</a:t>
            </a:r>
            <a:endParaRPr sz="8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35">
                <a:latin typeface="Arial MT"/>
                <a:cs typeface="Arial MT"/>
              </a:rPr>
              <a:t>4.4.9.0.52.00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266512" y="5065586"/>
            <a:ext cx="546862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00"/>
              </a:spcBef>
            </a:pPr>
            <a:r>
              <a:rPr dirty="0" baseline="3267" sz="1275" spc="-60">
                <a:latin typeface="Arial MT"/>
                <a:cs typeface="Arial MT"/>
              </a:rPr>
              <a:t>MANUTEN</a:t>
            </a:r>
            <a:r>
              <a:rPr dirty="0" sz="850" spc="-40">
                <a:latin typeface="Arial MT"/>
                <a:cs typeface="Arial MT"/>
              </a:rPr>
              <a:t>C</a:t>
            </a:r>
            <a:r>
              <a:rPr dirty="0" baseline="3267" sz="1275" spc="-60">
                <a:latin typeface="Arial MT"/>
                <a:cs typeface="Arial MT"/>
              </a:rPr>
              <a:t>ÃO,</a:t>
            </a:r>
            <a:r>
              <a:rPr dirty="0" baseline="3267" sz="1275" spc="-75">
                <a:latin typeface="Arial MT"/>
                <a:cs typeface="Arial MT"/>
              </a:rPr>
              <a:t> </a:t>
            </a:r>
            <a:r>
              <a:rPr dirty="0" baseline="3267" sz="1275" spc="-67">
                <a:latin typeface="Arial MT"/>
                <a:cs typeface="Arial MT"/>
              </a:rPr>
              <a:t>ADMINISTRAÇÃO</a:t>
            </a:r>
            <a:r>
              <a:rPr dirty="0" baseline="3267" sz="1275" spc="187">
                <a:latin typeface="Arial MT"/>
                <a:cs typeface="Arial MT"/>
              </a:rPr>
              <a:t> </a:t>
            </a:r>
            <a:r>
              <a:rPr dirty="0" baseline="3267" sz="1275">
                <a:latin typeface="Arial MT"/>
                <a:cs typeface="Arial MT"/>
              </a:rPr>
              <a:t>E</a:t>
            </a:r>
            <a:r>
              <a:rPr dirty="0" baseline="3267" sz="1275" spc="-22">
                <a:latin typeface="Arial MT"/>
                <a:cs typeface="Arial MT"/>
              </a:rPr>
              <a:t> </a:t>
            </a:r>
            <a:r>
              <a:rPr dirty="0" baseline="6535" sz="1275" spc="-60">
                <a:latin typeface="Arial MT"/>
                <a:cs typeface="Arial MT"/>
              </a:rPr>
              <a:t>OPERACIONALIZ</a:t>
            </a:r>
            <a:r>
              <a:rPr dirty="0" sz="850" spc="-40">
                <a:latin typeface="Arial MT"/>
                <a:cs typeface="Arial MT"/>
              </a:rPr>
              <a:t>ACÃ</a:t>
            </a:r>
            <a:r>
              <a:rPr dirty="0" baseline="6535" sz="1275" spc="-60">
                <a:latin typeface="Arial MT"/>
                <a:cs typeface="Arial MT"/>
              </a:rPr>
              <a:t>O</a:t>
            </a:r>
            <a:r>
              <a:rPr dirty="0" baseline="6535" sz="1275" spc="-157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DAS</a:t>
            </a:r>
            <a:r>
              <a:rPr dirty="0" baseline="3267" sz="1275" spc="44">
                <a:latin typeface="Arial MT"/>
                <a:cs typeface="Arial MT"/>
              </a:rPr>
              <a:t> </a:t>
            </a:r>
            <a:r>
              <a:rPr dirty="0" baseline="3267" sz="1275" spc="-60">
                <a:latin typeface="Arial MT"/>
                <a:cs typeface="Arial MT"/>
              </a:rPr>
              <a:t>UNIDADES</a:t>
            </a:r>
            <a:r>
              <a:rPr dirty="0" baseline="3267" sz="1275" spc="142">
                <a:latin typeface="Arial MT"/>
                <a:cs typeface="Arial MT"/>
              </a:rPr>
              <a:t> </a:t>
            </a:r>
            <a:r>
              <a:rPr dirty="0" baseline="3267" sz="1275" spc="-97">
                <a:latin typeface="Arial MT"/>
                <a:cs typeface="Arial MT"/>
              </a:rPr>
              <a:t>DE</a:t>
            </a:r>
            <a:r>
              <a:rPr dirty="0" baseline="3267" sz="1275" spc="7">
                <a:latin typeface="Arial MT"/>
                <a:cs typeface="Arial MT"/>
              </a:rPr>
              <a:t> </a:t>
            </a:r>
            <a:r>
              <a:rPr dirty="0" baseline="3267" sz="1275" spc="-37">
                <a:latin typeface="Arial MT"/>
                <a:cs typeface="Arial MT"/>
              </a:rPr>
              <a:t>SAÚDE/CONST/REFORMA/AMPŁ</a:t>
            </a:r>
            <a:endParaRPr baseline="3267" sz="1275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288340" y="5227085"/>
            <a:ext cx="21913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EQUIPAMENTOS</a:t>
            </a:r>
            <a:r>
              <a:rPr dirty="0" sz="850" spc="8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E</a:t>
            </a:r>
            <a:r>
              <a:rPr dirty="0" sz="850" spc="-5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MATERIAL</a:t>
            </a:r>
            <a:r>
              <a:rPr dirty="0" sz="850" spc="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PERMANENTE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007901" y="5179854"/>
            <a:ext cx="2166620" cy="72072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509270">
              <a:lnSpc>
                <a:spcPct val="100000"/>
              </a:lnSpc>
              <a:spcBef>
                <a:spcPts val="470"/>
              </a:spcBef>
            </a:pPr>
            <a:r>
              <a:rPr dirty="0" sz="850" spc="-40">
                <a:latin typeface="Arial MT"/>
                <a:cs typeface="Arial MT"/>
              </a:rPr>
              <a:t>SUS</a:t>
            </a:r>
            <a:r>
              <a:rPr dirty="0" sz="850">
                <a:latin typeface="Arial MT"/>
                <a:cs typeface="Arial MT"/>
              </a:rPr>
              <a:t> -</a:t>
            </a:r>
            <a:r>
              <a:rPr dirty="0" sz="850" spc="-55">
                <a:latin typeface="Arial MT"/>
                <a:cs typeface="Arial MT"/>
              </a:rPr>
              <a:t> </a:t>
            </a:r>
            <a:r>
              <a:rPr dirty="0" sz="850" spc="-75">
                <a:latin typeface="Arial MT"/>
                <a:cs typeface="Arial MT"/>
              </a:rPr>
              <a:t>Estrutura0ăo</a:t>
            </a:r>
            <a:r>
              <a:rPr dirty="0" sz="850" spc="65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ASPS</a:t>
            </a:r>
            <a:r>
              <a:rPr dirty="0" sz="850" spc="1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-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Governo</a:t>
            </a:r>
            <a:endParaRPr sz="850">
              <a:latin typeface="Arial MT"/>
              <a:cs typeface="Arial MT"/>
            </a:endParaRPr>
          </a:p>
          <a:p>
            <a:pPr marL="12700" marR="675640" indent="3175">
              <a:lnSpc>
                <a:spcPct val="134100"/>
              </a:lnSpc>
              <a:spcBef>
                <a:spcPts val="25"/>
              </a:spcBef>
            </a:pPr>
            <a:r>
              <a:rPr dirty="0" sz="850" spc="-30" b="1">
                <a:latin typeface="Arial"/>
                <a:cs typeface="Arial"/>
              </a:rPr>
              <a:t>Total</a:t>
            </a:r>
            <a:r>
              <a:rPr dirty="0" sz="850" spc="-40" b="1">
                <a:latin typeface="Arial"/>
                <a:cs typeface="Arial"/>
              </a:rPr>
              <a:t> </a:t>
            </a:r>
            <a:r>
              <a:rPr dirty="0" sz="850" spc="-80" b="1">
                <a:latin typeface="Arial"/>
                <a:cs typeface="Arial"/>
              </a:rPr>
              <a:t>do</a:t>
            </a:r>
            <a:r>
              <a:rPr dirty="0" sz="850" spc="20" b="1">
                <a:latin typeface="Arial"/>
                <a:cs typeface="Arial"/>
              </a:rPr>
              <a:t> </a:t>
            </a:r>
            <a:r>
              <a:rPr dirty="0" sz="850" spc="-35" b="1">
                <a:latin typeface="Arial"/>
                <a:cs typeface="Arial"/>
              </a:rPr>
              <a:t>Projeto</a:t>
            </a:r>
            <a:r>
              <a:rPr dirty="0" sz="850" spc="-25" b="1">
                <a:latin typeface="Arial"/>
                <a:cs typeface="Arial"/>
              </a:rPr>
              <a:t> </a:t>
            </a:r>
            <a:r>
              <a:rPr dirty="0" sz="850" b="1" i="1">
                <a:latin typeface="Arial"/>
                <a:cs typeface="Arial"/>
              </a:rPr>
              <a:t>I</a:t>
            </a:r>
            <a:r>
              <a:rPr dirty="0" sz="850" spc="5" b="1" i="1">
                <a:latin typeface="Arial"/>
                <a:cs typeface="Arial"/>
              </a:rPr>
              <a:t> </a:t>
            </a:r>
            <a:r>
              <a:rPr dirty="0" sz="850">
                <a:latin typeface="Arial MT"/>
                <a:cs typeface="Arial MT"/>
              </a:rPr>
              <a:t>Atividade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60">
                <a:latin typeface="Arial MT"/>
                <a:cs typeface="Arial MT"/>
              </a:rPr>
              <a:t> </a:t>
            </a:r>
            <a:r>
              <a:rPr dirty="0" sz="850" spc="-30">
                <a:latin typeface="Arial MT"/>
                <a:cs typeface="Arial MT"/>
              </a:rPr>
              <a:t>da </a:t>
            </a:r>
            <a:r>
              <a:rPr dirty="0" sz="850">
                <a:latin typeface="Arial MT"/>
                <a:cs typeface="Arial MT"/>
              </a:rPr>
              <a:t>Unidade</a:t>
            </a:r>
            <a:r>
              <a:rPr dirty="0" sz="850" spc="20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  <a:p>
            <a:pPr marL="708660">
              <a:lnSpc>
                <a:spcPct val="100000"/>
              </a:lnSpc>
              <a:spcBef>
                <a:spcPts val="300"/>
              </a:spcBef>
            </a:pPr>
            <a:r>
              <a:rPr dirty="0" sz="850">
                <a:latin typeface="Arial MT"/>
                <a:cs typeface="Arial MT"/>
              </a:rPr>
              <a:t>Valor</a:t>
            </a:r>
            <a:r>
              <a:rPr dirty="0" sz="850" spc="-4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Total</a:t>
            </a:r>
            <a:r>
              <a:rPr dirty="0" sz="850" spc="-2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Anulado</a:t>
            </a:r>
            <a:r>
              <a:rPr dirty="0" sz="850" spc="-2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R$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335834" y="5179854"/>
            <a:ext cx="609600" cy="72072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latin typeface="Arial MT"/>
                <a:cs typeface="Arial MT"/>
              </a:rPr>
              <a:t>160.000,00</a:t>
            </a:r>
            <a:endParaRPr sz="850">
              <a:latin typeface="Arial MT"/>
              <a:cs typeface="Arial MT"/>
            </a:endParaRPr>
          </a:p>
          <a:p>
            <a:pPr algn="r" marR="5715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latin typeface="Arial MT"/>
                <a:cs typeface="Arial MT"/>
              </a:rPr>
              <a:t>160.000,00</a:t>
            </a:r>
            <a:endParaRPr sz="850">
              <a:latin typeface="Arial MT"/>
              <a:cs typeface="Arial MT"/>
            </a:endParaRPr>
          </a:p>
          <a:p>
            <a:pPr algn="r" marR="8890">
              <a:lnSpc>
                <a:spcPct val="100000"/>
              </a:lnSpc>
              <a:spcBef>
                <a:spcPts val="350"/>
              </a:spcBef>
            </a:pPr>
            <a:r>
              <a:rPr dirty="0" sz="850" spc="-35">
                <a:latin typeface="Arial MT"/>
                <a:cs typeface="Arial MT"/>
              </a:rPr>
              <a:t>4.459.558,09</a:t>
            </a:r>
            <a:endParaRPr sz="850">
              <a:latin typeface="Arial MT"/>
              <a:cs typeface="Arial MT"/>
            </a:endParaRPr>
          </a:p>
          <a:p>
            <a:pPr algn="r" marR="6350">
              <a:lnSpc>
                <a:spcPct val="100000"/>
              </a:lnSpc>
              <a:spcBef>
                <a:spcPts val="300"/>
              </a:spcBef>
            </a:pPr>
            <a:r>
              <a:rPr dirty="0" sz="850" spc="-35">
                <a:latin typeface="Arial MT"/>
                <a:cs typeface="Arial MT"/>
              </a:rPr>
              <a:t>4.459.558,09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706200" y="5943159"/>
            <a:ext cx="4730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30">
                <a:latin typeface="Arial MT"/>
                <a:cs typeface="Arial MT"/>
              </a:rPr>
              <a:t>Artigo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60">
                <a:latin typeface="Arial MT"/>
                <a:cs typeface="Arial MT"/>
              </a:rPr>
              <a:t>3º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-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312758" y="5943159"/>
            <a:ext cx="3430904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5">
                <a:latin typeface="Arial MT"/>
                <a:cs typeface="Arial MT"/>
              </a:rPr>
              <a:t>Revogadas</a:t>
            </a:r>
            <a:r>
              <a:rPr dirty="0" sz="850" spc="50">
                <a:latin typeface="Arial MT"/>
                <a:cs typeface="Arial MT"/>
              </a:rPr>
              <a:t> </a:t>
            </a:r>
            <a:r>
              <a:rPr dirty="0" sz="850" spc="-10">
                <a:latin typeface="Arial MT"/>
                <a:cs typeface="Arial MT"/>
              </a:rPr>
              <a:t>as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disposições</a:t>
            </a:r>
            <a:r>
              <a:rPr dirty="0" sz="850" spc="4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em</a:t>
            </a:r>
            <a:r>
              <a:rPr dirty="0" sz="850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contrário.</a:t>
            </a:r>
            <a:r>
              <a:rPr dirty="0" sz="850" spc="30">
                <a:latin typeface="Arial MT"/>
                <a:cs typeface="Arial MT"/>
              </a:rPr>
              <a:t> </a:t>
            </a:r>
            <a:r>
              <a:rPr dirty="0" sz="850" spc="-50">
                <a:latin typeface="Arial MT"/>
                <a:cs typeface="Arial MT"/>
              </a:rPr>
              <a:t>Publique-</a:t>
            </a:r>
            <a:r>
              <a:rPr dirty="0" sz="850">
                <a:latin typeface="Arial MT"/>
                <a:cs typeface="Arial MT"/>
              </a:rPr>
              <a:t>se,</a:t>
            </a:r>
            <a:r>
              <a:rPr dirty="0" sz="850" spc="70">
                <a:latin typeface="Arial MT"/>
                <a:cs typeface="Arial MT"/>
              </a:rPr>
              <a:t> </a:t>
            </a:r>
            <a:r>
              <a:rPr dirty="0" sz="850" spc="-45">
                <a:latin typeface="Arial MT"/>
                <a:cs typeface="Arial MT"/>
              </a:rPr>
              <a:t>afixe-</a:t>
            </a:r>
            <a:r>
              <a:rPr dirty="0" sz="850">
                <a:latin typeface="Arial MT"/>
                <a:cs typeface="Arial MT"/>
              </a:rPr>
              <a:t>se</a:t>
            </a:r>
            <a:r>
              <a:rPr dirty="0" sz="850" spc="25">
                <a:latin typeface="Arial MT"/>
                <a:cs typeface="Arial MT"/>
              </a:rPr>
              <a:t> </a:t>
            </a:r>
            <a:r>
              <a:rPr dirty="0" sz="850" spc="-40">
                <a:latin typeface="Arial MT"/>
                <a:cs typeface="Arial MT"/>
              </a:rPr>
              <a:t>e</a:t>
            </a:r>
            <a:r>
              <a:rPr dirty="0" sz="850" spc="-30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cumpra-</a:t>
            </a:r>
            <a:r>
              <a:rPr dirty="0" sz="850" spc="-25">
                <a:latin typeface="Arial MT"/>
                <a:cs typeface="Arial MT"/>
              </a:rPr>
              <a:t>se.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756026" y="6698846"/>
            <a:ext cx="178752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latin typeface="Arial MT"/>
                <a:cs typeface="Arial MT"/>
              </a:rPr>
              <a:t>Gabinete</a:t>
            </a:r>
            <a:r>
              <a:rPr dirty="0" sz="850" spc="35">
                <a:latin typeface="Arial MT"/>
                <a:cs typeface="Arial MT"/>
              </a:rPr>
              <a:t> </a:t>
            </a:r>
            <a:r>
              <a:rPr dirty="0" sz="850" spc="-55">
                <a:latin typeface="Arial MT"/>
                <a:cs typeface="Arial MT"/>
              </a:rPr>
              <a:t>do</a:t>
            </a:r>
            <a:r>
              <a:rPr dirty="0" sz="850" spc="-5">
                <a:latin typeface="Arial MT"/>
                <a:cs typeface="Arial MT"/>
              </a:rPr>
              <a:t> </a:t>
            </a:r>
            <a:r>
              <a:rPr dirty="0" sz="850" spc="-35">
                <a:latin typeface="Arial MT"/>
                <a:cs typeface="Arial MT"/>
              </a:rPr>
              <a:t>Prefeito,</a:t>
            </a:r>
            <a:r>
              <a:rPr dirty="0" sz="850" spc="20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9</a:t>
            </a:r>
            <a:r>
              <a:rPr dirty="0" sz="850" spc="355">
                <a:latin typeface="Arial MT"/>
                <a:cs typeface="Arial MT"/>
              </a:rPr>
              <a:t> </a:t>
            </a:r>
            <a:r>
              <a:rPr dirty="0" sz="850">
                <a:latin typeface="Arial MT"/>
                <a:cs typeface="Arial MT"/>
              </a:rPr>
              <a:t>de</a:t>
            </a:r>
            <a:r>
              <a:rPr dirty="0" sz="850" spc="190">
                <a:latin typeface="Arial MT"/>
                <a:cs typeface="Arial MT"/>
              </a:rPr>
              <a:t> </a:t>
            </a:r>
            <a:r>
              <a:rPr dirty="0" sz="850" spc="-25">
                <a:latin typeface="Arial MT"/>
                <a:cs typeface="Arial MT"/>
              </a:rPr>
              <a:t>abril,</a:t>
            </a:r>
            <a:r>
              <a:rPr dirty="0" sz="850" spc="-10">
                <a:latin typeface="Arial MT"/>
                <a:cs typeface="Arial MT"/>
              </a:rPr>
              <a:t> </a:t>
            </a:r>
            <a:r>
              <a:rPr dirty="0" sz="850" spc="-20"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2025-07-10T17:15:07Z</dcterms:created>
  <dcterms:modified xsi:type="dcterms:W3CDTF">2025-07-10T17:15:07Z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2025-04-09T00:00:00Z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2025-07-10T00:00:00Z</vt:filetime>
  </property>
  <property fmtid="{D5CDD505-2E9C-101B-9397-08002B2CF9AE}" pid="5" name="Producer">
    <vt:lpwstr>Scanner System Image Conversion</vt:lpwstr>
  </property>
</Properties>
</file>