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28895" y="9931190"/>
            <a:ext cx="29400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3606" y="9921702"/>
            <a:ext cx="494029" cy="120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68507" y="9904679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44143" y="1180760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32463" y="371749"/>
            <a:ext cx="523875" cy="402590"/>
            <a:chOff x="432463" y="371749"/>
            <a:chExt cx="523875" cy="40259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0375" y="371749"/>
              <a:ext cx="395917" cy="26205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2463" y="652083"/>
              <a:ext cx="459873" cy="121884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292346" y="182569"/>
            <a:ext cx="316801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3970" marR="2005330">
              <a:lnSpc>
                <a:spcPct val="120000"/>
              </a:lnSpc>
              <a:spcBef>
                <a:spcPts val="49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>
                <a:latin typeface="Arial MT"/>
                <a:cs typeface="Arial MT"/>
              </a:rPr>
              <a:t> Lourenço,</a:t>
            </a:r>
            <a:r>
              <a:rPr dirty="0" sz="850" spc="-25">
                <a:latin typeface="Arial MT"/>
                <a:cs typeface="Arial MT"/>
              </a:rPr>
              <a:t> 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022769" y="1402942"/>
            <a:ext cx="2948305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093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2884</a:t>
            </a:r>
            <a:r>
              <a:rPr dirty="0" sz="850" spc="-10">
                <a:latin typeface="Arial MT"/>
                <a:cs typeface="Arial MT"/>
              </a:rPr>
              <a:t> de </a:t>
            </a:r>
            <a:r>
              <a:rPr dirty="0" sz="850">
                <a:latin typeface="Arial MT"/>
                <a:cs typeface="Arial MT"/>
              </a:rPr>
              <a:t>28</a:t>
            </a:r>
            <a:r>
              <a:rPr dirty="0" sz="850" spc="3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3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março,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850">
              <a:latin typeface="Arial MT"/>
              <a:cs typeface="Arial MT"/>
            </a:endParaRPr>
          </a:p>
          <a:p>
            <a:pPr marL="13970" marR="41910" indent="-1905">
              <a:lnSpc>
                <a:spcPts val="910"/>
              </a:lnSpc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R$5.000.000,00,</a:t>
            </a:r>
            <a:r>
              <a:rPr dirty="0" sz="850" spc="-20">
                <a:latin typeface="Arial MT"/>
                <a:cs typeface="Arial MT"/>
              </a:rPr>
              <a:t> para 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2759" y="2614175"/>
            <a:ext cx="6468110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435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MUNICIPAL,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acordo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8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50">
                <a:latin typeface="Arial MT"/>
                <a:cs typeface="Arial MT"/>
              </a:rPr>
              <a:t>10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dezembro</a:t>
            </a:r>
            <a:r>
              <a:rPr dirty="0" sz="850" spc="-10">
                <a:latin typeface="Arial MT"/>
                <a:cs typeface="Arial MT"/>
              </a:rPr>
              <a:t> 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publicada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n’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5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7077" y="4338501"/>
            <a:ext cx="195135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50" spc="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93639" y="4747233"/>
          <a:ext cx="6570345" cy="1160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4535"/>
                <a:gridCol w="2769869"/>
                <a:gridCol w="2310765"/>
                <a:gridCol w="688975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6535" sz="1275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6535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6535" sz="127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6535" sz="1275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VANTAGENS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4.800.000,00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Piso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Enfermagem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8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5.000.000,00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7834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9340" y="5970584"/>
            <a:ext cx="597408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abertura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Federal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N°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4.320/64,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8412" y="6331668"/>
            <a:ext cx="16484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64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>
                <a:latin typeface="Arial MT"/>
                <a:cs typeface="Arial MT"/>
              </a:rPr>
              <a:t> II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-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Anulação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6213" y="6679765"/>
            <a:ext cx="1945639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5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35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5356" y="6328621"/>
            <a:ext cx="74739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30">
                <a:latin typeface="Arial MT"/>
                <a:cs typeface="Arial MT"/>
              </a:rPr>
              <a:t>R$5.000.000,00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$5.000.000,00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15434" y="6995941"/>
            <a:ext cx="511683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50">
                <a:latin typeface="Arial MT"/>
                <a:cs typeface="Arial MT"/>
              </a:rPr>
              <a:t>Fundo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baseline="3267" sz="1275" spc="-60">
                <a:latin typeface="Arial MT"/>
                <a:cs typeface="Arial MT"/>
              </a:rPr>
              <a:t>MANUTEN</a:t>
            </a:r>
            <a:r>
              <a:rPr dirty="0" sz="850" spc="-40">
                <a:latin typeface="Arial MT"/>
                <a:cs typeface="Arial MT"/>
              </a:rPr>
              <a:t>CA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79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6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OPERACIONALIZACÃO</a:t>
            </a:r>
            <a:r>
              <a:rPr dirty="0" baseline="3267" sz="1275" spc="-22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DA</a:t>
            </a:r>
            <a:r>
              <a:rPr dirty="0" baseline="3267" sz="1275" spc="37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ESTRATÉGIA</a:t>
            </a:r>
            <a:r>
              <a:rPr dirty="0" baseline="3267" sz="1275" spc="112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-15">
                <a:latin typeface="Arial MT"/>
                <a:cs typeface="Arial MT"/>
              </a:rPr>
              <a:t> </a:t>
            </a:r>
            <a:r>
              <a:rPr dirty="0" baseline="3267" sz="1275" spc="-52">
                <a:latin typeface="Arial MT"/>
                <a:cs typeface="Arial MT"/>
              </a:rPr>
              <a:t>SAÚDE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DA</a:t>
            </a:r>
            <a:r>
              <a:rPr dirty="0" baseline="3267" sz="1275" spc="37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FAMÍLIA/UBS</a:t>
            </a:r>
            <a:r>
              <a:rPr dirty="0" baseline="3267" sz="1275" spc="12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(PREVINE</a:t>
            </a:r>
            <a:r>
              <a:rPr dirty="0" baseline="3267" sz="1275" spc="82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BRASIL)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5789" y="7002034"/>
            <a:ext cx="607695" cy="55880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10">
                <a:latin typeface="Arial MT"/>
                <a:cs typeface="Arial MT"/>
              </a:rPr>
              <a:t>05.22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2.015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45"/>
              </a:spcBef>
            </a:pPr>
            <a:r>
              <a:rPr dirty="0" sz="850" spc="-35"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6022" y="7405780"/>
            <a:ext cx="175196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OUTROS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38567" y="7358550"/>
            <a:ext cx="220789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506095">
              <a:lnSpc>
                <a:spcPct val="100000"/>
              </a:lnSpc>
              <a:spcBef>
                <a:spcPts val="470"/>
              </a:spcBef>
            </a:pPr>
            <a:r>
              <a:rPr dirty="0" sz="850" spc="-25">
                <a:latin typeface="Arial MT"/>
                <a:cs typeface="Arial MT"/>
              </a:rPr>
              <a:t>SUS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ManutenCão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ASPS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Governo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I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30" b="1">
                <a:latin typeface="Arial"/>
                <a:cs typeface="Arial"/>
              </a:rPr>
              <a:t>Total </a:t>
            </a:r>
            <a:r>
              <a:rPr dirty="0" sz="850" spc="-80" b="1">
                <a:latin typeface="Arial"/>
                <a:cs typeface="Arial"/>
              </a:rPr>
              <a:t>do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30" b="1">
                <a:latin typeface="Arial"/>
                <a:cs typeface="Arial"/>
              </a:rPr>
              <a:t>Projeto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spc="-45" b="1">
                <a:latin typeface="Arial"/>
                <a:cs typeface="Arial"/>
              </a:rPr>
              <a:t>Atividade</a:t>
            </a:r>
            <a:r>
              <a:rPr dirty="0" sz="850" spc="3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65052" y="7358550"/>
            <a:ext cx="61150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35">
                <a:latin typeface="Arial MT"/>
                <a:cs typeface="Arial MT"/>
              </a:rPr>
              <a:t>1.000.000,00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35" b="1">
                <a:latin typeface="Arial"/>
                <a:cs typeface="Arial"/>
              </a:rPr>
              <a:t>1.000.000,00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17070" y="7733345"/>
            <a:ext cx="606425" cy="7080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2.020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3.3.9.0.39.05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4.4.9.0.51.00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19005" y="7733345"/>
            <a:ext cx="2750820" cy="708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55600">
              <a:lnSpc>
                <a:spcPct val="1317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MANUTENCAO</a:t>
            </a:r>
            <a:r>
              <a:rPr dirty="0" sz="850" spc="1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OPERACIONALIZACÃO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FMS </a:t>
            </a:r>
            <a:r>
              <a:rPr dirty="0" sz="850" spc="-55">
                <a:latin typeface="Arial MT"/>
                <a:cs typeface="Arial MT"/>
              </a:rPr>
              <a:t>OUTROS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CONSUMO</a:t>
            </a:r>
            <a:endParaRPr sz="850">
              <a:latin typeface="Arial MT"/>
              <a:cs typeface="Arial MT"/>
            </a:endParaRPr>
          </a:p>
          <a:p>
            <a:pPr marL="12700" marR="5080" indent="-635">
              <a:lnSpc>
                <a:spcPct val="122300"/>
              </a:lnSpc>
              <a:spcBef>
                <a:spcPts val="190"/>
              </a:spcBef>
            </a:pPr>
            <a:r>
              <a:rPr dirty="0" baseline="3267" sz="1275" spc="-60">
                <a:latin typeface="Arial MT"/>
                <a:cs typeface="Arial MT"/>
              </a:rPr>
              <a:t>DEMAIS</a:t>
            </a:r>
            <a:r>
              <a:rPr dirty="0" baseline="3267" sz="1275" spc="44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SERVI</a:t>
            </a:r>
            <a:r>
              <a:rPr dirty="0" sz="850" spc="-30">
                <a:latin typeface="Arial MT"/>
                <a:cs typeface="Arial MT"/>
              </a:rPr>
              <a:t>C</a:t>
            </a:r>
            <a:r>
              <a:rPr dirty="0" baseline="3267" sz="1275" spc="-44">
                <a:latin typeface="Arial MT"/>
                <a:cs typeface="Arial MT"/>
              </a:rPr>
              <a:t>OS</a:t>
            </a:r>
            <a:r>
              <a:rPr dirty="0" baseline="3267" sz="1275" spc="-157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DE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TERCEIROS</a:t>
            </a:r>
            <a:r>
              <a:rPr dirty="0" baseline="3267" sz="1275" spc="37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-</a:t>
            </a:r>
            <a:r>
              <a:rPr dirty="0" baseline="3267" sz="1275" spc="-7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PESSOA</a:t>
            </a:r>
            <a:r>
              <a:rPr dirty="0" baseline="3267" sz="1275" spc="75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JURÍDICA </a:t>
            </a:r>
            <a:r>
              <a:rPr dirty="0" sz="850" spc="-45">
                <a:latin typeface="Arial MT"/>
                <a:cs typeface="Arial MT"/>
              </a:rPr>
              <a:t>OBRAS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INSTALACÕES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531870" y="7894842"/>
            <a:ext cx="1710689" cy="55308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5240" marR="5080" indent="-3175">
              <a:lnSpc>
                <a:spcPct val="132900"/>
              </a:lnSpc>
              <a:spcBef>
                <a:spcPts val="185"/>
              </a:spcBef>
            </a:pP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Vinculados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 </a:t>
            </a:r>
            <a:r>
              <a:rPr dirty="0" baseline="3267" sz="1275" spc="-44">
                <a:latin typeface="Arial MT"/>
                <a:cs typeface="Arial MT"/>
              </a:rPr>
              <a:t>Recursos</a:t>
            </a:r>
            <a:r>
              <a:rPr dirty="0" baseline="3267" sz="1275" spc="67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-22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Im</a:t>
            </a:r>
            <a:r>
              <a:rPr dirty="0" sz="850" spc="-50">
                <a:latin typeface="Arial MT"/>
                <a:cs typeface="Arial MT"/>
              </a:rPr>
              <a:t>D</a:t>
            </a:r>
            <a:r>
              <a:rPr dirty="0" baseline="3267" sz="1275" spc="-75">
                <a:latin typeface="Arial MT"/>
                <a:cs typeface="Arial MT"/>
              </a:rPr>
              <a:t>OStosVinculados</a:t>
            </a:r>
            <a:r>
              <a:rPr dirty="0" baseline="3267" sz="1275" spc="75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Sa </a:t>
            </a: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68097" y="7903984"/>
            <a:ext cx="607695" cy="54356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Arial MT"/>
                <a:cs typeface="Arial MT"/>
              </a:rPr>
              <a:t>2.000.000.00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1.000.000,00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50" spc="-35">
                <a:latin typeface="Arial MT"/>
                <a:cs typeface="Arial MT"/>
              </a:rPr>
              <a:t>1.000.000,00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4022351" y="8483007"/>
          <a:ext cx="3049905" cy="454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7405"/>
                <a:gridCol w="875665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35890">
                <a:tc>
                  <a:txBody>
                    <a:bodyPr/>
                    <a:lstStyle/>
                    <a:p>
                      <a:pPr marL="724535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41098" y="9913821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640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710511" y="2615957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0C0C0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41098" y="1202091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38554" y="362607"/>
            <a:ext cx="606425" cy="652145"/>
            <a:chOff x="438554" y="362607"/>
            <a:chExt cx="606425" cy="65214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8554" y="649037"/>
              <a:ext cx="606058" cy="365655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511" y="362607"/>
              <a:ext cx="392871" cy="268146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54523" y="231070"/>
            <a:ext cx="316103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96439">
              <a:lnSpc>
                <a:spcPct val="117600"/>
              </a:lnSpc>
              <a:spcBef>
                <a:spcPts val="480"/>
              </a:spcBef>
            </a:pPr>
            <a:r>
              <a:rPr dirty="0" sz="850" spc="-20">
                <a:latin typeface="Arial MT"/>
                <a:cs typeface="Arial MT"/>
              </a:rPr>
              <a:t>Rua 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25">
                <a:latin typeface="Arial MT"/>
                <a:cs typeface="Arial MT"/>
              </a:rPr>
              <a:t> 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721418" y="1272171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3º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25439" y="1272171"/>
            <a:ext cx="3437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98499" y="2030905"/>
            <a:ext cx="19373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2025-07-10T17:26:25Z</dcterms:created>
  <dcterms:modified xsi:type="dcterms:W3CDTF">2025-07-10T17:26:25Z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