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2023" y="993070"/>
            <a:ext cx="6669024" cy="9443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49936" y="9731170"/>
            <a:ext cx="6672580" cy="0"/>
          </a:xfrm>
          <a:custGeom>
            <a:avLst/>
            <a:gdLst/>
            <a:ahLst/>
            <a:cxnLst/>
            <a:rect l="l" t="t" r="r" b="b"/>
            <a:pathLst>
              <a:path w="6672580" h="0">
                <a:moveTo>
                  <a:pt x="0" y="0"/>
                </a:moveTo>
                <a:lnTo>
                  <a:pt x="6672072" y="0"/>
                </a:lnTo>
              </a:path>
            </a:pathLst>
          </a:custGeom>
          <a:ln w="9138">
            <a:solidFill>
              <a:srgbClr val="38383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5279" y="307669"/>
            <a:ext cx="640080" cy="590967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49879" y="9784479"/>
            <a:ext cx="274319" cy="6092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46183" y="41878"/>
            <a:ext cx="3215640" cy="586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2222" sz="1875" spc="-52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baseline="2222" sz="1875" spc="-1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baseline="2222" sz="1875" spc="-52" b="1">
                <a:solidFill>
                  <a:srgbClr val="0E0E0E"/>
                </a:solidFill>
                <a:latin typeface="Arial"/>
                <a:cs typeface="Arial"/>
              </a:rPr>
              <a:t>MUNICIPAL</a:t>
            </a:r>
            <a:r>
              <a:rPr dirty="0" baseline="2222" sz="187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baseline="2222" sz="1875" spc="-52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baseline="2222" sz="1875" spc="-82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181818"/>
                </a:solidFill>
                <a:latin typeface="Arial"/>
                <a:cs typeface="Arial"/>
              </a:rPr>
              <a:t>S</a:t>
            </a:r>
            <a:r>
              <a:rPr dirty="0" baseline="2222" sz="1875" spc="-15" b="1">
                <a:solidFill>
                  <a:srgbClr val="181818"/>
                </a:solidFill>
                <a:latin typeface="Arial"/>
                <a:cs typeface="Arial"/>
              </a:rPr>
              <a:t>EROPEDICA</a:t>
            </a:r>
            <a:endParaRPr baseline="2222" sz="1875">
              <a:latin typeface="Arial"/>
              <a:cs typeface="Arial"/>
            </a:endParaRPr>
          </a:p>
          <a:p>
            <a:pPr marL="13970" marR="2040255">
              <a:lnSpc>
                <a:spcPct val="117600"/>
              </a:lnSpc>
              <a:spcBef>
                <a:spcPts val="515"/>
              </a:spcBef>
            </a:pPr>
            <a:r>
              <a:rPr dirty="0" sz="850" spc="-20">
                <a:latin typeface="Lucida Sans Unicode"/>
                <a:cs typeface="Lucida Sans Unicode"/>
              </a:rPr>
              <a:t>Rua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0C0C0C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-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C0C0C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10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997" y="127173"/>
            <a:ext cx="31305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0">
                <a:solidFill>
                  <a:srgbClr val="343434"/>
                </a:solidFill>
                <a:latin typeface="Lucida Sans Unicode"/>
                <a:cs typeface="Lucida Sans Unicode"/>
              </a:rPr>
              <a:t>,t</a:t>
            </a:r>
            <a:r>
              <a:rPr dirty="0" sz="1250" spc="-1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180">
                <a:solidFill>
                  <a:srgbClr val="343434"/>
                </a:solidFill>
                <a:latin typeface="Lucida Sans Unicode"/>
                <a:cs typeface="Lucida Sans Unicode"/>
              </a:rPr>
              <a:t>*</a:t>
            </a:r>
            <a:r>
              <a:rPr dirty="0" sz="1250" spc="-6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50">
                <a:solidFill>
                  <a:srgbClr val="343434"/>
                </a:solidFill>
                <a:latin typeface="Lucida Sans Unicode"/>
                <a:cs typeface="Lucida Sans Unicode"/>
              </a:rPr>
              <a:t>t</a:t>
            </a:r>
            <a:endParaRPr sz="12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890619" y="1225845"/>
            <a:ext cx="2962275" cy="730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37615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latin typeface="Lucida Sans Unicode"/>
                <a:cs typeface="Lucida Sans Unicode"/>
              </a:rPr>
              <a:t>Decreto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2892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8</a:t>
            </a:r>
            <a:r>
              <a:rPr dirty="0" sz="850" spc="3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abril,</a:t>
            </a:r>
            <a:r>
              <a:rPr dirty="0" sz="850" spc="-6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32715" indent="3175">
              <a:lnSpc>
                <a:spcPts val="980"/>
              </a:lnSpc>
              <a:spcBef>
                <a:spcPts val="5"/>
              </a:spcBef>
            </a:pPr>
            <a:r>
              <a:rPr dirty="0" sz="850" spc="-80">
                <a:latin typeface="Lucida Sans Unicode"/>
                <a:cs typeface="Lucida Sans Unicode"/>
              </a:rPr>
              <a:t>Abre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crédito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suplementar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no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valor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E0E0E"/>
                </a:solidFill>
                <a:latin typeface="Lucida Sans Unicode"/>
                <a:cs typeface="Lucida Sans Unicode"/>
              </a:rPr>
              <a:t>R$390.000,00,</a:t>
            </a:r>
            <a:r>
              <a:rPr dirty="0" sz="850" spc="7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C0C0C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A0A0A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8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A0A0A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8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especifíca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D1D1D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providéncias.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8663" y="2433674"/>
            <a:ext cx="6570980" cy="1016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17880">
              <a:lnSpc>
                <a:spcPct val="157600"/>
              </a:lnSpc>
              <a:spcBef>
                <a:spcPts val="100"/>
              </a:spcBef>
            </a:pPr>
            <a:r>
              <a:rPr dirty="0" baseline="-16339" sz="1275" spc="-75">
                <a:solidFill>
                  <a:srgbClr val="161616"/>
                </a:solidFill>
                <a:latin typeface="Lucida Sans Unicode"/>
                <a:cs typeface="Lucida Sans Unicode"/>
              </a:rPr>
              <a:t>O</a:t>
            </a:r>
            <a:r>
              <a:rPr dirty="0" baseline="-16339" sz="1275" spc="-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-16339" sz="1275">
                <a:latin typeface="Lucida Sans Unicode"/>
                <a:cs typeface="Lucida Sans Unicode"/>
              </a:rPr>
              <a:t>PREFEITO</a:t>
            </a:r>
            <a:r>
              <a:rPr dirty="0" baseline="-16339" sz="1275" spc="-30">
                <a:latin typeface="Lucida Sans Unicode"/>
                <a:cs typeface="Lucida Sans Unicode"/>
              </a:rPr>
              <a:t> </a:t>
            </a:r>
            <a:r>
              <a:rPr dirty="0" baseline="-13071" sz="1275" spc="-52">
                <a:latin typeface="Lucida Sans Unicode"/>
                <a:cs typeface="Lucida Sans Unicode"/>
              </a:rPr>
              <a:t>MUNICIPAL,</a:t>
            </a:r>
            <a:r>
              <a:rPr dirty="0" baseline="-13071" sz="1275" spc="37">
                <a:latin typeface="Lucida Sans Unicode"/>
                <a:cs typeface="Lucida Sans Unicode"/>
              </a:rPr>
              <a:t> </a:t>
            </a:r>
            <a:r>
              <a:rPr dirty="0" baseline="-9803" sz="1275" spc="-120">
                <a:latin typeface="Lucida Sans Unicode"/>
                <a:cs typeface="Lucida Sans Unicode"/>
              </a:rPr>
              <a:t>no</a:t>
            </a:r>
            <a:r>
              <a:rPr dirty="0" baseline="-9803" sz="1275" spc="-75">
                <a:latin typeface="Lucida Sans Unicode"/>
                <a:cs typeface="Lucida Sans Unicode"/>
              </a:rPr>
              <a:t> </a:t>
            </a:r>
            <a:r>
              <a:rPr dirty="0" baseline="-9803" sz="1275" spc="-104">
                <a:solidFill>
                  <a:srgbClr val="131313"/>
                </a:solidFill>
                <a:latin typeface="Lucida Sans Unicode"/>
                <a:cs typeface="Lucida Sans Unicode"/>
              </a:rPr>
              <a:t>uso</a:t>
            </a:r>
            <a:r>
              <a:rPr dirty="0" baseline="-9803" sz="1275" spc="-44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A0A0A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4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atribuições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legais,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8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51515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6363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D1D1D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97">
                <a:latin typeface="Lucida Sans Unicode"/>
                <a:cs typeface="Lucida Sans Unicode"/>
              </a:rPr>
              <a:t>lhe</a:t>
            </a:r>
            <a:r>
              <a:rPr dirty="0" baseline="9803" sz="1275" spc="-37">
                <a:latin typeface="Lucida Sans Unicode"/>
                <a:cs typeface="Lucida Sans Unicode"/>
              </a:rPr>
              <a:t> </a:t>
            </a:r>
            <a:r>
              <a:rPr dirty="0" baseline="9803" sz="1275" spc="-127">
                <a:latin typeface="Lucida Sans Unicode"/>
                <a:cs typeface="Lucida Sans Unicode"/>
              </a:rPr>
              <a:t>confere</a:t>
            </a:r>
            <a:r>
              <a:rPr dirty="0" baseline="9803" sz="1275" spc="22">
                <a:latin typeface="Lucida Sans Unicode"/>
                <a:cs typeface="Lucida Sans Unicode"/>
              </a:rPr>
              <a:t> </a:t>
            </a:r>
            <a:r>
              <a:rPr dirty="0" baseline="9803" sz="1275" spc="-120">
                <a:solidFill>
                  <a:srgbClr val="181818"/>
                </a:solidFill>
                <a:latin typeface="Lucida Sans Unicode"/>
                <a:cs typeface="Lucida Sans Unicode"/>
              </a:rPr>
              <a:t>o</a:t>
            </a:r>
            <a:r>
              <a:rPr dirty="0" baseline="9803" sz="1275" spc="-82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97">
                <a:latin typeface="Lucida Sans Unicode"/>
                <a:cs typeface="Lucida Sans Unicode"/>
              </a:rPr>
              <a:t>art.</a:t>
            </a:r>
            <a:r>
              <a:rPr dirty="0" baseline="13071" sz="1275" spc="-142">
                <a:latin typeface="Lucida Sans Unicode"/>
                <a:cs typeface="Lucida Sans Unicode"/>
              </a:rPr>
              <a:t> </a:t>
            </a:r>
            <a:r>
              <a:rPr dirty="0" baseline="13071" sz="1275">
                <a:solidFill>
                  <a:srgbClr val="1F1F1F"/>
                </a:solidFill>
                <a:latin typeface="Lucida Sans Unicode"/>
                <a:cs typeface="Lucida Sans Unicode"/>
              </a:rPr>
              <a:t>8º</a:t>
            </a:r>
            <a:r>
              <a:rPr dirty="0" baseline="13071" sz="1275" spc="262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16339" sz="1275" spc="-37">
                <a:solidFill>
                  <a:srgbClr val="212121"/>
                </a:solidFill>
                <a:latin typeface="Lucida Sans Unicode"/>
                <a:cs typeface="Lucida Sans Unicode"/>
              </a:rPr>
              <a:t>da </a:t>
            </a:r>
            <a:r>
              <a:rPr dirty="0" baseline="-9803" sz="1275" spc="-60">
                <a:latin typeface="Lucida Sans Unicode"/>
                <a:cs typeface="Lucida Sans Unicode"/>
              </a:rPr>
              <a:t>Lei</a:t>
            </a:r>
            <a:r>
              <a:rPr dirty="0" baseline="-9803" sz="1275" spc="-12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n°</a:t>
            </a:r>
            <a:r>
              <a:rPr dirty="0" sz="850" spc="-75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31313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de</a:t>
            </a:r>
            <a:r>
              <a:rPr dirty="0" sz="850" spc="-80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0F0F0F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dezembro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de</a:t>
            </a:r>
            <a:r>
              <a:rPr dirty="0" sz="850" spc="-80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31313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latin typeface="Lucida Sans Unicode"/>
                <a:cs typeface="Lucida Sans Unicode"/>
              </a:rPr>
              <a:t>-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publicada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E0E0E"/>
                </a:solidFill>
                <a:latin typeface="Lucida Sans Unicode"/>
                <a:cs typeface="Lucida Sans Unicode"/>
              </a:rPr>
              <a:t>na</a:t>
            </a:r>
            <a:r>
              <a:rPr dirty="0" sz="850" spc="-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ediçáo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extra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II</a:t>
            </a:r>
            <a:r>
              <a:rPr dirty="0" sz="850" spc="-90">
                <a:latin typeface="Lucida Sans Unicode"/>
                <a:cs typeface="Lucida Sans Unicode"/>
              </a:rPr>
              <a:t> </a:t>
            </a:r>
            <a:r>
              <a:rPr dirty="0" baseline="9803" sz="1275" spc="-15">
                <a:latin typeface="Lucida Sans Unicode"/>
                <a:cs typeface="Lucida Sans Unicode"/>
              </a:rPr>
              <a:t>n°</a:t>
            </a:r>
            <a:r>
              <a:rPr dirty="0" baseline="9803" sz="1275" spc="-82">
                <a:latin typeface="Lucida Sans Unicode"/>
                <a:cs typeface="Lucida Sans Unicode"/>
              </a:rPr>
              <a:t> </a:t>
            </a:r>
            <a:r>
              <a:rPr dirty="0" baseline="9803" sz="1275" spc="-165">
                <a:solidFill>
                  <a:srgbClr val="0F0F0F"/>
                </a:solidFill>
                <a:latin typeface="Lucida Sans Unicode"/>
                <a:cs typeface="Lucida Sans Unicode"/>
              </a:rPr>
              <a:t>1924</a:t>
            </a:r>
            <a:r>
              <a:rPr dirty="0" baseline="9803" sz="1275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89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baseline="9803" sz="1275" spc="-112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13071" sz="1275" spc="-44">
                <a:solidFill>
                  <a:srgbClr val="0F0F0F"/>
                </a:solidFill>
                <a:latin typeface="Lucida Sans Unicode"/>
                <a:cs typeface="Lucida Sans Unicode"/>
              </a:rPr>
              <a:t>10/12/2024</a:t>
            </a:r>
            <a:endParaRPr baseline="13071" sz="1275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57150">
              <a:lnSpc>
                <a:spcPct val="100000"/>
              </a:lnSpc>
            </a:pPr>
            <a:r>
              <a:rPr dirty="0" u="sng" sz="850" spc="-65">
                <a:solidFill>
                  <a:srgbClr val="131313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60">
                <a:solidFill>
                  <a:srgbClr val="131313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1A1A1A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75">
                <a:solidFill>
                  <a:srgbClr val="1A1A1A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181818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75">
                <a:solidFill>
                  <a:srgbClr val="181818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A2A2A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40">
                <a:solidFill>
                  <a:srgbClr val="2A2A2A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32323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40">
                <a:solidFill>
                  <a:srgbClr val="232323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90">
                <a:solidFill>
                  <a:srgbClr val="1F1F1F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25">
                <a:solidFill>
                  <a:srgbClr val="1F1F1F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A'</a:t>
            </a:r>
            <a:endParaRPr sz="850">
              <a:latin typeface="Lucida Sans Unicode"/>
              <a:cs typeface="Lucida Sans Unicode"/>
            </a:endParaRPr>
          </a:p>
          <a:p>
            <a:pPr marL="377190">
              <a:lnSpc>
                <a:spcPct val="100000"/>
              </a:lnSpc>
              <a:spcBef>
                <a:spcPts val="1140"/>
              </a:spcBef>
            </a:pP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6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A2A2A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5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Fica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A1A1A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0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seguintes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9058" y="4203798"/>
            <a:ext cx="2695575" cy="3765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850" spc="-45" b="1">
                <a:solidFill>
                  <a:srgbClr val="151515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50" spc="15" b="1">
                <a:solidFill>
                  <a:srgbClr val="151515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50" spc="-10" b="1">
                <a:solidFill>
                  <a:srgbClr val="131313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50" spc="500" b="1">
                <a:solidFill>
                  <a:srgbClr val="131313"/>
                </a:solidFill>
                <a:uFill>
                  <a:solidFill>
                    <a:srgbClr val="38383B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  <a:spcBef>
                <a:spcPts val="290"/>
              </a:spcBef>
            </a:pP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PREFEITURA</a:t>
            </a:r>
            <a:r>
              <a:rPr dirty="0" sz="1000" spc="4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B2B2B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818" y="4520338"/>
            <a:ext cx="3465829" cy="55245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95"/>
              </a:spcBef>
              <a:tabLst>
                <a:tab pos="815975" algn="l"/>
              </a:tabLst>
            </a:pPr>
            <a:r>
              <a:rPr dirty="0" sz="850" spc="-10" b="1">
                <a:solidFill>
                  <a:srgbClr val="232323"/>
                </a:solidFill>
                <a:latin typeface="Arial"/>
                <a:cs typeface="Arial"/>
              </a:rPr>
              <a:t>01.13</a:t>
            </a:r>
            <a:r>
              <a:rPr dirty="0" sz="850" b="1">
                <a:solidFill>
                  <a:srgbClr val="232323"/>
                </a:solidFill>
                <a:latin typeface="Arial"/>
                <a:cs typeface="Arial"/>
              </a:rPr>
              <a:t>	</a:t>
            </a:r>
            <a:r>
              <a:rPr dirty="0" sz="850" spc="-35" b="1">
                <a:solidFill>
                  <a:srgbClr val="0C0C0C"/>
                </a:solidFill>
                <a:latin typeface="Arial"/>
                <a:cs typeface="Arial"/>
              </a:rPr>
              <a:t>Secretaria</a:t>
            </a:r>
            <a:r>
              <a:rPr dirty="0" sz="850" spc="30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0C0C0C"/>
                </a:solidFill>
                <a:latin typeface="Arial"/>
                <a:cs typeface="Arial"/>
              </a:rPr>
              <a:t>Municipal</a:t>
            </a:r>
            <a:r>
              <a:rPr dirty="0" sz="850" spc="3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51515"/>
                </a:solidFill>
                <a:latin typeface="Arial"/>
                <a:cs typeface="Arial"/>
              </a:rPr>
              <a:t>de</a:t>
            </a:r>
            <a:r>
              <a:rPr dirty="0" sz="850" spc="-1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51515"/>
                </a:solidFill>
                <a:latin typeface="Arial"/>
                <a:cs typeface="Arial"/>
              </a:rPr>
              <a:t>Serviços</a:t>
            </a:r>
            <a:r>
              <a:rPr dirty="0" sz="850" spc="-1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0C0C0C"/>
                </a:solidFill>
                <a:latin typeface="Arial"/>
                <a:cs typeface="Arial"/>
              </a:rPr>
              <a:t>Públícos</a:t>
            </a:r>
            <a:endParaRPr sz="850">
              <a:latin typeface="Arial"/>
              <a:cs typeface="Arial"/>
            </a:endParaRPr>
          </a:p>
          <a:p>
            <a:pPr marL="13335" marR="5080" indent="-1270">
              <a:lnSpc>
                <a:spcPct val="129299"/>
              </a:lnSpc>
              <a:spcBef>
                <a:spcPts val="95"/>
              </a:spcBef>
              <a:tabLst>
                <a:tab pos="815975" algn="l"/>
              </a:tabLst>
            </a:pPr>
            <a:r>
              <a:rPr dirty="0" sz="850" spc="-10">
                <a:latin typeface="Lucida Sans Unicode"/>
                <a:cs typeface="Lucida Sans Unicode"/>
              </a:rPr>
              <a:t>2.825</a:t>
            </a:r>
            <a:r>
              <a:rPr dirty="0" sz="850">
                <a:latin typeface="Lucida Sans Unicode"/>
                <a:cs typeface="Lucida Sans Unicode"/>
              </a:rPr>
              <a:t>	</a:t>
            </a:r>
            <a:r>
              <a:rPr dirty="0" sz="850" spc="-80">
                <a:latin typeface="Lucida Sans Unicode"/>
                <a:cs typeface="Lucida Sans Unicode"/>
              </a:rPr>
              <a:t>Manutenção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Operacionaliza0ăo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A0A0A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Secretária 3.3.9.0.36.01</a:t>
            </a:r>
            <a:r>
              <a:rPr dirty="0" sz="850">
                <a:latin typeface="Lucida Sans Unicode"/>
                <a:cs typeface="Lucida Sans Unicode"/>
              </a:rPr>
              <a:t>	</a:t>
            </a:r>
            <a:r>
              <a:rPr dirty="0" sz="850" spc="-270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OUTROS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SERVICOS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TERCEIROS</a:t>
            </a:r>
            <a:r>
              <a:rPr dirty="0" sz="850" spc="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PESSOA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FÍSICA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5914" y="5367189"/>
            <a:ext cx="281305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40"/>
              </a:spcBef>
            </a:pPr>
            <a:r>
              <a:rPr dirty="0" sz="850" spc="-30" b="1">
                <a:solidFill>
                  <a:srgbClr val="0F0F0F"/>
                </a:solidFill>
                <a:latin typeface="Arial"/>
                <a:cs typeface="Arial"/>
              </a:rPr>
              <a:t>01.31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80">
                <a:latin typeface="Lucida Sans Unicode"/>
                <a:cs typeface="Lucida Sans Unicode"/>
              </a:rPr>
              <a:t>2.046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96432" y="5367189"/>
            <a:ext cx="2617470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40"/>
              </a:spcBef>
            </a:pPr>
            <a:r>
              <a:rPr dirty="0" sz="850" spc="-35" b="1">
                <a:solidFill>
                  <a:srgbClr val="131313"/>
                </a:solidFill>
                <a:latin typeface="Arial"/>
                <a:cs typeface="Arial"/>
              </a:rPr>
              <a:t>Secretária</a:t>
            </a:r>
            <a:r>
              <a:rPr dirty="0" sz="850" spc="2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11111"/>
                </a:solidFill>
                <a:latin typeface="Arial"/>
                <a:cs typeface="Arial"/>
              </a:rPr>
              <a:t>Municipal</a:t>
            </a:r>
            <a:r>
              <a:rPr dirty="0" sz="850" spc="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181818"/>
                </a:solidFill>
                <a:latin typeface="Arial"/>
                <a:cs typeface="Arial"/>
              </a:rPr>
              <a:t>de</a:t>
            </a:r>
            <a:r>
              <a:rPr dirty="0" sz="850" spc="-1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61616"/>
                </a:solidFill>
                <a:latin typeface="Arial"/>
                <a:cs typeface="Arial"/>
              </a:rPr>
              <a:t>Cultura,</a:t>
            </a:r>
            <a:r>
              <a:rPr dirty="0" sz="850" spc="5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0C0C0C"/>
                </a:solidFill>
                <a:latin typeface="Arial"/>
                <a:cs typeface="Arial"/>
              </a:rPr>
              <a:t>Turismo</a:t>
            </a:r>
            <a:r>
              <a:rPr dirty="0" sz="850" spc="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 b="1">
                <a:solidFill>
                  <a:srgbClr val="0C0C0C"/>
                </a:solidFill>
                <a:latin typeface="Arial"/>
                <a:cs typeface="Arial"/>
              </a:rPr>
              <a:t>Juventude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75">
                <a:latin typeface="Lucida Sans Unicode"/>
                <a:cs typeface="Lucida Sans Unicode"/>
              </a:rPr>
              <a:t>Manutenção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Operacionalização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Secretaria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377910" y="5748292"/>
          <a:ext cx="6594475" cy="2399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4695"/>
                <a:gridCol w="2771140"/>
                <a:gridCol w="2353944"/>
                <a:gridCol w="658495"/>
              </a:tblGrid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ts val="969"/>
                        </a:lnSpc>
                        <a:spcBef>
                          <a:spcPts val="325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127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ts val="969"/>
                        </a:lnSpc>
                        <a:spcBef>
                          <a:spcPts val="32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50" spc="4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CIVIL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1275"/>
                </a:tc>
                <a:tc>
                  <a:txBody>
                    <a:bodyPr/>
                    <a:lstStyle/>
                    <a:p>
                      <a:pPr marL="5454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8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685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55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4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10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5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4445"/>
                </a:tc>
              </a:tr>
              <a:tr h="195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8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algn="ctr" marL="685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55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17970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01.34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Secretźria</a:t>
                      </a:r>
                      <a:r>
                        <a:rPr dirty="0" sz="850" spc="6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Esporte</a:t>
                      </a:r>
                      <a:r>
                        <a:rPr dirty="0" sz="85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0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Lazer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2.047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6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Operacionalizacăo </a:t>
                      </a:r>
                      <a:r>
                        <a:rPr dirty="0" sz="850" spc="-9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CIVIL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546735">
                        <a:lnSpc>
                          <a:spcPts val="1010"/>
                        </a:lnSpc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lmposto.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ts val="1010"/>
                        </a:lnSpc>
                      </a:pP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 Atividade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ctr" marL="806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7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06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907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01.36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Secretźria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Agronegócios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1.832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Operacİonalização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CIVIL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554355">
                        <a:lnSpc>
                          <a:spcPct val="100000"/>
                        </a:lnSpc>
                      </a:pP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5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90805">
                        <a:lnSpc>
                          <a:spcPct val="100000"/>
                        </a:lnSpc>
                      </a:pPr>
                      <a:r>
                        <a:rPr dirty="0" sz="850" spc="-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100,000,00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49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3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ctr" marL="9271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50" spc="-114"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40"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9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ctr" marL="8699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50" spc="-7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</a:tr>
              <a:tr h="14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35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Valor 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-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ctr" marL="8826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390.000,00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919949" y="4843238"/>
            <a:ext cx="1997710" cy="56197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506095">
              <a:lnSpc>
                <a:spcPct val="100000"/>
              </a:lnSpc>
              <a:spcBef>
                <a:spcPts val="470"/>
              </a:spcBef>
            </a:pP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não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Vinculados</a:t>
            </a:r>
            <a:endParaRPr sz="850">
              <a:latin typeface="Lucida Sans Unicode"/>
              <a:cs typeface="Lucida Sans Unicode"/>
            </a:endParaRPr>
          </a:p>
          <a:p>
            <a:pPr marL="15240" marR="508000" indent="-3175">
              <a:lnSpc>
                <a:spcPts val="1440"/>
              </a:lnSpc>
              <a:spcBef>
                <a:spcPts val="50"/>
              </a:spcBef>
            </a:pPr>
            <a:r>
              <a:rPr dirty="0" sz="850" spc="-30" b="1">
                <a:latin typeface="Arial"/>
                <a:cs typeface="Arial"/>
              </a:rPr>
              <a:t>Total </a:t>
            </a:r>
            <a:r>
              <a:rPr dirty="0" sz="850" spc="-45" b="1">
                <a:solidFill>
                  <a:srgbClr val="111111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0E0E0E"/>
                </a:solidFill>
                <a:latin typeface="Arial"/>
                <a:cs typeface="Arial"/>
              </a:rPr>
              <a:t>Projeto</a:t>
            </a:r>
            <a:r>
              <a:rPr dirty="0" sz="850" spc="20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/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31313"/>
                </a:solidFill>
                <a:latin typeface="Arial"/>
                <a:cs typeface="Arial"/>
              </a:rPr>
              <a:t>Atividade</a:t>
            </a:r>
            <a:r>
              <a:rPr dirty="0" sz="850" spc="2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1C1C1C"/>
                </a:solidFill>
                <a:latin typeface="Arial"/>
                <a:cs typeface="Arial"/>
              </a:rPr>
              <a:t>RŞ</a:t>
            </a:r>
            <a:r>
              <a:rPr dirty="0" sz="850" spc="-3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11111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131313"/>
                </a:solidFill>
                <a:latin typeface="Arial"/>
                <a:cs typeface="Arial"/>
              </a:rPr>
              <a:t>da</a:t>
            </a:r>
            <a:r>
              <a:rPr dirty="0" sz="850" spc="-2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0C0C0C"/>
                </a:solidFill>
                <a:latin typeface="Arial"/>
                <a:cs typeface="Arial"/>
              </a:rPr>
              <a:t>Unidade</a:t>
            </a:r>
            <a:r>
              <a:rPr dirty="0" sz="850" spc="17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F1F1F"/>
                </a:solidFill>
                <a:latin typeface="Arial"/>
                <a:cs typeface="Arial"/>
              </a:rPr>
              <a:t>RS</a:t>
            </a:r>
            <a:endParaRPr sz="8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93501" y="4837145"/>
            <a:ext cx="462915" cy="54673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20">
                <a:latin typeface="Arial Black"/>
                <a:cs typeface="Arial Black"/>
              </a:rPr>
              <a:t>90.000,00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120">
                <a:solidFill>
                  <a:srgbClr val="1F1F1F"/>
                </a:solidFill>
                <a:latin typeface="Arial Black"/>
                <a:cs typeface="Arial Black"/>
              </a:rPr>
              <a:t>90.000,00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120">
                <a:solidFill>
                  <a:srgbClr val="1C1C1C"/>
                </a:solidFill>
                <a:latin typeface="Arial Black"/>
                <a:cs typeface="Arial Black"/>
              </a:rPr>
              <a:t>90.000,00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19956" y="8197134"/>
            <a:ext cx="6035675" cy="306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5459" marR="30480" indent="-467995">
              <a:lnSpc>
                <a:spcPct val="108200"/>
              </a:lnSpc>
              <a:spcBef>
                <a:spcPts val="100"/>
              </a:spcBef>
            </a:pPr>
            <a:r>
              <a:rPr dirty="0" baseline="-9803" sz="1275" spc="-135">
                <a:latin typeface="Lucida Sans Unicode"/>
                <a:cs typeface="Lucida Sans Unicode"/>
              </a:rPr>
              <a:t>Artigo</a:t>
            </a:r>
            <a:r>
              <a:rPr dirty="0" baseline="-9803" sz="1275" spc="-82">
                <a:latin typeface="Lucida Sans Unicode"/>
                <a:cs typeface="Lucida Sans Unicode"/>
              </a:rPr>
              <a:t> </a:t>
            </a:r>
            <a:r>
              <a:rPr dirty="0" baseline="-9803" sz="1275" spc="-104">
                <a:solidFill>
                  <a:srgbClr val="161616"/>
                </a:solidFill>
                <a:latin typeface="Lucida Sans Unicode"/>
                <a:cs typeface="Lucida Sans Unicode"/>
              </a:rPr>
              <a:t>2º</a:t>
            </a:r>
            <a:r>
              <a:rPr dirty="0" baseline="-9803" sz="1275" spc="-112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284">
                <a:solidFill>
                  <a:srgbClr val="0F0F0F"/>
                </a:solidFill>
                <a:latin typeface="Lucida Sans Unicode"/>
                <a:cs typeface="Lucida Sans Unicode"/>
              </a:rPr>
              <a:t>-</a:t>
            </a:r>
            <a:r>
              <a:rPr dirty="0" baseline="-9803" sz="1275" spc="-157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E0E0E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2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abertura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presente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crédiło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suplementar,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32323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135">
                <a:solidFill>
                  <a:srgbClr val="131313"/>
                </a:solidFill>
                <a:latin typeface="Lucida Sans Unicode"/>
                <a:cs typeface="Lucida Sans Unicode"/>
              </a:rPr>
              <a:t>trata</a:t>
            </a:r>
            <a:r>
              <a:rPr dirty="0" baseline="9803" sz="1275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75">
                <a:solidFill>
                  <a:srgbClr val="181818"/>
                </a:solidFill>
                <a:latin typeface="Lucida Sans Unicode"/>
                <a:cs typeface="Lucida Sans Unicode"/>
              </a:rPr>
              <a:t>o </a:t>
            </a:r>
            <a:r>
              <a:rPr dirty="0" baseline="9803" sz="1275" spc="-15">
                <a:solidFill>
                  <a:srgbClr val="181818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0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parágrafo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1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latin typeface="Lucida Sans Unicode"/>
                <a:cs typeface="Lucida Sans Unicode"/>
              </a:rPr>
              <a:t>Lei</a:t>
            </a:r>
            <a:r>
              <a:rPr dirty="0" sz="850" spc="-100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0E0E0E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4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6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4.320/64,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Inciso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Ill.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623204" y="8574864"/>
            <a:ext cx="1647825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4000"/>
              </a:lnSpc>
              <a:spcBef>
                <a:spcPts val="100"/>
              </a:spcBef>
            </a:pPr>
            <a:r>
              <a:rPr dirty="0" sz="850" spc="-60">
                <a:latin typeface="Lucida Sans Unicode"/>
                <a:cs typeface="Lucida Sans Unicode"/>
              </a:rPr>
              <a:t>Inciso: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II</a:t>
            </a:r>
            <a:r>
              <a:rPr dirty="0" sz="850" spc="-114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51515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latin typeface="Lucida Sans Unicode"/>
                <a:cs typeface="Lucida Sans Unicode"/>
              </a:rPr>
              <a:t>III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C1C1C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Anulação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de</a:t>
            </a:r>
            <a:r>
              <a:rPr dirty="0" sz="850" spc="-8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Dotação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69331" y="8919814"/>
            <a:ext cx="3130550" cy="70739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370"/>
              </a:spcBef>
            </a:pPr>
            <a:r>
              <a:rPr dirty="0" u="sng" sz="850" spc="-35">
                <a:solidFill>
                  <a:srgbClr val="151515"/>
                </a:solidFill>
                <a:uFill>
                  <a:solidFill>
                    <a:srgbClr val="383438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50" spc="-10">
                <a:solidFill>
                  <a:srgbClr val="151515"/>
                </a:solidFill>
                <a:uFill>
                  <a:solidFill>
                    <a:srgbClr val="38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1D1D1D"/>
                </a:solidFill>
                <a:uFill>
                  <a:solidFill>
                    <a:srgbClr val="383438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77470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solidFill>
                  <a:srgbClr val="232323"/>
                </a:solidFill>
                <a:latin typeface="Arial"/>
                <a:cs typeface="Arial"/>
              </a:rPr>
              <a:t>PREFEITURA</a:t>
            </a:r>
            <a:r>
              <a:rPr dirty="0" sz="1000" spc="6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1000" spc="-3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181818"/>
                </a:solidFill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  <a:p>
            <a:pPr marL="152400">
              <a:lnSpc>
                <a:spcPct val="100000"/>
              </a:lnSpc>
              <a:spcBef>
                <a:spcPts val="125"/>
              </a:spcBef>
              <a:tabLst>
                <a:tab pos="948690" algn="l"/>
              </a:tabLst>
            </a:pPr>
            <a:r>
              <a:rPr dirty="0" sz="850" spc="-10" b="1">
                <a:solidFill>
                  <a:srgbClr val="161616"/>
                </a:solidFill>
                <a:latin typeface="Arial"/>
                <a:cs typeface="Arial"/>
              </a:rPr>
              <a:t>01.13</a:t>
            </a:r>
            <a:r>
              <a:rPr dirty="0" sz="850" b="1">
                <a:solidFill>
                  <a:srgbClr val="161616"/>
                </a:solidFill>
                <a:latin typeface="Arial"/>
                <a:cs typeface="Arial"/>
              </a:rPr>
              <a:t>	</a:t>
            </a:r>
            <a:r>
              <a:rPr dirty="0" sz="850" spc="-35" b="1">
                <a:solidFill>
                  <a:srgbClr val="0E0E0E"/>
                </a:solidFill>
                <a:latin typeface="Arial"/>
                <a:cs typeface="Arial"/>
              </a:rPr>
              <a:t>Secretaria</a:t>
            </a:r>
            <a:r>
              <a:rPr dirty="0" sz="850" spc="50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0E0E0E"/>
                </a:solidFill>
                <a:latin typeface="Arial"/>
                <a:cs typeface="Arial"/>
              </a:rPr>
              <a:t>Municipal</a:t>
            </a:r>
            <a:r>
              <a:rPr dirty="0" sz="850" spc="1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50" spc="-20" b="1">
                <a:solidFill>
                  <a:srgbClr val="0F0F0F"/>
                </a:solidFill>
                <a:latin typeface="Arial"/>
                <a:cs typeface="Arial"/>
              </a:rPr>
              <a:t>de </a:t>
            </a:r>
            <a:r>
              <a:rPr dirty="0" sz="850">
                <a:solidFill>
                  <a:srgbClr val="0A0A0A"/>
                </a:solidFill>
                <a:latin typeface="Lucida Sans Unicode"/>
                <a:cs typeface="Lucida Sans Unicode"/>
              </a:rPr>
              <a:t>Servi</a:t>
            </a:r>
            <a:r>
              <a:rPr dirty="0" baseline="-6535" sz="1275">
                <a:solidFill>
                  <a:srgbClr val="0A0A0A"/>
                </a:solidFill>
                <a:latin typeface="Lucida Sans Unicode"/>
                <a:cs typeface="Lucida Sans Unicode"/>
              </a:rPr>
              <a:t>s</a:t>
            </a:r>
            <a:r>
              <a:rPr dirty="0" baseline="-6535" sz="1275" spc="179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A0A0A"/>
                </a:solidFill>
                <a:latin typeface="Lucida Sans Unicode"/>
                <a:cs typeface="Lucida Sans Unicode"/>
              </a:rPr>
              <a:t>s</a:t>
            </a:r>
            <a:r>
              <a:rPr dirty="0" sz="850" spc="-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 b="1">
                <a:solidFill>
                  <a:srgbClr val="111111"/>
                </a:solidFill>
                <a:latin typeface="Arial"/>
                <a:cs typeface="Arial"/>
              </a:rPr>
              <a:t>Públicos</a:t>
            </a:r>
            <a:endParaRPr sz="850">
              <a:latin typeface="Arial"/>
              <a:cs typeface="Arial"/>
            </a:endParaRPr>
          </a:p>
          <a:p>
            <a:pPr marL="142240">
              <a:lnSpc>
                <a:spcPct val="100000"/>
              </a:lnSpc>
              <a:spcBef>
                <a:spcPts val="395"/>
              </a:spcBef>
              <a:tabLst>
                <a:tab pos="945515" algn="l"/>
              </a:tabLst>
            </a:pPr>
            <a:r>
              <a:rPr dirty="0" sz="850" spc="-10">
                <a:latin typeface="Lucida Sans Unicode"/>
                <a:cs typeface="Lucida Sans Unicode"/>
              </a:rPr>
              <a:t>2.825</a:t>
            </a:r>
            <a:r>
              <a:rPr dirty="0" sz="850">
                <a:latin typeface="Lucida Sans Unicode"/>
                <a:cs typeface="Lucida Sans Unicode"/>
              </a:rPr>
              <a:t>	</a:t>
            </a:r>
            <a:r>
              <a:rPr dirty="0" sz="850" spc="-75">
                <a:latin typeface="Lucida Sans Unicode"/>
                <a:cs typeface="Lucida Sans Unicode"/>
              </a:rPr>
              <a:t>Manutenção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A0A0A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Operacionalizacão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Secretária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782866" y="8562681"/>
            <a:ext cx="655955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470"/>
              </a:spcBef>
            </a:pPr>
            <a:r>
              <a:rPr dirty="0" sz="850" spc="-90">
                <a:latin typeface="Lucida Sans Unicode"/>
                <a:cs typeface="Lucida Sans Unicode"/>
              </a:rPr>
              <a:t>R$390.000,00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40">
                <a:latin typeface="Lucida Sans Unicode"/>
                <a:cs typeface="Lucida Sans Unicode"/>
              </a:rPr>
              <a:t>$390.000,00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393184" y="9744363"/>
            <a:ext cx="5029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212121"/>
                </a:solidFill>
                <a:latin typeface="Lucida Sans Unicode"/>
                <a:cs typeface="Lucida Sans Unicode"/>
              </a:rPr>
              <a:t>Pagina</a:t>
            </a:r>
            <a:r>
              <a:rPr dirty="0" sz="600" spc="-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0">
                <a:solidFill>
                  <a:srgbClr val="1A1A1A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0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343434"/>
                </a:solidFill>
                <a:latin typeface="Lucida Sans Unicode"/>
                <a:cs typeface="Lucida Sans Unicode"/>
              </a:rPr>
              <a:t>2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687" y="9750970"/>
            <a:ext cx="6617208" cy="17363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517648" y="7775492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 h="0">
                <a:moveTo>
                  <a:pt x="0" y="0"/>
                </a:moveTo>
                <a:lnTo>
                  <a:pt x="1953768" y="0"/>
                </a:lnTo>
              </a:path>
            </a:pathLst>
          </a:custGeom>
          <a:ln w="9138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70687" y="1084456"/>
            <a:ext cx="6659880" cy="0"/>
          </a:xfrm>
          <a:custGeom>
            <a:avLst/>
            <a:gdLst/>
            <a:ahLst/>
            <a:cxnLst/>
            <a:rect l="l" t="t" r="r" b="b"/>
            <a:pathLst>
              <a:path w="6659880" h="0">
                <a:moveTo>
                  <a:pt x="0" y="0"/>
                </a:moveTo>
                <a:lnTo>
                  <a:pt x="6659880" y="0"/>
                </a:lnTo>
              </a:path>
            </a:pathLst>
          </a:custGeom>
          <a:ln w="18277">
            <a:solidFill>
              <a:srgbClr val="2F2F2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6888" y="310714"/>
            <a:ext cx="707136" cy="59401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450953" y="118287"/>
            <a:ext cx="2609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4945" algn="l"/>
              </a:tabLst>
            </a:pPr>
            <a:r>
              <a:rPr dirty="0" sz="1200" spc="-50">
                <a:solidFill>
                  <a:srgbClr val="384D62"/>
                </a:solidFill>
                <a:latin typeface="Lucida Sans Unicode"/>
                <a:cs typeface="Lucida Sans Unicode"/>
              </a:rPr>
              <a:t>,</a:t>
            </a:r>
            <a:r>
              <a:rPr dirty="0" sz="1200">
                <a:solidFill>
                  <a:srgbClr val="384D62"/>
                </a:solidFill>
                <a:latin typeface="Lucida Sans Unicode"/>
                <a:cs typeface="Lucida Sans Unicode"/>
              </a:rPr>
              <a:t>	</a:t>
            </a:r>
            <a:r>
              <a:rPr dirty="0" sz="1200" spc="-50">
                <a:solidFill>
                  <a:srgbClr val="282828"/>
                </a:solidFill>
                <a:latin typeface="Lucida Sans Unicode"/>
                <a:cs typeface="Lucida Sans Unicode"/>
              </a:rPr>
              <a:t>,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06734" y="537399"/>
            <a:ext cx="8445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90D4AE"/>
                </a:solidFill>
                <a:latin typeface="Lucida Sans Unicode"/>
                <a:cs typeface="Lucida Sans Unicode"/>
              </a:rPr>
              <a:t>•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97253" y="118287"/>
            <a:ext cx="335915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4945">
              <a:lnSpc>
                <a:spcPct val="100000"/>
              </a:lnSpc>
              <a:spcBef>
                <a:spcPts val="100"/>
              </a:spcBef>
            </a:pPr>
            <a:r>
              <a:rPr dirty="0" sz="1200" spc="55">
                <a:latin typeface="Lucida Sans Unicode"/>
                <a:cs typeface="Lucida Sans Unicode"/>
              </a:rPr>
              <a:t>PREFEITURA</a:t>
            </a:r>
            <a:r>
              <a:rPr dirty="0" sz="1200" spc="50">
                <a:latin typeface="Lucida Sans Unicode"/>
                <a:cs typeface="Lucida Sans Unicode"/>
              </a:rPr>
              <a:t> </a:t>
            </a:r>
            <a:r>
              <a:rPr dirty="0" sz="1200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1200" spc="3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200" spc="-1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95580">
              <a:lnSpc>
                <a:spcPct val="100000"/>
              </a:lnSpc>
              <a:spcBef>
                <a:spcPts val="660"/>
              </a:spcBef>
            </a:pP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Lourenço,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18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850">
                <a:solidFill>
                  <a:srgbClr val="B6B6B6"/>
                </a:solidFill>
                <a:latin typeface="Lucida Sans Unicode"/>
                <a:cs typeface="Lucida Sans Unicode"/>
              </a:rPr>
              <a:t>,’</a:t>
            </a:r>
            <a:r>
              <a:rPr dirty="0" sz="850" spc="165">
                <a:solidFill>
                  <a:srgbClr val="B6B6B6"/>
                </a:solidFill>
                <a:latin typeface="Lucida Sans Unicode"/>
                <a:cs typeface="Lucida Sans Unicode"/>
              </a:rPr>
              <a:t>  </a:t>
            </a:r>
            <a:r>
              <a:rPr dirty="0" sz="850" spc="-40">
                <a:solidFill>
                  <a:srgbClr val="151515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02783" y="1859573"/>
            <a:ext cx="2706370" cy="39370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sng" sz="850" spc="-35">
                <a:solidFill>
                  <a:srgbClr val="131313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Dotaşóes</a:t>
            </a:r>
            <a:r>
              <a:rPr dirty="0" u="sng" sz="850" spc="-5">
                <a:solidFill>
                  <a:srgbClr val="131313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0F0F0F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850" spc="500">
                <a:solidFill>
                  <a:srgbClr val="0F0F0F"/>
                </a:solidFill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5405">
              <a:lnSpc>
                <a:spcPct val="100000"/>
              </a:lnSpc>
              <a:spcBef>
                <a:spcPts val="365"/>
              </a:spcBef>
            </a:pPr>
            <a:r>
              <a:rPr dirty="0" sz="1000" spc="50">
                <a:solidFill>
                  <a:srgbClr val="0F0F0F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000" spc="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75" b="1"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242424"/>
                </a:solidFill>
                <a:latin typeface="Lucida Sans Unicode"/>
                <a:cs typeface="Lucida Sans Unicode"/>
              </a:rPr>
              <a:t>DE </a:t>
            </a:r>
            <a:r>
              <a:rPr dirty="0" sz="1000" spc="-10">
                <a:solidFill>
                  <a:srgbClr val="181818"/>
                </a:solidFill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300664" y="2256371"/>
          <a:ext cx="6617335" cy="4135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0"/>
                <a:gridCol w="2852420"/>
                <a:gridCol w="2295525"/>
                <a:gridCol w="661034"/>
              </a:tblGrid>
              <a:tr h="173990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01.13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11760" marR="215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baseline="3267" sz="1275" spc="-52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52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baseline="3267" sz="1275" spc="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67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9803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Ser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v's»</a:t>
                      </a:r>
                      <a:r>
                        <a:rPr dirty="0" baseline="3968" sz="10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baseline="3968" sz="1050" spc="97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Públicos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2.825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680" marR="215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Manutençáo</a:t>
                      </a:r>
                      <a:r>
                        <a:rPr dirty="0" sz="850" spc="4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50" spc="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JURIDICA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50228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90.000,00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20" b="1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2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90.000,00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159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8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2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90.000,00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2860"/>
                </a:tc>
              </a:tr>
              <a:tr h="17018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01.31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09855" marR="215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-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Cultura,</a:t>
                      </a:r>
                      <a:r>
                        <a:rPr dirty="0" sz="850" spc="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Turismo</a:t>
                      </a:r>
                      <a:r>
                        <a:rPr dirty="0" sz="850" spc="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Juventude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2.896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680" marR="215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Polo</a:t>
                      </a:r>
                      <a:r>
                        <a:rPr dirty="0" sz="850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Cultural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Seropédica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843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680" marR="215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25" b="1" i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6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67005">
                <a:tc>
                  <a:txBody>
                    <a:bodyPr/>
                    <a:lstStyle/>
                    <a:p>
                      <a:pPr marL="41910">
                        <a:lnSpc>
                          <a:spcPts val="1005"/>
                        </a:lnSpc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01.34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 marR="215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Esporte</a:t>
                      </a:r>
                      <a:r>
                        <a:rPr dirty="0" sz="850" spc="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9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Lazer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2.885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3505" marR="215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Educando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com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Esgorte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3505" marR="215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123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Imgosto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9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RR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1290">
                <a:tc>
                  <a:txBody>
                    <a:bodyPr/>
                    <a:lstStyle/>
                    <a:p>
                      <a:pPr marL="38735">
                        <a:lnSpc>
                          <a:spcPts val="1005"/>
                        </a:lnSpc>
                      </a:pPr>
                      <a:r>
                        <a:rPr dirty="0" sz="850" spc="-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01.36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 marR="2159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3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4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Agronegócios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2.074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3505" marR="2159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6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Produção</a:t>
                      </a:r>
                      <a:r>
                        <a:rPr dirty="0" sz="850" spc="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distribuicão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1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sementes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8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mudas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3505" marR="215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DISTRIBUICÄO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GRATUITA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4965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2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40.000,00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</a:tr>
              <a:tr h="177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2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40.000,00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2.504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0330" marR="215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Fortalecimento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7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Dinamização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Agricultura</a:t>
                      </a:r>
                      <a:r>
                        <a:rPr dirty="0" sz="85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Familiar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0330" marR="215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6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RŞ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4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530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889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Valor 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390.000,00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528948" y="6434891"/>
            <a:ext cx="47498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0">
                <a:latin typeface="Lucida Sans Unicode"/>
                <a:cs typeface="Lucida Sans Unicode"/>
              </a:rPr>
              <a:t>Artigo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3º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0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35471" y="6434891"/>
            <a:ext cx="34410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disposişões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82828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contrário.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Publique-</a:t>
            </a:r>
            <a:r>
              <a:rPr dirty="0" sz="850" spc="-55">
                <a:latin typeface="Lucida Sans Unicode"/>
                <a:cs typeface="Lucida Sans Unicode"/>
              </a:rPr>
              <a:t>se,</a:t>
            </a:r>
            <a:r>
              <a:rPr dirty="0" sz="850" spc="90">
                <a:latin typeface="Lucida Sans Unicode"/>
                <a:cs typeface="Lucida Sans Unicode"/>
              </a:rPr>
              <a:t> </a:t>
            </a:r>
            <a:r>
              <a:rPr dirty="0" sz="850" spc="-100">
                <a:latin typeface="Lucida Sans Unicode"/>
                <a:cs typeface="Lucida Sans Unicode"/>
              </a:rPr>
              <a:t>afixe-</a:t>
            </a:r>
            <a:r>
              <a:rPr dirty="0" sz="850" spc="-105">
                <a:latin typeface="Lucida Sans Unicode"/>
                <a:cs typeface="Lucida Sans Unicode"/>
              </a:rPr>
              <a:t>se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latin typeface="Lucida Sans Unicode"/>
                <a:cs typeface="Lucida Sans Unicode"/>
              </a:rPr>
              <a:t>cumpra-</a:t>
            </a:r>
            <a:r>
              <a:rPr dirty="0" sz="850" spc="-25"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581762" y="7196448"/>
            <a:ext cx="179705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75">
                <a:latin typeface="Lucida Sans Unicode"/>
                <a:cs typeface="Lucida Sans Unicode"/>
              </a:rPr>
              <a:t>Gabinete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81818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Prefeito,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8</a:t>
            </a:r>
            <a:r>
              <a:rPr dirty="0" sz="850" spc="3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abril,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2025-07-10T17:21:32Z</dcterms:created>
  <dcterms:modified xsi:type="dcterms:W3CDTF">2025-07-10T17:21:32Z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