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3943" y="1160612"/>
            <a:ext cx="6406896" cy="8224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68808" y="362501"/>
            <a:ext cx="722376" cy="70672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50520" y="9548397"/>
            <a:ext cx="6416040" cy="0"/>
          </a:xfrm>
          <a:custGeom>
            <a:avLst/>
            <a:gdLst/>
            <a:ahLst/>
            <a:cxnLst/>
            <a:rect l="l" t="t" r="r" b="b"/>
            <a:pathLst>
              <a:path w="6416040" h="0">
                <a:moveTo>
                  <a:pt x="0" y="0"/>
                </a:moveTo>
                <a:lnTo>
                  <a:pt x="6416040" y="0"/>
                </a:lnTo>
              </a:path>
            </a:pathLst>
          </a:custGeom>
          <a:ln w="9138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624327" y="8939152"/>
            <a:ext cx="1884045" cy="0"/>
          </a:xfrm>
          <a:custGeom>
            <a:avLst/>
            <a:gdLst/>
            <a:ahLst/>
            <a:cxnLst/>
            <a:rect l="l" t="t" r="r" b="b"/>
            <a:pathLst>
              <a:path w="1884045" h="0">
                <a:moveTo>
                  <a:pt x="0" y="0"/>
                </a:moveTo>
                <a:lnTo>
                  <a:pt x="1883664" y="0"/>
                </a:lnTo>
              </a:path>
            </a:pathLst>
          </a:custGeom>
          <a:ln w="9138">
            <a:solidFill>
              <a:srgbClr val="3834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29402" y="240391"/>
            <a:ext cx="304673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1D1D1D"/>
                </a:solidFill>
                <a:latin typeface="Arial"/>
                <a:cs typeface="Arial"/>
              </a:rPr>
              <a:t>PREFEITURA</a:t>
            </a:r>
            <a:r>
              <a:rPr dirty="0" sz="1150" spc="2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51515"/>
                </a:solidFill>
                <a:latin typeface="Arial"/>
                <a:cs typeface="Arial"/>
              </a:rPr>
              <a:t>MUNICIPAL</a:t>
            </a:r>
            <a:r>
              <a:rPr dirty="0" sz="1150" spc="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150" spc="-7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6510" marR="1922145" indent="-3175">
              <a:lnSpc>
                <a:spcPct val="122400"/>
              </a:lnSpc>
              <a:spcBef>
                <a:spcPts val="48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Maria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9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30">
                <a:latin typeface="Lucida Sans Unicode"/>
                <a:cs typeface="Lucida Sans Unicode"/>
              </a:rPr>
              <a:t>Fazenda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60387" y="1390595"/>
            <a:ext cx="2850515" cy="6896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9253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Lucida Sans Unicode"/>
                <a:cs typeface="Lucida Sans Unicode"/>
              </a:rPr>
              <a:t>Decreto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2893</a:t>
            </a:r>
            <a:r>
              <a:rPr dirty="0" sz="80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9</a:t>
            </a:r>
            <a:r>
              <a:rPr dirty="0" sz="800" spc="38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11111"/>
                </a:solidFill>
                <a:latin typeface="Lucida Sans Unicode"/>
                <a:cs typeface="Lucida Sans Unicode"/>
              </a:rPr>
              <a:t>abril,</a:t>
            </a:r>
            <a:r>
              <a:rPr dirty="0" sz="800" spc="-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45720" indent="2540">
              <a:lnSpc>
                <a:spcPts val="940"/>
              </a:lnSpc>
            </a:pPr>
            <a:r>
              <a:rPr dirty="0" sz="800" spc="-55">
                <a:latin typeface="Lucida Sans Unicode"/>
                <a:cs typeface="Lucida Sans Unicode"/>
              </a:rPr>
              <a:t>Abre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crédito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no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valor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R$2.300.000,00,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70">
                <a:latin typeface="Lucida Sans Unicode"/>
                <a:cs typeface="Lucida Sans Unicode"/>
              </a:rPr>
              <a:t>fins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especiffca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outras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providèncias.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65936" y="2545115"/>
            <a:ext cx="6320790" cy="963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790575">
              <a:lnSpc>
                <a:spcPct val="157400"/>
              </a:lnSpc>
              <a:spcBef>
                <a:spcPts val="100"/>
              </a:spcBef>
            </a:pPr>
            <a:r>
              <a:rPr dirty="0" baseline="-13888" sz="1200" spc="-60">
                <a:solidFill>
                  <a:srgbClr val="212121"/>
                </a:solidFill>
                <a:latin typeface="Lucida Sans Unicode"/>
                <a:cs typeface="Lucida Sans Unicode"/>
              </a:rPr>
              <a:t>O</a:t>
            </a:r>
            <a:r>
              <a:rPr dirty="0" baseline="-13888" sz="1200" spc="-37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-13888" sz="1200">
                <a:latin typeface="Lucida Sans Unicode"/>
                <a:cs typeface="Lucida Sans Unicode"/>
              </a:rPr>
              <a:t>PREFEITO</a:t>
            </a:r>
            <a:r>
              <a:rPr dirty="0" baseline="-13888" sz="1200" spc="22">
                <a:latin typeface="Lucida Sans Unicode"/>
                <a:cs typeface="Lucida Sans Unicode"/>
              </a:rPr>
              <a:t> </a:t>
            </a:r>
            <a:r>
              <a:rPr dirty="0" baseline="-10416" sz="1200" spc="-37">
                <a:latin typeface="Lucida Sans Unicode"/>
                <a:cs typeface="Lucida Sans Unicode"/>
              </a:rPr>
              <a:t>MUNICIPAL,</a:t>
            </a:r>
            <a:r>
              <a:rPr dirty="0" baseline="-10416" sz="1200" spc="15">
                <a:latin typeface="Lucida Sans Unicode"/>
                <a:cs typeface="Lucida Sans Unicode"/>
              </a:rPr>
              <a:t> </a:t>
            </a:r>
            <a:r>
              <a:rPr dirty="0" baseline="-10416" sz="1200" spc="-89">
                <a:latin typeface="Lucida Sans Unicode"/>
                <a:cs typeface="Lucida Sans Unicode"/>
              </a:rPr>
              <a:t>no</a:t>
            </a:r>
            <a:r>
              <a:rPr dirty="0" baseline="-10416" sz="1200" spc="-44">
                <a:latin typeface="Lucida Sans Unicode"/>
                <a:cs typeface="Lucida Sans Unicode"/>
              </a:rPr>
              <a:t> </a:t>
            </a:r>
            <a:r>
              <a:rPr dirty="0" baseline="-10416" sz="1200" spc="-82">
                <a:solidFill>
                  <a:srgbClr val="0C0C0C"/>
                </a:solidFill>
                <a:latin typeface="Lucida Sans Unicode"/>
                <a:cs typeface="Lucida Sans Unicode"/>
              </a:rPr>
              <a:t>uso</a:t>
            </a:r>
            <a:r>
              <a:rPr dirty="0" baseline="-10416" sz="1200" spc="-7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atribuiçôes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legais,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F0F0F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A1A1A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A1A1A"/>
                </a:solidFill>
                <a:latin typeface="Lucida Sans Unicode"/>
                <a:cs typeface="Lucida Sans Unicode"/>
              </a:rPr>
              <a:t>o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Ihe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baseline="10416" sz="1200" spc="-89">
                <a:latin typeface="Lucida Sans Unicode"/>
                <a:cs typeface="Lucida Sans Unicode"/>
              </a:rPr>
              <a:t>confere</a:t>
            </a:r>
            <a:r>
              <a:rPr dirty="0" baseline="10416" sz="1200" spc="-7">
                <a:latin typeface="Lucida Sans Unicode"/>
                <a:cs typeface="Lucida Sans Unicode"/>
              </a:rPr>
              <a:t> </a:t>
            </a:r>
            <a:r>
              <a:rPr dirty="0" baseline="10416" sz="1200" spc="-6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baseline="10416" sz="1200" spc="-97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10416" sz="1200" spc="-82">
                <a:solidFill>
                  <a:srgbClr val="0C0C0C"/>
                </a:solidFill>
                <a:latin typeface="Lucida Sans Unicode"/>
                <a:cs typeface="Lucida Sans Unicode"/>
              </a:rPr>
              <a:t>art. </a:t>
            </a:r>
            <a:r>
              <a:rPr dirty="0" baseline="10416" sz="1200">
                <a:solidFill>
                  <a:srgbClr val="232323"/>
                </a:solidFill>
                <a:latin typeface="Lucida Sans Unicode"/>
                <a:cs typeface="Lucida Sans Unicode"/>
              </a:rPr>
              <a:t>8º</a:t>
            </a:r>
            <a:r>
              <a:rPr dirty="0" baseline="10416" sz="1200" spc="3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10416" sz="1200" spc="-37">
                <a:solidFill>
                  <a:srgbClr val="1F1F1F"/>
                </a:solidFill>
                <a:latin typeface="Lucida Sans Unicode"/>
                <a:cs typeface="Lucida Sans Unicode"/>
              </a:rPr>
              <a:t>da 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Leì</a:t>
            </a:r>
            <a:r>
              <a:rPr dirty="0" sz="800" spc="-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859</a:t>
            </a:r>
            <a:r>
              <a:rPr dirty="0" sz="80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10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dezembro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2024</a:t>
            </a:r>
            <a:r>
              <a:rPr dirty="0" sz="80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publicada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na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ediçăo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extra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114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1924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10416" sz="1200" spc="-15">
                <a:latin typeface="Lucida Sans Unicode"/>
                <a:cs typeface="Lucida Sans Unicode"/>
              </a:rPr>
              <a:t>10/12/2024</a:t>
            </a:r>
            <a:endParaRPr baseline="10416" sz="12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57150">
              <a:lnSpc>
                <a:spcPct val="100000"/>
              </a:lnSpc>
            </a:pPr>
            <a:r>
              <a:rPr dirty="0" u="heavy" sz="800" spc="-30">
                <a:solidFill>
                  <a:srgbClr val="0C0C0C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70">
                <a:solidFill>
                  <a:srgbClr val="0C0C0C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0E0E0E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70">
                <a:solidFill>
                  <a:srgbClr val="0E0E0E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181818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50">
                <a:solidFill>
                  <a:srgbClr val="181818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232323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5">
                <a:solidFill>
                  <a:srgbClr val="232323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111111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70">
                <a:solidFill>
                  <a:srgbClr val="111111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40"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-45"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solidFill>
                  <a:srgbClr val="131313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67665">
              <a:lnSpc>
                <a:spcPct val="100000"/>
              </a:lnSpc>
              <a:spcBef>
                <a:spcPts val="1080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A1A1A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8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Fica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Lucida Sans Unicode"/>
                <a:cs typeface="Lucida Sans Unicode"/>
              </a:rPr>
              <a:t>aberto</a:t>
            </a:r>
            <a:r>
              <a:rPr dirty="0" sz="80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9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seguintes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74064" y="4241701"/>
            <a:ext cx="2602230" cy="3524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heavy" sz="800" spc="-25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heavy" sz="800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00" spc="500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254"/>
              </a:spcBef>
            </a:pP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950" spc="3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950" spc="-5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11111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71879" y="4623847"/>
          <a:ext cx="6336030" cy="9201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3035935"/>
                <a:gridCol w="1678939"/>
                <a:gridCol w="843280"/>
              </a:tblGrid>
              <a:tr h="140970">
                <a:tc>
                  <a:txBody>
                    <a:bodyPr/>
                    <a:lstStyle/>
                    <a:p>
                      <a:pPr marL="33655">
                        <a:lnSpc>
                          <a:spcPts val="785"/>
                        </a:lnSpc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785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Manuten0ão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9860">
                <a:tc>
                  <a:txBody>
                    <a:bodyPr/>
                    <a:lstStyle/>
                    <a:p>
                      <a:pPr marL="32384">
                        <a:lnSpc>
                          <a:spcPts val="955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955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ts val="919"/>
                        </a:lnSpc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Rovalties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6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Educacão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919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2720">
                <a:tc gridSpan="3">
                  <a:txBody>
                    <a:bodyPr/>
                    <a:lstStyle/>
                    <a:p>
                      <a:pPr marL="34270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2.300.000,00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</a:tr>
              <a:tr h="168275">
                <a:tc gridSpan="3">
                  <a:txBody>
                    <a:bodyPr/>
                    <a:lstStyle/>
                    <a:p>
                      <a:pPr marL="34283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2.300.000,00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30175">
                <a:tc gridSpan="3">
                  <a:txBody>
                    <a:bodyPr/>
                    <a:lstStyle/>
                    <a:p>
                      <a:pPr algn="r" marR="237490">
                        <a:lnSpc>
                          <a:spcPts val="930"/>
                        </a:lnSpc>
                      </a:pPr>
                      <a:r>
                        <a:rPr dirty="0" sz="80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Valor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6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2.300.000,00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18561" y="5585247"/>
            <a:ext cx="5749925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5930" marR="5080" indent="-443865">
              <a:lnSpc>
                <a:spcPct val="109900"/>
              </a:lnSpc>
              <a:spcBef>
                <a:spcPts val="100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1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D1D1D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-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decorrentes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61616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presente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suplementar,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D1D1D"/>
                </a:solidFill>
                <a:latin typeface="Lucida Sans Unicode"/>
                <a:cs typeface="Lucida Sans Unicode"/>
              </a:rPr>
              <a:t>serăo</a:t>
            </a:r>
            <a:r>
              <a:rPr dirty="0" sz="800" spc="-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cobertas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C1C1C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recursos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de </a:t>
            </a:r>
            <a:r>
              <a:rPr dirty="0" sz="800" spc="-55">
                <a:solidFill>
                  <a:srgbClr val="151515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61616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82828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parágrafo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31313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Federal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4.320/64,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lnciso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66119" y="5938611"/>
            <a:ext cx="158623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4900"/>
              </a:lnSpc>
              <a:spcBef>
                <a:spcPts val="100"/>
              </a:spcBef>
            </a:pPr>
            <a:r>
              <a:rPr dirty="0" sz="800" spc="-50">
                <a:latin typeface="Lucida Sans Unicode"/>
                <a:cs typeface="Lucida Sans Unicode"/>
              </a:rPr>
              <a:t>lnciso: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1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latin typeface="Lucida Sans Unicode"/>
                <a:cs typeface="Lucida Sans Unicode"/>
              </a:rPr>
              <a:t>-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Anulação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F0F0F"/>
                </a:solidFill>
                <a:latin typeface="Lucida Sans Unicode"/>
                <a:cs typeface="Lucida Sans Unicode"/>
              </a:rPr>
              <a:t>Dotação</a:t>
            </a:r>
            <a:r>
              <a:rPr dirty="0" sz="800" spc="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2293" y="6293256"/>
            <a:ext cx="259207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 spc="-30" b="1">
                <a:solidFill>
                  <a:srgbClr val="1C1C1C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00" spc="15" b="1">
                <a:solidFill>
                  <a:srgbClr val="1C1C1C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00" spc="-10" b="1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00" spc="500" b="1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endParaRPr sz="800">
              <a:latin typeface="Arial"/>
              <a:cs typeface="Arial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950" spc="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43912" y="5929472"/>
            <a:ext cx="72517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30"/>
              </a:spcBef>
            </a:pPr>
            <a:r>
              <a:rPr dirty="0" sz="800" spc="-55">
                <a:latin typeface="Lucida Sans Unicode"/>
                <a:cs typeface="Lucida Sans Unicode"/>
              </a:rPr>
              <a:t>R$2.300.000,00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20">
                <a:latin typeface="Lucida Sans Unicode"/>
                <a:cs typeface="Lucida Sans Unicode"/>
              </a:rPr>
              <a:t>$2.300.000,00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76091" y="6656961"/>
          <a:ext cx="6337935" cy="958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3039745"/>
                <a:gridCol w="1843405"/>
                <a:gridCol w="677545"/>
              </a:tblGrid>
              <a:tr h="1758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00" spc="5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Educaşão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ODeracionalizaçăo</a:t>
                      </a:r>
                      <a:r>
                        <a:rPr dirty="0" sz="800" spc="-6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5415">
                <a:tc>
                  <a:txBody>
                    <a:bodyPr/>
                    <a:lstStyle/>
                    <a:p>
                      <a:pPr marL="31750">
                        <a:lnSpc>
                          <a:spcPts val="955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955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935"/>
                        </a:lnSpc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ts val="935"/>
                        </a:lnSpc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2.300.000,00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58115">
                <a:tc gridSpan="3">
                  <a:txBody>
                    <a:bodyPr/>
                    <a:lstStyle/>
                    <a:p>
                      <a:pPr marL="34258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2.300.000,05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183515">
                <a:tc gridSpan="3">
                  <a:txBody>
                    <a:bodyPr/>
                    <a:lstStyle/>
                    <a:p>
                      <a:pPr marL="34258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Unldade</a:t>
                      </a:r>
                      <a:r>
                        <a:rPr dirty="0" sz="800" spc="17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6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2.300.000,00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32080">
                <a:tc gridSpan="3">
                  <a:txBody>
                    <a:bodyPr/>
                    <a:lstStyle/>
                    <a:p>
                      <a:pPr algn="r" marR="439420">
                        <a:lnSpc>
                          <a:spcPts val="944"/>
                        </a:lnSpc>
                      </a:pPr>
                      <a:r>
                        <a:rPr dirty="0" sz="80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ts val="944"/>
                        </a:lnSpc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708833" y="7674960"/>
            <a:ext cx="38925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4995" algn="l"/>
              </a:tabLst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8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35">
                <a:solidFill>
                  <a:srgbClr val="0C0C0C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51515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8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61616"/>
                </a:solidFill>
                <a:latin typeface="Lucida Sans Unicode"/>
                <a:cs typeface="Lucida Sans Unicode"/>
              </a:rPr>
              <a:t>disposiç6es</a:t>
            </a:r>
            <a:r>
              <a:rPr dirty="0" sz="800" spc="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em </a:t>
            </a:r>
            <a:r>
              <a:rPr dirty="0" sz="800" spc="-70">
                <a:latin typeface="Lucida Sans Unicode"/>
                <a:cs typeface="Lucida Sans Unicode"/>
              </a:rPr>
              <a:t>contrário.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Publique-</a:t>
            </a:r>
            <a:r>
              <a:rPr dirty="0" sz="800" spc="-50">
                <a:latin typeface="Lucida Sans Unicode"/>
                <a:cs typeface="Lucida Sans Unicode"/>
              </a:rPr>
              <a:t>se,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afixe-</a:t>
            </a:r>
            <a:r>
              <a:rPr dirty="0" sz="800" spc="-90">
                <a:latin typeface="Lucida Sans Unicode"/>
                <a:cs typeface="Lucida Sans Unicode"/>
              </a:rPr>
              <a:t>se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686038" y="8400215"/>
            <a:ext cx="17335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Lucida Sans Unicode"/>
                <a:cs typeface="Lucida Sans Unicode"/>
              </a:rPr>
              <a:t>Gabinete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F1F1F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Prefeito,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9</a:t>
            </a:r>
            <a:r>
              <a:rPr dirty="0" sz="750" spc="37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5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abril,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0A0A0A"/>
                </a:solidFill>
                <a:latin typeface="Lucida Sans Unicode"/>
                <a:cs typeface="Lucida Sans Unicode"/>
              </a:rPr>
              <a:t>2025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836506" y="9561590"/>
            <a:ext cx="2927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0">
                <a:solidFill>
                  <a:srgbClr val="0E0E0E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52977" y="9555497"/>
            <a:ext cx="48069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40">
                <a:solidFill>
                  <a:srgbClr val="0A0A0A"/>
                </a:solidFill>
                <a:latin typeface="Lucida Sans Unicode"/>
                <a:cs typeface="Lucida Sans Unicode"/>
              </a:rPr>
              <a:t>Página</a:t>
            </a:r>
            <a:r>
              <a:rPr dirty="0" sz="60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5">
                <a:solidFill>
                  <a:srgbClr val="1A1A1A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4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181818"/>
                </a:solidFill>
                <a:latin typeface="Lucida Sans Unicode"/>
                <a:cs typeface="Lucida Sans Unicode"/>
              </a:rPr>
              <a:t>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2025-07-10T17:16:50Z</dcterms:created>
  <dcterms:modified xsi:type="dcterms:W3CDTF">2025-07-10T17:16:50Z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