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4319" y="9750019"/>
            <a:ext cx="6612256" cy="19664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447968" y="9158557"/>
            <a:ext cx="1945005" cy="0"/>
          </a:xfrm>
          <a:custGeom>
            <a:avLst/>
            <a:gdLst/>
            <a:ahLst/>
            <a:cxnLst/>
            <a:rect l="l" t="t" r="r" b="b"/>
            <a:pathLst>
              <a:path w="1945004" h="0">
                <a:moveTo>
                  <a:pt x="0" y="0"/>
                </a:moveTo>
                <a:lnTo>
                  <a:pt x="1944960" y="0"/>
                </a:lnTo>
              </a:path>
            </a:pathLst>
          </a:custGeom>
          <a:ln w="12195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28038" y="1093014"/>
            <a:ext cx="6658609" cy="0"/>
          </a:xfrm>
          <a:custGeom>
            <a:avLst/>
            <a:gdLst/>
            <a:ahLst/>
            <a:cxnLst/>
            <a:rect l="l" t="t" r="r" b="b"/>
            <a:pathLst>
              <a:path w="6658609" h="0">
                <a:moveTo>
                  <a:pt x="0" y="0"/>
                </a:moveTo>
                <a:lnTo>
                  <a:pt x="6657983" y="0"/>
                </a:lnTo>
              </a:path>
            </a:pathLst>
          </a:custGeom>
          <a:ln w="21341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14921" y="329296"/>
            <a:ext cx="699637" cy="580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13708" y="80061"/>
            <a:ext cx="69850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50">
                <a:solidFill>
                  <a:srgbClr val="41546D"/>
                </a:solidFill>
                <a:latin typeface="Arial MT"/>
                <a:cs typeface="Arial MT"/>
              </a:rPr>
              <a:t>,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91510" y="-8191"/>
            <a:ext cx="3171825" cy="669925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z="1250" spc="-50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25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250" spc="-4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250" spc="-6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11111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4604">
              <a:lnSpc>
                <a:spcPts val="1115"/>
              </a:lnSpc>
              <a:spcBef>
                <a:spcPts val="525"/>
              </a:spcBef>
            </a:pPr>
            <a:r>
              <a:rPr dirty="0" sz="950" spc="-105">
                <a:solidFill>
                  <a:srgbClr val="111111"/>
                </a:solidFill>
                <a:latin typeface="Arial MT"/>
                <a:cs typeface="Arial MT"/>
              </a:rPr>
              <a:t>Rua</a:t>
            </a:r>
            <a:r>
              <a:rPr dirty="0" sz="9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latin typeface="Arial MT"/>
                <a:cs typeface="Arial MT"/>
              </a:rPr>
              <a:t>Maria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55">
                <a:latin typeface="Arial MT"/>
                <a:cs typeface="Arial MT"/>
              </a:rPr>
              <a:t>Lourenço,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18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ts val="1235"/>
              </a:lnSpc>
            </a:pPr>
            <a:r>
              <a:rPr dirty="0" sz="1050" spc="-160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1050" spc="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Arial MT"/>
                <a:cs typeface="Arial MT"/>
              </a:rPr>
              <a:t>Caxlas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08813" y="475895"/>
            <a:ext cx="7239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75">
                <a:solidFill>
                  <a:srgbClr val="A5D6BF"/>
                </a:solidFill>
                <a:latin typeface="Arial MT"/>
                <a:cs typeface="Arial MT"/>
              </a:rPr>
              <a:t>_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14884" y="1306179"/>
            <a:ext cx="2950210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5375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Oecreto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2887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31</a:t>
            </a:r>
            <a:r>
              <a:rPr dirty="0" sz="850" spc="3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18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março,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850">
              <a:latin typeface="Arial MT"/>
              <a:cs typeface="Arial MT"/>
            </a:endParaRPr>
          </a:p>
          <a:p>
            <a:pPr marL="15875" marR="126364" indent="-3810">
              <a:lnSpc>
                <a:spcPts val="940"/>
              </a:lnSpc>
            </a:pP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Abre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suplementar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valor</a:t>
            </a:r>
            <a:r>
              <a:rPr dirty="0" sz="8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R$620.000,00,</a:t>
            </a:r>
            <a:r>
              <a:rPr dirty="0" sz="850" spc="8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para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fins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se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especifica</a:t>
            </a:r>
            <a:r>
              <a:rPr dirty="0" sz="85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outras</a:t>
            </a:r>
            <a:r>
              <a:rPr dirty="0" sz="8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16754" y="2519591"/>
            <a:ext cx="6469380" cy="9632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6610">
              <a:lnSpc>
                <a:spcPct val="137700"/>
              </a:lnSpc>
              <a:spcBef>
                <a:spcPts val="100"/>
              </a:spcBef>
            </a:pPr>
            <a:r>
              <a:rPr dirty="0" sz="850" spc="-7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PREFEITO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MUNICIPAL,</a:t>
            </a:r>
            <a:r>
              <a:rPr dirty="0" sz="8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no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uso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suas</a:t>
            </a:r>
            <a:r>
              <a:rPr dirty="0" sz="8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legais,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constitucionais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acordo</a:t>
            </a:r>
            <a:r>
              <a:rPr dirty="0" sz="8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com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lhe </a:t>
            </a:r>
            <a:r>
              <a:rPr dirty="0" sz="850" spc="-30">
                <a:latin typeface="Arial MT"/>
                <a:cs typeface="Arial MT"/>
              </a:rPr>
              <a:t>confere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ari.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8º</a:t>
            </a:r>
            <a:r>
              <a:rPr dirty="0" sz="850" spc="1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Lei</a:t>
            </a:r>
            <a:r>
              <a:rPr dirty="0" sz="850" spc="-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A0A0A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10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dezembro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2024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50" spc="-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publicada</a:t>
            </a:r>
            <a:r>
              <a:rPr dirty="0" sz="8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na</a:t>
            </a:r>
            <a:r>
              <a:rPr dirty="0" sz="8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ediçâo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II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1924</a:t>
            </a:r>
            <a:r>
              <a:rPr dirty="0" sz="8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60">
                <a:solidFill>
                  <a:srgbClr val="2A2A2A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5">
                <a:solidFill>
                  <a:srgbClr val="2A2A2A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12121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solidFill>
                  <a:srgbClr val="212121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3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F1F1F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0">
                <a:solidFill>
                  <a:srgbClr val="1F1F1F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D1D1D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15">
                <a:solidFill>
                  <a:srgbClr val="1D1D1D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282828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solidFill>
                  <a:srgbClr val="282828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85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Arial MT"/>
                <a:cs typeface="Arial MT"/>
              </a:rPr>
              <a:t>as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seguintes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61881" y="4215055"/>
            <a:ext cx="2690495" cy="39687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u="sng" sz="850" spc="-10"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20"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1111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solidFill>
                  <a:srgbClr val="11111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80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5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000" spc="-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60946" y="4609844"/>
          <a:ext cx="6573520" cy="1019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455"/>
                <a:gridCol w="2548889"/>
                <a:gridCol w="2468880"/>
                <a:gridCol w="761364"/>
              </a:tblGrid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01.03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Procuradoria</a:t>
                      </a:r>
                      <a:r>
                        <a:rPr dirty="0" sz="850" spc="10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Geral</a:t>
                      </a:r>
                      <a:r>
                        <a:rPr dirty="0" sz="850" spc="1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latin typeface="Arial Black"/>
                          <a:cs typeface="Arial Black"/>
                        </a:rPr>
                        <a:t>Municipio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9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3.1.9.0.91.00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50" spc="6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JUDICIAIS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734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620.000,00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620.000,00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9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900" spc="-14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00" spc="-7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5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900" spc="-7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3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900" spc="18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2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900" spc="-7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620.000,00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1990">
                        <a:lnSpc>
                          <a:spcPts val="1015"/>
                        </a:lnSpc>
                        <a:spcBef>
                          <a:spcPts val="105"/>
                        </a:spcBef>
                      </a:pPr>
                      <a:r>
                        <a:rPr dirty="0" sz="850" spc="-12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latin typeface="Arial Black"/>
                          <a:cs typeface="Arial Black"/>
                        </a:rPr>
                        <a:t>SupTementado</a:t>
                      </a:r>
                      <a:r>
                        <a:rPr dirty="0" sz="850" spc="1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015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620.000,00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609358" y="5668979"/>
            <a:ext cx="597344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72440" marR="5080" indent="-460375">
              <a:lnSpc>
                <a:spcPts val="1010"/>
              </a:lnSpc>
              <a:spcBef>
                <a:spcPts val="140"/>
              </a:spcBef>
            </a:pP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Artigo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2º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decorrentes</a:t>
            </a:r>
            <a:r>
              <a:rPr dirty="0" sz="85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abertura</a:t>
            </a:r>
            <a:r>
              <a:rPr dirty="0" sz="85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presente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crédito</a:t>
            </a:r>
            <a:r>
              <a:rPr dirty="0" sz="85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suplementar,</a:t>
            </a:r>
            <a:r>
              <a:rPr dirty="0" sz="850" spc="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serão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cobertas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com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8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trata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85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Artigo </a:t>
            </a:r>
            <a:r>
              <a:rPr dirty="0" sz="850" spc="-45">
                <a:solidFill>
                  <a:srgbClr val="2B2B2B"/>
                </a:solidFill>
                <a:latin typeface="Arial MT"/>
                <a:cs typeface="Arial MT"/>
              </a:rPr>
              <a:t>43</a:t>
            </a:r>
            <a:r>
              <a:rPr dirty="0" sz="850" spc="-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parágrafo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1“</a:t>
            </a:r>
            <a:r>
              <a:rPr dirty="0" sz="850" spc="-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da</a:t>
            </a:r>
            <a:r>
              <a:rPr dirty="0" sz="8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N°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4.320/64.</a:t>
            </a:r>
            <a:r>
              <a:rPr dirty="0" sz="85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Inciso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77105" y="6018064"/>
            <a:ext cx="1650364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200"/>
              </a:lnSpc>
              <a:spcBef>
                <a:spcPts val="100"/>
              </a:spcBef>
            </a:pP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Inciso:</a:t>
            </a:r>
            <a:r>
              <a:rPr dirty="0" sz="850" spc="6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ll</a:t>
            </a:r>
            <a:r>
              <a:rPr dirty="0" sz="8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850" spc="-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Excesso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III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Anulação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3590" y="6359871"/>
            <a:ext cx="2694940" cy="39624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u="sng" sz="850" spc="-1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Dotegães</a:t>
            </a:r>
            <a:r>
              <a:rPr dirty="0" u="sng" sz="850" spc="1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0F0F0F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0F0F0F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380"/>
              </a:spcBef>
            </a:pP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40617" y="6031023"/>
            <a:ext cx="65087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065">
              <a:lnSpc>
                <a:spcPct val="120000"/>
              </a:lnSpc>
              <a:spcBef>
                <a:spcPts val="100"/>
              </a:spcBef>
            </a:pPr>
            <a:r>
              <a:rPr dirty="0" sz="1000" spc="-210" b="1">
                <a:solidFill>
                  <a:srgbClr val="161616"/>
                </a:solidFill>
                <a:latin typeface="Courier New"/>
                <a:cs typeface="Courier New"/>
              </a:rPr>
              <a:t>Rt6Z0.000,00 </a:t>
            </a:r>
            <a:r>
              <a:rPr dirty="0" sz="1000" spc="-165" b="1">
                <a:solidFill>
                  <a:srgbClr val="0C0C0C"/>
                </a:solidFill>
                <a:latin typeface="Courier New"/>
                <a:cs typeface="Courier New"/>
              </a:rPr>
              <a:t>4620.000,00</a:t>
            </a:r>
            <a:endParaRPr sz="1000">
              <a:latin typeface="Courier New"/>
              <a:cs typeface="Courier New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238082" y="6771175"/>
          <a:ext cx="6578600" cy="10064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3155950"/>
                <a:gridCol w="1960245"/>
                <a:gridCol w="660400"/>
              </a:tblGrid>
              <a:tr h="160655">
                <a:tc>
                  <a:txBody>
                    <a:bodyPr/>
                    <a:lstStyle/>
                    <a:p>
                      <a:pPr marL="40640">
                        <a:lnSpc>
                          <a:spcPts val="975"/>
                        </a:lnSpc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baseline="3267" sz="1275" spc="-6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Secretãrla</a:t>
                      </a:r>
                      <a:r>
                        <a:rPr dirty="0" baseline="3267" sz="1275" spc="67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267" sz="1275" spc="-52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baseline="3267" sz="1275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267" sz="1275" spc="-67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baseline="3267" sz="1275" spc="-7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6535" sz="1275" spc="-15" b="1">
                          <a:latin typeface="Arial"/>
                          <a:cs typeface="Arial"/>
                        </a:rPr>
                        <a:t>Admlnlstra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s••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1765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3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93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93980">
                        <a:lnSpc>
                          <a:spcPts val="93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620.000,00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207010">
                <a:tc gridSpan="3">
                  <a:txBody>
                    <a:bodyPr/>
                    <a:lstStyle/>
                    <a:p>
                      <a:pPr marL="355472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620.000,00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7625"/>
                </a:tc>
              </a:tr>
              <a:tr h="168910">
                <a:tc gridSpan="3">
                  <a:txBody>
                    <a:bodyPr/>
                    <a:lstStyle/>
                    <a:p>
                      <a:pPr marL="35502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da Unidade</a:t>
                      </a:r>
                      <a:r>
                        <a:rPr dirty="0" sz="850" spc="1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620.000,00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40335">
                <a:tc gridSpan="3">
                  <a:txBody>
                    <a:bodyPr/>
                    <a:lstStyle/>
                    <a:p>
                      <a:pPr algn="r" marR="477520">
                        <a:lnSpc>
                          <a:spcPts val="930"/>
                        </a:lnSpc>
                        <a:spcBef>
                          <a:spcPts val="75"/>
                        </a:spcBef>
                      </a:pP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TotaT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AnuTado</a:t>
                      </a:r>
                      <a:r>
                        <a:rPr dirty="0" sz="850" spc="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ts val="93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620.000,00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467601" y="7818368"/>
            <a:ext cx="47688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3º</a:t>
            </a:r>
            <a:r>
              <a:rPr dirty="0" sz="850" spc="-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71709" y="7818368"/>
            <a:ext cx="345186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Revogadas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as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disposições</a:t>
            </a:r>
            <a:r>
              <a:rPr dirty="0" sz="85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em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 contrário.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Publique-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se,</a:t>
            </a:r>
            <a:r>
              <a:rPr dirty="0" sz="850" spc="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85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cumpram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37142" y="8582086"/>
            <a:ext cx="193611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Gabinete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Prefeito,</a:t>
            </a:r>
            <a:r>
              <a:rPr dirty="0" sz="8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31</a:t>
            </a:r>
            <a:r>
              <a:rPr dirty="0" sz="850" spc="3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4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março,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2025-07-18T13:33:05Z</dcterms:created>
  <dcterms:modified xsi:type="dcterms:W3CDTF">2025-07-18T13:33:05Z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