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7236" y="9823931"/>
            <a:ext cx="6669684" cy="23462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777512" y="8483196"/>
            <a:ext cx="1955222" cy="1200567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17236" y="1205138"/>
            <a:ext cx="6663690" cy="0"/>
          </a:xfrm>
          <a:custGeom>
            <a:avLst/>
            <a:gdLst/>
            <a:ahLst/>
            <a:cxnLst/>
            <a:rect l="l" t="t" r="r" b="b"/>
            <a:pathLst>
              <a:path w="6663690" h="0">
                <a:moveTo>
                  <a:pt x="0" y="0"/>
                </a:moveTo>
                <a:lnTo>
                  <a:pt x="6663595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30422" y="402220"/>
            <a:ext cx="398962" cy="27728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02510" y="688649"/>
            <a:ext cx="615194" cy="12493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62393" y="213041"/>
            <a:ext cx="3171190" cy="579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40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80808"/>
                </a:solidFill>
                <a:latin typeface="Arial"/>
                <a:cs typeface="Arial"/>
              </a:rPr>
              <a:t>DE</a:t>
            </a:r>
            <a:r>
              <a:rPr dirty="0" sz="1150" spc="150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6510" marR="2004695" indent="-3175">
              <a:lnSpc>
                <a:spcPct val="125000"/>
              </a:lnSpc>
              <a:spcBef>
                <a:spcPts val="57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Maria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Lourenşo,</a:t>
            </a:r>
            <a:r>
              <a:rPr dirty="0" sz="800" spc="-25">
                <a:latin typeface="Lucida Sans Unicode"/>
                <a:cs typeface="Lucida Sans Unicode"/>
              </a:rPr>
              <a:t> 18 </a:t>
            </a:r>
            <a:r>
              <a:rPr dirty="0" sz="800" spc="-10">
                <a:latin typeface="Lucida Sans Unicode"/>
                <a:cs typeface="Lucida Sans Unicode"/>
              </a:rPr>
              <a:t>Fazenda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95305" y="1427575"/>
            <a:ext cx="1762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Decreto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2912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6</a:t>
            </a:r>
            <a:r>
              <a:rPr dirty="0" sz="800" spc="40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6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maio,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00874" y="1881596"/>
            <a:ext cx="277050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>
              <a:lnSpc>
                <a:spcPts val="940"/>
              </a:lnSpc>
              <a:spcBef>
                <a:spcPts val="145"/>
              </a:spcBef>
            </a:pPr>
            <a:r>
              <a:rPr dirty="0" sz="800" spc="-55">
                <a:latin typeface="Lucida Sans Unicode"/>
                <a:cs typeface="Lucida Sans Unicode"/>
              </a:rPr>
              <a:t>Abre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suplementar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no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valor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total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R$68.000,00,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65">
                <a:latin typeface="Lucida Sans Unicode"/>
                <a:cs typeface="Lucida Sans Unicode"/>
              </a:rPr>
              <a:t>fins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que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especifíca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outras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7752" y="2640331"/>
            <a:ext cx="6470650" cy="9944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820419">
              <a:lnSpc>
                <a:spcPct val="157500"/>
              </a:lnSpc>
              <a:spcBef>
                <a:spcPts val="100"/>
              </a:spcBef>
            </a:pPr>
            <a:r>
              <a:rPr dirty="0" sz="800">
                <a:latin typeface="Lucida Sans Unicode"/>
                <a:cs typeface="Lucida Sans Unicode"/>
              </a:rPr>
              <a:t>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65">
                <a:latin typeface="Lucida Sans Unicode"/>
                <a:cs typeface="Lucida Sans Unicode"/>
              </a:rPr>
              <a:t>PREFE</a:t>
            </a:r>
            <a:r>
              <a:rPr dirty="0" sz="800" spc="-16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ITO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MUNICIPAL, </a:t>
            </a:r>
            <a:r>
              <a:rPr dirty="0" sz="800" spc="-70">
                <a:latin typeface="Lucida Sans Unicode"/>
                <a:cs typeface="Lucida Sans Unicode"/>
              </a:rPr>
              <a:t>no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uso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suas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atribuições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legais,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constitucionais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de </a:t>
            </a:r>
            <a:r>
              <a:rPr dirty="0" sz="800" spc="-45">
                <a:latin typeface="Lucida Sans Unicode"/>
                <a:cs typeface="Lucida Sans Unicode"/>
              </a:rPr>
              <a:t>acordo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com</a:t>
            </a:r>
            <a:r>
              <a:rPr dirty="0" sz="800" spc="-40">
                <a:latin typeface="Lucida Sans Unicode"/>
                <a:cs typeface="Lucida Sans Unicode"/>
              </a:rPr>
              <a:t> o </a:t>
            </a:r>
            <a:r>
              <a:rPr dirty="0" sz="800" spc="-55">
                <a:latin typeface="Lucida Sans Unicode"/>
                <a:cs typeface="Lucida Sans Unicode"/>
              </a:rPr>
              <a:t>que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Ihe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confere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art.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19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 spc="-10">
                <a:latin typeface="Lucida Sans Unicode"/>
                <a:cs typeface="Lucida Sans Unicode"/>
              </a:rPr>
              <a:t>Lei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859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10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dezembro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2024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publicada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na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edição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extra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1924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10/12/2024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 spc="-60">
                <a:solidFill>
                  <a:srgbClr val="0F0F0F"/>
                </a:solidFill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15">
                <a:solidFill>
                  <a:srgbClr val="0F0F0F"/>
                </a:solidFill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95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35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0A0A0A"/>
                </a:solidFill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20">
                <a:solidFill>
                  <a:srgbClr val="0A0A0A"/>
                </a:solidFill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85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30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uFill>
                  <a:solidFill>
                    <a:srgbClr val="282B34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328295">
              <a:lnSpc>
                <a:spcPct val="100000"/>
              </a:lnSpc>
            </a:pPr>
            <a:r>
              <a:rPr dirty="0" sz="800" spc="-75">
                <a:latin typeface="Lucida Sans Unicode"/>
                <a:cs typeface="Lucida Sans Unicode"/>
              </a:rPr>
              <a:t>Artigo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1º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Fìca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aberto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crédito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seguintes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2069" y="4386011"/>
            <a:ext cx="269748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3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40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14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565880" y="4792117"/>
          <a:ext cx="6583045" cy="977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2550160"/>
                <a:gridCol w="2503805"/>
                <a:gridCol w="726440"/>
              </a:tblGrid>
              <a:tr h="147955">
                <a:tc>
                  <a:txBody>
                    <a:bodyPr/>
                    <a:lstStyle/>
                    <a:p>
                      <a:pPr marL="3365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Governo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2.798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Operacíonaliza0ão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777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Outras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5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072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24477" y="5827623"/>
            <a:ext cx="597979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059" marR="5080" indent="-467995">
              <a:lnSpc>
                <a:spcPct val="107500"/>
              </a:lnSpc>
              <a:spcBef>
                <a:spcPts val="100"/>
              </a:spcBef>
            </a:pPr>
            <a:r>
              <a:rPr dirty="0" sz="800" spc="-75">
                <a:latin typeface="Lucida Sans Unicode"/>
                <a:cs typeface="Lucida Sans Unicode"/>
              </a:rPr>
              <a:t>Artigo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despesas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decorrentes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abertura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presente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crédito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suplementar,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serão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cobertas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com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recursos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 que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trata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0">
                <a:latin typeface="Lucida Sans Unicode"/>
                <a:cs typeface="Lucida Sans Unicode"/>
              </a:rPr>
              <a:t>43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parágrafo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1º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10">
                <a:latin typeface="Lucida Sans Unicode"/>
                <a:cs typeface="Lucida Sans Unicode"/>
              </a:rPr>
              <a:t> Lei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Federal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4.320/64,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Inciso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805191" y="6184137"/>
            <a:ext cx="1652270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52500"/>
              </a:lnSpc>
              <a:spcBef>
                <a:spcPts val="100"/>
              </a:spcBef>
            </a:pPr>
            <a:r>
              <a:rPr dirty="0" sz="800" spc="-30">
                <a:latin typeface="Lucida Sans Unicode"/>
                <a:cs typeface="Lucida Sans Unicode"/>
              </a:rPr>
              <a:t>Inciso: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Excesso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Arrecadação: III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Anulação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5114" y="6552517"/>
            <a:ext cx="270002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181C1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-25">
                <a:uFill>
                  <a:solidFill>
                    <a:srgbClr val="181C1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uFill>
                  <a:solidFill>
                    <a:srgbClr val="181C1F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800" spc="500">
                <a:uFill>
                  <a:solidFill>
                    <a:srgbClr val="181C1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405"/>
              </a:spcBef>
            </a:pPr>
            <a:r>
              <a:rPr dirty="0" sz="950" b="1">
                <a:latin typeface="Arial"/>
                <a:cs typeface="Arial"/>
              </a:rPr>
              <a:t>PREFEITURA</a:t>
            </a:r>
            <a:r>
              <a:rPr dirty="0" sz="950" spc="22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9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0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966221" y="6184137"/>
            <a:ext cx="600710" cy="3975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600"/>
              </a:spcBef>
            </a:pPr>
            <a:r>
              <a:rPr dirty="0" sz="800" spc="-50">
                <a:latin typeface="Lucida Sans Unicode"/>
                <a:cs typeface="Lucida Sans Unicode"/>
              </a:rPr>
              <a:t>R$68.000,00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Lucida Sans Unicode"/>
                <a:cs typeface="Lucida Sans Unicode"/>
              </a:rPr>
              <a:t>$68.000,00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63997" y="6961671"/>
          <a:ext cx="6584315" cy="996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885"/>
                <a:gridCol w="3155950"/>
                <a:gridCol w="1995805"/>
                <a:gridCol w="626745"/>
              </a:tblGrid>
              <a:tr h="149860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Operacionalizacâo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557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69"/>
                        </a:lnSpc>
                        <a:spcBef>
                          <a:spcPts val="259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472" sz="1200" spc="20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472" sz="1200" spc="23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20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472" sz="1200" spc="2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77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1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7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472" sz="1200" spc="4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19"/>
                </a:tc>
                <a:tc>
                  <a:txBody>
                    <a:bodyPr/>
                    <a:lstStyle/>
                    <a:p>
                      <a:pPr marL="166370">
                        <a:lnSpc>
                          <a:spcPts val="940"/>
                        </a:lnSpc>
                        <a:spcBef>
                          <a:spcPts val="18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4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198755">
                <a:tc gridSpan="3">
                  <a:txBody>
                    <a:bodyPr/>
                    <a:lstStyle/>
                    <a:p>
                      <a:pPr marL="356171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do Projeto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0"/>
                </a:tc>
              </a:tr>
              <a:tr h="172085">
                <a:tc gridSpan="3">
                  <a:txBody>
                    <a:bodyPr/>
                    <a:lstStyle/>
                    <a:p>
                      <a:pPr marL="356425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40335">
                <a:tc gridSpan="3">
                  <a:txBody>
                    <a:bodyPr/>
                    <a:lstStyle/>
                    <a:p>
                      <a:pPr algn="r" marR="500380">
                        <a:lnSpc>
                          <a:spcPts val="869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799611" y="8006317"/>
            <a:ext cx="47053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Artigo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3º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06179" y="8006317"/>
            <a:ext cx="34429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Revogadas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disposições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em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contrário.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Publique-</a:t>
            </a:r>
            <a:r>
              <a:rPr dirty="0" sz="800" spc="-20">
                <a:latin typeface="Lucida Sans Unicode"/>
                <a:cs typeface="Lucida Sans Unicode"/>
              </a:rPr>
              <a:t>se,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afixe-</a:t>
            </a:r>
            <a:r>
              <a:rPr dirty="0" sz="800" spc="-55">
                <a:latin typeface="Lucida Sans Unicode"/>
                <a:cs typeface="Lucida Sans Unicode"/>
              </a:rPr>
              <a:t>se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2025-07-10T16:33:49Z</dcterms:created>
  <dcterms:modified xsi:type="dcterms:W3CDTF">2025-07-10T16:33:49Z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