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336" y="9616937"/>
            <a:ext cx="6431279" cy="18886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72440" y="1290077"/>
            <a:ext cx="6425565" cy="0"/>
          </a:xfrm>
          <a:custGeom>
            <a:avLst/>
            <a:gdLst/>
            <a:ahLst/>
            <a:cxnLst/>
            <a:rect l="l" t="t" r="r" b="b"/>
            <a:pathLst>
              <a:path w="6425565" h="0">
                <a:moveTo>
                  <a:pt x="0" y="0"/>
                </a:moveTo>
                <a:lnTo>
                  <a:pt x="6425184" y="0"/>
                </a:lnTo>
              </a:path>
            </a:pathLst>
          </a:custGeom>
          <a:ln w="15231">
            <a:solidFill>
              <a:srgbClr val="3A3A3A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5591" y="475211"/>
            <a:ext cx="688848" cy="636661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734833" y="319593"/>
            <a:ext cx="6921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50">
                <a:solidFill>
                  <a:srgbClr val="8ED8FB"/>
                </a:solidFill>
                <a:latin typeface="Lucida Sans Unicode"/>
                <a:cs typeface="Lucida Sans Unicode"/>
              </a:rPr>
              <a:t>‹</a:t>
            </a:r>
            <a:endParaRPr sz="11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401240" y="319593"/>
            <a:ext cx="305498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131313"/>
                </a:solidFill>
                <a:latin typeface="Arial"/>
                <a:cs typeface="Arial"/>
              </a:rPr>
              <a:t>PREFEITURA</a:t>
            </a:r>
            <a:r>
              <a:rPr dirty="0" sz="1150" spc="2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0F0F0F"/>
                </a:solidFill>
                <a:latin typeface="Arial"/>
                <a:cs typeface="Arial"/>
              </a:rPr>
              <a:t>MUNICIPAL</a:t>
            </a:r>
            <a:r>
              <a:rPr dirty="0" sz="1150" spc="2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1150" spc="-4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161616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27860">
              <a:lnSpc>
                <a:spcPct val="119900"/>
              </a:lnSpc>
              <a:spcBef>
                <a:spcPts val="430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Lucida Sans Unicode"/>
                <a:cs typeface="Lucida Sans Unicode"/>
              </a:rPr>
              <a:t>Maria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D1D1D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25">
                <a:solidFill>
                  <a:srgbClr val="111111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-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412417" y="1079879"/>
            <a:ext cx="5476875" cy="11010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5" b="1">
                <a:solidFill>
                  <a:srgbClr val="151515"/>
                </a:solidFill>
                <a:latin typeface="Arial"/>
                <a:cs typeface="Arial"/>
              </a:rPr>
              <a:t>Republicado</a:t>
            </a:r>
            <a:r>
              <a:rPr dirty="0" sz="800" spc="28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800" spc="-65" b="1">
                <a:solidFill>
                  <a:srgbClr val="232323"/>
                </a:solidFill>
                <a:latin typeface="Arial"/>
                <a:cs typeface="Arial"/>
              </a:rPr>
              <a:t>par</a:t>
            </a:r>
            <a:r>
              <a:rPr dirty="0" sz="800" spc="-3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00" spc="-80" b="1">
                <a:solidFill>
                  <a:srgbClr val="1A1A1A"/>
                </a:solidFill>
                <a:latin typeface="Arial"/>
                <a:cs typeface="Arial"/>
              </a:rPr>
              <a:t>haver</a:t>
            </a:r>
            <a:r>
              <a:rPr dirty="0" sz="800" spc="-1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00" spc="-80" b="1">
                <a:solidFill>
                  <a:srgbClr val="111111"/>
                </a:solidFill>
                <a:latin typeface="Arial"/>
                <a:cs typeface="Arial"/>
              </a:rPr>
              <a:t>incorreção</a:t>
            </a:r>
            <a:r>
              <a:rPr dirty="0" sz="800" spc="3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00" spc="-160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 b="1">
                <a:solidFill>
                  <a:srgbClr val="212121"/>
                </a:solidFill>
                <a:latin typeface="Arial"/>
                <a:cs typeface="Arial"/>
              </a:rPr>
              <a:t>Boletim</a:t>
            </a:r>
            <a:r>
              <a:rPr dirty="0" sz="800" spc="-1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00" spc="-65">
                <a:solidFill>
                  <a:srgbClr val="151515"/>
                </a:solidFill>
                <a:latin typeface="Lucida Sans Unicode"/>
                <a:cs typeface="Lucida Sans Unicode"/>
              </a:rPr>
              <a:t>Oficlal</a:t>
            </a:r>
            <a:r>
              <a:rPr dirty="0" sz="800" spc="-7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 b="1">
                <a:solidFill>
                  <a:srgbClr val="212121"/>
                </a:solidFill>
                <a:latin typeface="Arial"/>
                <a:cs typeface="Arial"/>
              </a:rPr>
              <a:t>do </a:t>
            </a:r>
            <a:r>
              <a:rPr dirty="0" sz="800" spc="-75" b="1">
                <a:solidFill>
                  <a:srgbClr val="1A1A1A"/>
                </a:solidFill>
                <a:latin typeface="Arial"/>
                <a:cs typeface="Arial"/>
              </a:rPr>
              <a:t>Munlclpio</a:t>
            </a:r>
            <a:r>
              <a:rPr dirty="0" sz="800" spc="5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00" spc="-80" b="1">
                <a:solidFill>
                  <a:srgbClr val="181818"/>
                </a:solidFill>
                <a:latin typeface="Arial"/>
                <a:cs typeface="Arial"/>
              </a:rPr>
              <a:t>de</a:t>
            </a:r>
            <a:r>
              <a:rPr dirty="0" sz="800" spc="-2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00" spc="-95" b="1">
                <a:solidFill>
                  <a:srgbClr val="0F0F0F"/>
                </a:solidFill>
                <a:latin typeface="Arial"/>
                <a:cs typeface="Arial"/>
              </a:rPr>
              <a:t>Serop4dica</a:t>
            </a:r>
            <a:r>
              <a:rPr dirty="0" sz="800" spc="4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00" spc="-185">
                <a:solidFill>
                  <a:srgbClr val="1D1D1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14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 b="1">
                <a:solidFill>
                  <a:srgbClr val="161616"/>
                </a:solidFill>
                <a:latin typeface="Arial"/>
                <a:cs typeface="Arial"/>
              </a:rPr>
              <a:t>Ediçäo</a:t>
            </a:r>
            <a:r>
              <a:rPr dirty="0" sz="800" spc="-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Lucida Sans Unicode"/>
                <a:cs typeface="Lucida Sans Unicode"/>
              </a:rPr>
              <a:t>n</a:t>
            </a:r>
            <a:r>
              <a:rPr dirty="0" sz="800" spc="-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 b="1">
                <a:solidFill>
                  <a:srgbClr val="181818"/>
                </a:solidFill>
                <a:latin typeface="Arial"/>
                <a:cs typeface="Arial"/>
              </a:rPr>
              <a:t>2.078</a:t>
            </a:r>
            <a:r>
              <a:rPr dirty="0" sz="800" spc="-1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00" spc="-185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6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242424"/>
                </a:solidFill>
                <a:latin typeface="Lucida Sans Unicode"/>
                <a:cs typeface="Lucida Sans Unicode"/>
              </a:rPr>
              <a:t>Ano</a:t>
            </a:r>
            <a:r>
              <a:rPr dirty="0" sz="800" spc="-6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282828"/>
                </a:solidFill>
                <a:latin typeface="Lucida Sans Unicode"/>
                <a:cs typeface="Lucida Sans Unicode"/>
              </a:rPr>
              <a:t>VIII-</a:t>
            </a:r>
            <a:r>
              <a:rPr dirty="0" sz="800" spc="-14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25">
                <a:solidFill>
                  <a:srgbClr val="181818"/>
                </a:solidFill>
                <a:latin typeface="Lucida Sans Unicode"/>
                <a:cs typeface="Lucida Sans Unicode"/>
              </a:rPr>
              <a:t>30</a:t>
            </a:r>
            <a:r>
              <a:rPr dirty="0" sz="800" spc="-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31313"/>
                </a:solidFill>
                <a:latin typeface="Lucida Sans Unicode"/>
                <a:cs typeface="Lucida Sans Unicode"/>
              </a:rPr>
              <a:t>abril</a:t>
            </a:r>
            <a:r>
              <a:rPr dirty="0" sz="800" spc="-9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0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2025.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40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3756025">
              <a:lnSpc>
                <a:spcPct val="100000"/>
              </a:lnSpc>
              <a:spcBef>
                <a:spcPts val="5"/>
              </a:spcBef>
            </a:pPr>
            <a:r>
              <a:rPr dirty="0" sz="800" spc="-65">
                <a:solidFill>
                  <a:srgbClr val="0A0A0A"/>
                </a:solidFill>
                <a:latin typeface="Lucida Sans Unicode"/>
                <a:cs typeface="Lucida Sans Unicode"/>
              </a:rPr>
              <a:t>Decreto</a:t>
            </a:r>
            <a:r>
              <a:rPr dirty="0" sz="800" spc="-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9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A2A2A"/>
                </a:solidFill>
                <a:latin typeface="Lucida Sans Unicode"/>
                <a:cs typeface="Lucida Sans Unicode"/>
              </a:rPr>
              <a:t>2905</a:t>
            </a:r>
            <a:r>
              <a:rPr dirty="0" sz="800" spc="-9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9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28</a:t>
            </a:r>
            <a:r>
              <a:rPr dirty="0" sz="800" spc="3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6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C0C0C"/>
                </a:solidFill>
                <a:latin typeface="Lucida Sans Unicode"/>
                <a:cs typeface="Lucida Sans Unicode"/>
              </a:rPr>
              <a:t>abril,</a:t>
            </a:r>
            <a:r>
              <a:rPr dirty="0" sz="800" spc="-6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800">
              <a:latin typeface="Lucida Sans Unicode"/>
              <a:cs typeface="Lucida Sans Unicode"/>
            </a:endParaRPr>
          </a:p>
          <a:p>
            <a:pPr marL="2625090" marR="50800" indent="2540">
              <a:lnSpc>
                <a:spcPts val="860"/>
              </a:lnSpc>
            </a:pPr>
            <a:r>
              <a:rPr dirty="0" sz="800" spc="-60">
                <a:solidFill>
                  <a:srgbClr val="0E0E0E"/>
                </a:solidFill>
                <a:latin typeface="Lucida Sans Unicode"/>
                <a:cs typeface="Lucida Sans Unicode"/>
              </a:rPr>
              <a:t>Abre</a:t>
            </a:r>
            <a:r>
              <a:rPr dirty="0" sz="800" spc="-4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crêdito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no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valor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C0C0C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F0F0F"/>
                </a:solidFill>
                <a:latin typeface="Lucida Sans Unicode"/>
                <a:cs typeface="Lucida Sans Unicode"/>
              </a:rPr>
              <a:t>R$2.310.000,00,</a:t>
            </a:r>
            <a:r>
              <a:rPr dirty="0" sz="80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60">
                <a:solidFill>
                  <a:srgbClr val="0F0F0F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7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que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6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especiflca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D1D1D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1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A1A1A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outras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Lucida Sans Unicode"/>
                <a:cs typeface="Lucida Sans Unicode"/>
              </a:rPr>
              <a:t>provid9ncias.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7800" y="2666962"/>
            <a:ext cx="6256020" cy="9150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93750">
              <a:lnSpc>
                <a:spcPct val="139900"/>
              </a:lnSpc>
              <a:spcBef>
                <a:spcPts val="100"/>
              </a:spcBef>
            </a:pPr>
            <a:r>
              <a:rPr dirty="0" sz="800" spc="-10">
                <a:solidFill>
                  <a:srgbClr val="2B2B2B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8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PREFEITO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MUNICIPAL,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31313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6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uso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0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suas</a:t>
            </a:r>
            <a:r>
              <a:rPr dirty="0" sz="800" spc="-65">
                <a:latin typeface="Lucida Sans Unicode"/>
                <a:cs typeface="Lucida Sans Unicode"/>
              </a:rPr>
              <a:t> atńbuições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legais,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constitucionais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 </a:t>
            </a:r>
            <a:r>
              <a:rPr dirty="0" sz="800" spc="-65">
                <a:latin typeface="Lucida Sans Unicode"/>
                <a:cs typeface="Lucida Sans Unicode"/>
              </a:rPr>
              <a:t>acordo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62626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4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D2D2D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7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A1A1A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the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81818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 spc="-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D1D1D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11111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19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51515"/>
                </a:solidFill>
                <a:latin typeface="Lucida Sans Unicode"/>
                <a:cs typeface="Lucida Sans Unicode"/>
              </a:rPr>
              <a:t>da </a:t>
            </a:r>
            <a:r>
              <a:rPr dirty="0" sz="800" spc="-25">
                <a:solidFill>
                  <a:srgbClr val="2A2A2A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8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90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11111"/>
                </a:solidFill>
                <a:latin typeface="Lucida Sans Unicode"/>
                <a:cs typeface="Lucida Sans Unicode"/>
              </a:rPr>
              <a:t>859</a:t>
            </a:r>
            <a:r>
              <a:rPr dirty="0" sz="800" spc="-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E0E0E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32323"/>
                </a:solidFill>
                <a:latin typeface="Lucida Sans Unicode"/>
                <a:cs typeface="Lucida Sans Unicode"/>
              </a:rPr>
              <a:t>10</a:t>
            </a:r>
            <a:r>
              <a:rPr dirty="0" sz="800" spc="-5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dezembro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</a:t>
            </a:r>
            <a:r>
              <a:rPr dirty="0" sz="800" spc="-110"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0C0C0C"/>
                </a:solidFill>
                <a:latin typeface="Lucida Sans Unicode"/>
                <a:cs typeface="Lucida Sans Unicode"/>
              </a:rPr>
              <a:t>2024</a:t>
            </a:r>
            <a:r>
              <a:rPr dirty="0" sz="800" spc="-4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131313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6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publicada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A1A1A"/>
                </a:solidFill>
                <a:latin typeface="Lucida Sans Unicode"/>
                <a:cs typeface="Lucida Sans Unicode"/>
              </a:rPr>
              <a:t>na</a:t>
            </a:r>
            <a:r>
              <a:rPr dirty="0" sz="800" spc="-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E0E0E"/>
                </a:solidFill>
                <a:latin typeface="Lucida Sans Unicode"/>
                <a:cs typeface="Lucida Sans Unicode"/>
              </a:rPr>
              <a:t>edição</a:t>
            </a:r>
            <a:r>
              <a:rPr dirty="0" sz="800" spc="-1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extra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II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9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1924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10/12/2024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 u="sng" sz="800" spc="-30">
                <a:solidFill>
                  <a:srgbClr val="4F4F4F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45">
                <a:solidFill>
                  <a:srgbClr val="4F4F4F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62626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45">
                <a:solidFill>
                  <a:srgbClr val="262626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424242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50">
                <a:solidFill>
                  <a:srgbClr val="424242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42424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5">
                <a:solidFill>
                  <a:srgbClr val="242424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82828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70">
                <a:solidFill>
                  <a:srgbClr val="282828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40">
                <a:solidFill>
                  <a:srgbClr val="262626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-45">
                <a:solidFill>
                  <a:srgbClr val="262626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19405">
              <a:lnSpc>
                <a:spcPct val="100000"/>
              </a:lnSpc>
              <a:spcBef>
                <a:spcPts val="1195"/>
              </a:spcBef>
            </a:pPr>
            <a:r>
              <a:rPr dirty="0" sz="800" spc="-80">
                <a:solidFill>
                  <a:srgbClr val="0F0F0F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4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82828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Lucida Sans Unicode"/>
                <a:cs typeface="Lucida Sans Unicode"/>
              </a:rPr>
              <a:t>Fica</a:t>
            </a:r>
            <a:r>
              <a:rPr dirty="0" sz="800" spc="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aberto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crêdito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F0F0F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31313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9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seguintes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dotaçöes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99032" y="4305429"/>
            <a:ext cx="2602230" cy="36957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800" spc="-20">
                <a:solidFill>
                  <a:srgbClr val="181818"/>
                </a:solidFill>
                <a:uFill>
                  <a:solidFill>
                    <a:srgbClr val="3F3B3F"/>
                  </a:solidFill>
                </a:uFill>
                <a:latin typeface="Lucida Sans Unicode"/>
                <a:cs typeface="Lucida Sans Unicode"/>
              </a:rPr>
              <a:t>Dotaçôes</a:t>
            </a:r>
            <a:r>
              <a:rPr dirty="0" u="sng" sz="800" spc="-15">
                <a:solidFill>
                  <a:srgbClr val="181818"/>
                </a:solidFill>
                <a:uFill>
                  <a:solidFill>
                    <a:srgbClr val="3F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131313"/>
                </a:solidFill>
                <a:uFill>
                  <a:solidFill>
                    <a:srgbClr val="3F3B3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00" spc="500">
                <a:solidFill>
                  <a:srgbClr val="131313"/>
                </a:solidFill>
                <a:uFill>
                  <a:solidFill>
                    <a:srgbClr val="3F3B3F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5880">
              <a:lnSpc>
                <a:spcPct val="100000"/>
              </a:lnSpc>
              <a:spcBef>
                <a:spcPts val="305"/>
              </a:spcBef>
            </a:pPr>
            <a:r>
              <a:rPr dirty="0" sz="1000">
                <a:solidFill>
                  <a:srgbClr val="262626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000" spc="14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000">
                <a:solidFill>
                  <a:srgbClr val="0F0F0F"/>
                </a:solidFill>
                <a:latin typeface="Lucida Sans Unicode"/>
                <a:cs typeface="Lucida Sans Unicode"/>
              </a:rPr>
              <a:t>MUNICIPAL</a:t>
            </a:r>
            <a:r>
              <a:rPr dirty="0" sz="1000" spc="10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000">
                <a:solidFill>
                  <a:srgbClr val="1F1F1F"/>
                </a:solidFill>
                <a:latin typeface="Lucida Sans Unicode"/>
                <a:cs typeface="Lucida Sans Unicode"/>
              </a:rPr>
              <a:t>DE </a:t>
            </a:r>
            <a:r>
              <a:rPr dirty="0" sz="1000" spc="-10">
                <a:solidFill>
                  <a:srgbClr val="0C0C0C"/>
                </a:solidFill>
                <a:latin typeface="Lucida Sans Unicode"/>
                <a:cs typeface="Lucida Sans Unicode"/>
              </a:rPr>
              <a:t>SEROPEDICA</a:t>
            </a:r>
            <a:endParaRPr sz="1000">
              <a:latin typeface="Lucida Sans Unicode"/>
              <a:cs typeface="Lucida Sans Unicode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76675" y="4687607"/>
          <a:ext cx="6390005" cy="26250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1835"/>
                <a:gridCol w="2742565"/>
                <a:gridCol w="2170430"/>
                <a:gridCol w="690245"/>
              </a:tblGrid>
              <a:tr h="141605">
                <a:tc>
                  <a:txBody>
                    <a:bodyPr/>
                    <a:lstStyle/>
                    <a:p>
                      <a:pPr marL="5588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01.03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4935" marR="12065">
                        <a:lnSpc>
                          <a:spcPts val="885"/>
                        </a:lnSpc>
                      </a:pPr>
                      <a:r>
                        <a:rPr dirty="0" sz="80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Procuradoria</a:t>
                      </a:r>
                      <a:r>
                        <a:rPr dirty="0" sz="800" spc="4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GeæI</a:t>
                      </a:r>
                      <a:r>
                        <a:rPr dirty="0" sz="80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Munlclplo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2.795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9855" marR="120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3.1.9.0.91.00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4935" marR="1206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6944" sz="1200">
                          <a:latin typeface="Lucida Sans Unicode"/>
                          <a:cs typeface="Lucida Sans Unicode"/>
                        </a:rPr>
                        <a:t>SENTEN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6944" sz="1200"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baseline="6944" sz="1200" spc="3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944" sz="1200" spc="-15">
                          <a:latin typeface="Lucida Sans Unicode"/>
                          <a:cs typeface="Lucida Sans Unicode"/>
                        </a:rPr>
                        <a:t>JUDICIAIS</a:t>
                      </a:r>
                      <a:endParaRPr baseline="6944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49022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6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2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746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3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do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1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Atlvidade</a:t>
                      </a:r>
                      <a:r>
                        <a:rPr dirty="0" sz="800" spc="-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</a:tr>
              <a:tr h="310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95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01.04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191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6680" marR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Secretśrla</a:t>
                      </a:r>
                      <a:r>
                        <a:rPr dirty="0" sz="800" spc="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Governo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1910"/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Unldade</a:t>
                      </a:r>
                      <a:r>
                        <a:rPr dirty="0" sz="800" spc="8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</a:tr>
              <a:tr h="163830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2.798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0965" marR="120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6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OperacionałizacSo</a:t>
                      </a:r>
                      <a:r>
                        <a:rPr dirty="0" sz="800" spc="-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2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JURIDICA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marL="480059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4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1.010.000,00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115"/>
                </a:tc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6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Ativldade</a:t>
                      </a:r>
                      <a:r>
                        <a:rPr dirty="0" sz="800" spc="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RR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1.010.000,00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Unldade</a:t>
                      </a:r>
                      <a:r>
                        <a:rPr dirty="0" sz="800" spc="1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1.010.000,00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</a:tr>
              <a:tr h="15494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0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01.07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00965" marR="120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0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Secretarla</a:t>
                      </a:r>
                      <a:r>
                        <a:rPr dirty="0" sz="800" spc="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2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Fazenda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1.169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94615" marR="120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Encar9os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Dívida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com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INSS,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Previdéncia</a:t>
                      </a:r>
                      <a:r>
                        <a:rPr dirty="0" sz="800" spc="2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PASEP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73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3.2.9.0.21.00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7314" marR="120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JUROS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SOBRE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800" spc="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DIVIDA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CONTRATO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47815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mo</a:t>
                      </a:r>
                      <a:r>
                        <a:rPr dirty="0" sz="800" spc="1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191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700.ooo,oo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191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RR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412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7o0.ooo,oo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6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6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7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700.000,00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100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2.310.000,00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87649" y="7342920"/>
            <a:ext cx="5824855" cy="281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7680" marR="30480" indent="-450215">
              <a:lnSpc>
                <a:spcPct val="104900"/>
              </a:lnSpc>
              <a:spcBef>
                <a:spcPts val="100"/>
              </a:spcBef>
            </a:pPr>
            <a:r>
              <a:rPr dirty="0" sz="800" spc="-75">
                <a:solidFill>
                  <a:srgbClr val="1C1C1C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6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9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3B3B3B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9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42424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A1A1A"/>
                </a:solidFill>
                <a:latin typeface="Lucida Sans Unicode"/>
                <a:cs typeface="Lucida Sans Unicode"/>
              </a:rPr>
              <a:t>despesas</a:t>
            </a:r>
            <a:r>
              <a:rPr dirty="0" sz="800" spc="-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decorrentes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F1F1F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61616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A1A1A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31313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crédîto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baseline="-13888" sz="1200" spc="-104">
                <a:latin typeface="Lucida Sans Unicode"/>
                <a:cs typeface="Lucida Sans Unicode"/>
              </a:rPr>
              <a:t>suplementar,</a:t>
            </a:r>
            <a:r>
              <a:rPr dirty="0" baseline="-13888" sz="1200" spc="67">
                <a:latin typeface="Lucida Sans Unicode"/>
                <a:cs typeface="Lucida Sans Unicode"/>
              </a:rPr>
              <a:t> </a:t>
            </a:r>
            <a:r>
              <a:rPr dirty="0" baseline="-13888" sz="1200">
                <a:latin typeface="Lucida Sans Unicode"/>
                <a:cs typeface="Lucida Sans Unicode"/>
              </a:rPr>
              <a:t>serlo</a:t>
            </a:r>
            <a:r>
              <a:rPr dirty="0" baseline="-13888" sz="1200" spc="-30">
                <a:latin typeface="Lucida Sans Unicode"/>
                <a:cs typeface="Lucida Sans Unicode"/>
              </a:rPr>
              <a:t> </a:t>
            </a:r>
            <a:r>
              <a:rPr dirty="0" baseline="-13888" sz="1200" spc="-89">
                <a:latin typeface="Lucida Sans Unicode"/>
                <a:cs typeface="Lucida Sans Unicode"/>
              </a:rPr>
              <a:t>cobertas</a:t>
            </a:r>
            <a:r>
              <a:rPr dirty="0" baseline="-13888" sz="1200" spc="-22">
                <a:latin typeface="Lucida Sans Unicode"/>
                <a:cs typeface="Lucida Sans Unicode"/>
              </a:rPr>
              <a:t> </a:t>
            </a:r>
            <a:r>
              <a:rPr dirty="0" baseline="-13888" sz="1200" spc="-104">
                <a:latin typeface="Lucida Sans Unicode"/>
                <a:cs typeface="Lucida Sans Unicode"/>
              </a:rPr>
              <a:t>com</a:t>
            </a:r>
            <a:r>
              <a:rPr dirty="0" baseline="-13888" sz="1200" spc="-82">
                <a:latin typeface="Lucida Sans Unicode"/>
                <a:cs typeface="Lucida Sans Unicode"/>
              </a:rPr>
              <a:t> </a:t>
            </a:r>
            <a:r>
              <a:rPr dirty="0" baseline="-13888" sz="1200" spc="-82">
                <a:solidFill>
                  <a:srgbClr val="1F1F1F"/>
                </a:solidFill>
                <a:latin typeface="Lucida Sans Unicode"/>
                <a:cs typeface="Lucida Sans Unicode"/>
              </a:rPr>
              <a:t>recursos</a:t>
            </a:r>
            <a:r>
              <a:rPr dirty="0" baseline="-13888" sz="1200" spc="-7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-13888" sz="1200" spc="-44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baseline="-13888" sz="1200" spc="-127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-13888" sz="1200" spc="-82">
                <a:solidFill>
                  <a:srgbClr val="181818"/>
                </a:solidFill>
                <a:latin typeface="Lucida Sans Unicode"/>
                <a:cs typeface="Lucida Sans Unicode"/>
              </a:rPr>
              <a:t>que</a:t>
            </a:r>
            <a:r>
              <a:rPr dirty="0" baseline="-13888" sz="1200" spc="-37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-13888" sz="1200" spc="-112">
                <a:solidFill>
                  <a:srgbClr val="111111"/>
                </a:solidFill>
                <a:latin typeface="Lucida Sans Unicode"/>
                <a:cs typeface="Lucida Sans Unicode"/>
              </a:rPr>
              <a:t>trata</a:t>
            </a:r>
            <a:r>
              <a:rPr dirty="0" baseline="-13888" sz="1200" spc="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-13888" sz="1200">
                <a:solidFill>
                  <a:srgbClr val="262626"/>
                </a:solidFill>
                <a:latin typeface="Lucida Sans Unicode"/>
                <a:cs typeface="Lucida Sans Unicode"/>
              </a:rPr>
              <a:t>a</a:t>
            </a:r>
            <a:r>
              <a:rPr dirty="0" baseline="-13888" sz="1200" spc="-22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-13888" sz="1200" spc="-15">
                <a:solidFill>
                  <a:srgbClr val="131313"/>
                </a:solidFill>
                <a:latin typeface="Lucida Sans Unicode"/>
                <a:cs typeface="Lucida Sans Unicode"/>
              </a:rPr>
              <a:t>Artigo </a:t>
            </a:r>
            <a:r>
              <a:rPr dirty="0" sz="800" spc="-40">
                <a:solidFill>
                  <a:srgbClr val="383838"/>
                </a:solidFill>
                <a:latin typeface="Lucida Sans Unicode"/>
                <a:cs typeface="Lucida Sans Unicode"/>
              </a:rPr>
              <a:t>43</a:t>
            </a:r>
            <a:r>
              <a:rPr dirty="0" sz="800" spc="-114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parăgrafo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F1F1F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12121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1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Lei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Federal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131313"/>
                </a:solidFill>
                <a:latin typeface="Lucida Sans Unicode"/>
                <a:cs typeface="Lucida Sans Unicode"/>
              </a:rPr>
              <a:t>4.320/64,</a:t>
            </a:r>
            <a:r>
              <a:rPr dirty="0" sz="800" spc="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Inciso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60607" y="7690190"/>
            <a:ext cx="1598295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740" marR="5080" indent="-320675">
              <a:lnSpc>
                <a:spcPct val="1424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lnciso: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II</a:t>
            </a:r>
            <a:r>
              <a:rPr dirty="0" sz="800" spc="-90"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131313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7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0C0C0C"/>
                </a:solidFill>
                <a:latin typeface="Lucida Sans Unicode"/>
                <a:cs typeface="Lucida Sans Unicode"/>
              </a:rPr>
              <a:t>Excesso</a:t>
            </a:r>
            <a:r>
              <a:rPr dirty="0" sz="800" spc="-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Arrecadação: </a:t>
            </a:r>
            <a:r>
              <a:rPr dirty="0" sz="800" spc="-20">
                <a:latin typeface="Lucida Sans Unicode"/>
                <a:cs typeface="Lucida Sans Unicode"/>
              </a:rPr>
              <a:t>III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232323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C0C0C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00" spc="-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Dotaçdo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68552" y="8017557"/>
            <a:ext cx="2605405" cy="3860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u="sng" sz="800" spc="-10">
                <a:solidFill>
                  <a:srgbClr val="1F1F1F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Dotaşães</a:t>
            </a:r>
            <a:r>
              <a:rPr dirty="0" u="sng" sz="800" spc="-35">
                <a:solidFill>
                  <a:srgbClr val="1F1F1F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0F0F0F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75"/>
              </a:spcBef>
            </a:pPr>
            <a:r>
              <a:rPr dirty="0" sz="1000">
                <a:solidFill>
                  <a:srgbClr val="282828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000" spc="14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1000">
                <a:solidFill>
                  <a:srgbClr val="1A1A1A"/>
                </a:solidFill>
                <a:latin typeface="Lucida Sans Unicode"/>
                <a:cs typeface="Lucida Sans Unicode"/>
              </a:rPr>
              <a:t>MUNICIPAL</a:t>
            </a:r>
            <a:r>
              <a:rPr dirty="0" sz="1000" spc="10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000">
                <a:solidFill>
                  <a:srgbClr val="1D1D1D"/>
                </a:solidFill>
                <a:latin typeface="Lucida Sans Unicode"/>
                <a:cs typeface="Lucida Sans Unicode"/>
              </a:rPr>
              <a:t>DE </a:t>
            </a:r>
            <a:r>
              <a:rPr dirty="0" sz="1000" spc="-10">
                <a:solidFill>
                  <a:srgbClr val="1A1A1A"/>
                </a:solidFill>
                <a:latin typeface="Lucida Sans Unicode"/>
                <a:cs typeface="Lucida Sans Unicode"/>
              </a:rPr>
              <a:t>SEROPEDICA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47543" y="7702377"/>
            <a:ext cx="733425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05"/>
              </a:spcBef>
            </a:pPr>
            <a:r>
              <a:rPr dirty="0" sz="800" spc="-45">
                <a:latin typeface="Lucida Sans Unicode"/>
                <a:cs typeface="Lucida Sans Unicode"/>
              </a:rPr>
              <a:t>R$2.310.000,00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Lucida Sans Unicode"/>
                <a:cs typeface="Lucida Sans Unicode"/>
              </a:rPr>
              <a:t>$2.310.000,00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74389" y="8357316"/>
            <a:ext cx="598805" cy="50101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22225">
              <a:lnSpc>
                <a:spcPct val="100000"/>
              </a:lnSpc>
              <a:spcBef>
                <a:spcPts val="360"/>
              </a:spcBef>
            </a:pPr>
            <a:r>
              <a:rPr dirty="0" sz="800" spc="-10">
                <a:solidFill>
                  <a:srgbClr val="262626"/>
                </a:solidFill>
                <a:latin typeface="Lucida Sans Unicode"/>
                <a:cs typeface="Lucida Sans Unicode"/>
              </a:rPr>
              <a:t>01.03</a:t>
            </a:r>
            <a:endParaRPr sz="800">
              <a:latin typeface="Lucida Sans Unicode"/>
              <a:cs typeface="Lucida Sans Unicode"/>
            </a:endParaRPr>
          </a:p>
          <a:p>
            <a:pPr marL="17145">
              <a:lnSpc>
                <a:spcPct val="100000"/>
              </a:lnSpc>
              <a:spcBef>
                <a:spcPts val="265"/>
              </a:spcBef>
            </a:pPr>
            <a:r>
              <a:rPr dirty="0" sz="800" spc="-10">
                <a:solidFill>
                  <a:srgbClr val="0E0E0E"/>
                </a:solidFill>
                <a:latin typeface="Lucida Sans Unicode"/>
                <a:cs typeface="Lucida Sans Unicode"/>
              </a:rPr>
              <a:t>2.795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45">
                <a:solidFill>
                  <a:srgbClr val="0F0F0F"/>
                </a:solidFill>
                <a:latin typeface="Lucida Sans Unicode"/>
                <a:cs typeface="Lucida Sans Unicode"/>
              </a:rPr>
              <a:t>3</a:t>
            </a:r>
            <a:r>
              <a:rPr dirty="0" sz="800" spc="-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F0F0F"/>
                </a:solidFill>
                <a:latin typeface="Lucida Sans Unicode"/>
                <a:cs typeface="Lucida Sans Unicode"/>
              </a:rPr>
              <a:t>3</a:t>
            </a:r>
            <a:r>
              <a:rPr dirty="0" sz="800" spc="-10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0F0F0F"/>
                </a:solidFill>
                <a:latin typeface="Lucida Sans Unicode"/>
                <a:cs typeface="Lucida Sans Unicode"/>
              </a:rPr>
              <a:t>9.0•39.05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24024" y="8339038"/>
            <a:ext cx="2708910" cy="555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0640" marR="576580" indent="2540">
              <a:lnSpc>
                <a:spcPct val="142400"/>
              </a:lnSpc>
              <a:spcBef>
                <a:spcPts val="100"/>
              </a:spcBef>
            </a:pPr>
            <a:r>
              <a:rPr dirty="0" sz="800" spc="-20">
                <a:solidFill>
                  <a:srgbClr val="0E0E0E"/>
                </a:solidFill>
                <a:latin typeface="Lucida Sans Unicode"/>
                <a:cs typeface="Lucida Sans Unicode"/>
              </a:rPr>
              <a:t>Procuradorla</a:t>
            </a:r>
            <a:r>
              <a:rPr dirty="0" sz="800" spc="5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Geral</a:t>
            </a:r>
            <a:r>
              <a:rPr dirty="0" sz="800" spc="-7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Lucida Sans Unicode"/>
                <a:cs typeface="Lucida Sans Unicode"/>
              </a:rPr>
              <a:t>Munlclplo</a:t>
            </a:r>
            <a:r>
              <a:rPr dirty="0" sz="800" spc="50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81818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800" spc="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Operacionaliza6ão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11111"/>
                </a:solidFill>
                <a:latin typeface="Lucida Sans Unicode"/>
                <a:cs typeface="Lucida Sans Unicode"/>
              </a:rPr>
              <a:t>das</a:t>
            </a:r>
            <a:r>
              <a:rPr dirty="0" sz="800" spc="-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Unidades</a:t>
            </a:r>
            <a:endParaRPr sz="800">
              <a:latin typeface="Lucida Sans Unicode"/>
              <a:cs typeface="Lucida Sans Unicode"/>
            </a:endParaRPr>
          </a:p>
          <a:p>
            <a:pPr marL="38100">
              <a:lnSpc>
                <a:spcPct val="100000"/>
              </a:lnSpc>
              <a:spcBef>
                <a:spcPts val="480"/>
              </a:spcBef>
            </a:pPr>
            <a:r>
              <a:rPr dirty="0" baseline="17361" sz="1200">
                <a:latin typeface="Lucida Sans Unicode"/>
                <a:cs typeface="Lucida Sans Unicode"/>
              </a:rPr>
              <a:t>DEMAIS</a:t>
            </a:r>
            <a:r>
              <a:rPr dirty="0" baseline="17361" sz="1200" spc="120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latin typeface="Lucida Sans Unicode"/>
                <a:cs typeface="Lucida Sans Unicode"/>
              </a:rPr>
              <a:t>SERVI</a:t>
            </a:r>
            <a:r>
              <a:rPr dirty="0" sz="800">
                <a:latin typeface="Lucida Sans Unicode"/>
                <a:cs typeface="Lucida Sans Unicode"/>
              </a:rPr>
              <a:t>C</a:t>
            </a:r>
            <a:r>
              <a:rPr dirty="0" baseline="3472" sz="1200">
                <a:latin typeface="Lucida Sans Unicode"/>
                <a:cs typeface="Lucida Sans Unicode"/>
              </a:rPr>
              <a:t>OS</a:t>
            </a:r>
            <a:r>
              <a:rPr dirty="0" baseline="3472" sz="1200" spc="112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baseline="3472" sz="1200" spc="97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latin typeface="Lucida Sans Unicode"/>
                <a:cs typeface="Lucida Sans Unicode"/>
              </a:rPr>
              <a:t>TERCEIROS</a:t>
            </a:r>
            <a:r>
              <a:rPr dirty="0" baseline="3472" sz="1200" spc="135">
                <a:latin typeface="Lucida Sans Unicode"/>
                <a:cs typeface="Lucida Sans Unicode"/>
              </a:rPr>
              <a:t> </a:t>
            </a:r>
            <a:r>
              <a:rPr dirty="0" baseline="3472" sz="1200" spc="-277">
                <a:latin typeface="Lucida Sans Unicode"/>
                <a:cs typeface="Lucida Sans Unicode"/>
              </a:rPr>
              <a:t>-</a:t>
            </a:r>
            <a:r>
              <a:rPr dirty="0" baseline="3472" sz="1200" spc="52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1A1A1A"/>
                </a:solidFill>
                <a:latin typeface="Lucida Sans Unicode"/>
                <a:cs typeface="Lucida Sans Unicode"/>
              </a:rPr>
              <a:t>PESSOA</a:t>
            </a:r>
            <a:r>
              <a:rPr dirty="0" baseline="3472" sz="1200" spc="322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latin typeface="Lucida Sans Unicode"/>
                <a:cs typeface="Lucida Sans Unicode"/>
              </a:rPr>
              <a:t>JURÍDICA</a:t>
            </a:r>
            <a:endParaRPr baseline="3472" sz="12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426888" y="8762462"/>
            <a:ext cx="16967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13888" sz="1200" spc="-67">
                <a:solidFill>
                  <a:srgbClr val="0C0C0C"/>
                </a:solidFill>
                <a:latin typeface="Lucida Sans Unicode"/>
                <a:cs typeface="Lucida Sans Unicode"/>
              </a:rPr>
              <a:t>Recursos</a:t>
            </a:r>
            <a:r>
              <a:rPr dirty="0" baseline="13888" sz="120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baseline="13888" sz="1200" spc="-67">
                <a:solidFill>
                  <a:srgbClr val="212121"/>
                </a:solidFill>
                <a:latin typeface="Lucida Sans Unicode"/>
                <a:cs typeface="Lucida Sans Unicode"/>
              </a:rPr>
              <a:t>não</a:t>
            </a:r>
            <a:r>
              <a:rPr dirty="0" baseline="13888" sz="1200" spc="-52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89">
                <a:latin typeface="Lucida Sans Unicode"/>
                <a:cs typeface="Lucida Sans Unicode"/>
              </a:rPr>
              <a:t>Vinculados</a:t>
            </a:r>
            <a:r>
              <a:rPr dirty="0" baseline="3472" sz="1200" spc="22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lmposto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98015" y="8725909"/>
            <a:ext cx="518159" cy="53149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434"/>
              </a:spcBef>
            </a:pPr>
            <a:r>
              <a:rPr dirty="0" sz="800" spc="-70">
                <a:solidFill>
                  <a:srgbClr val="242424"/>
                </a:solidFill>
                <a:latin typeface="Lucida Sans Unicode"/>
                <a:cs typeface="Lucida Sans Unicode"/>
              </a:rPr>
              <a:t>600.000,00</a:t>
            </a:r>
            <a:endParaRPr sz="800">
              <a:latin typeface="Lucida Sans Unicode"/>
              <a:cs typeface="Lucida Sans Unicode"/>
            </a:endParaRPr>
          </a:p>
          <a:p>
            <a:pPr marL="12700" marR="5080" indent="5715">
              <a:lnSpc>
                <a:spcPts val="1390"/>
              </a:lnSpc>
              <a:spcBef>
                <a:spcPts val="5"/>
              </a:spcBef>
            </a:pPr>
            <a:r>
              <a:rPr dirty="0" sz="800" spc="-60">
                <a:solidFill>
                  <a:srgbClr val="161616"/>
                </a:solidFill>
                <a:latin typeface="Lucida Sans Unicode"/>
                <a:cs typeface="Lucida Sans Unicode"/>
              </a:rPr>
              <a:t>soo.ooo,oo</a:t>
            </a:r>
            <a:r>
              <a:rPr dirty="0" sz="800" spc="50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A1A1A"/>
                </a:solidFill>
                <a:latin typeface="Lucida Sans Unicode"/>
                <a:cs typeface="Lucida Sans Unicode"/>
              </a:rPr>
              <a:t>soo.ooo,oo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71900" y="8859943"/>
            <a:ext cx="143573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530"/>
              </a:spcBef>
            </a:pPr>
            <a:r>
              <a:rPr dirty="0" sz="800" spc="-35">
                <a:solidFill>
                  <a:srgbClr val="111111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Lucida Sans Unicode"/>
                <a:cs typeface="Lucida Sans Unicode"/>
              </a:rPr>
              <a:t>do </a:t>
            </a:r>
            <a:r>
              <a:rPr dirty="0" sz="800" spc="-25">
                <a:solidFill>
                  <a:srgbClr val="131313"/>
                </a:solidFill>
                <a:latin typeface="Lucida Sans Unicode"/>
                <a:cs typeface="Lucida Sans Unicode"/>
              </a:rPr>
              <a:t>Projeto</a:t>
            </a:r>
            <a:r>
              <a:rPr dirty="0" sz="800" spc="-7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61616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8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31313"/>
                </a:solidFill>
                <a:latin typeface="Lucida Sans Unicode"/>
                <a:cs typeface="Lucida Sans Unicode"/>
              </a:rPr>
              <a:t>Atividade</a:t>
            </a:r>
            <a:r>
              <a:rPr dirty="0" sz="800" spc="-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42424"/>
                </a:solidFill>
                <a:latin typeface="Lucida Sans Unicode"/>
                <a:cs typeface="Lucida Sans Unicode"/>
              </a:rPr>
              <a:t>RS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20" b="1">
                <a:solidFill>
                  <a:srgbClr val="0A0A0A"/>
                </a:solidFill>
                <a:latin typeface="Arial"/>
                <a:cs typeface="Arial"/>
              </a:rPr>
              <a:t>Total</a:t>
            </a:r>
            <a:r>
              <a:rPr dirty="0" sz="800" spc="-40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1A1A1A"/>
                </a:solidFill>
                <a:latin typeface="Arial"/>
                <a:cs typeface="Arial"/>
              </a:rPr>
              <a:t>da</a:t>
            </a:r>
            <a:r>
              <a:rPr dirty="0" sz="800" spc="-3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0E0E0E"/>
                </a:solidFill>
                <a:latin typeface="Arial"/>
                <a:cs typeface="Arial"/>
              </a:rPr>
              <a:t>Unidade</a:t>
            </a:r>
            <a:r>
              <a:rPr dirty="0" sz="800" spc="130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0F0F0F"/>
                </a:solidFill>
                <a:latin typeface="Arial"/>
                <a:cs typeface="Arial"/>
              </a:rPr>
              <a:t>RS</a:t>
            </a:r>
            <a:endParaRPr sz="8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61033" y="9146287"/>
            <a:ext cx="27749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22860">
              <a:lnSpc>
                <a:spcPct val="100000"/>
              </a:lnSpc>
              <a:spcBef>
                <a:spcPts val="480"/>
              </a:spcBef>
            </a:pPr>
            <a:r>
              <a:rPr dirty="0" sz="800" spc="-20" b="1">
                <a:solidFill>
                  <a:srgbClr val="131313"/>
                </a:solidFill>
                <a:latin typeface="Arial"/>
                <a:cs typeface="Arial"/>
              </a:rPr>
              <a:t>01.04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50">
                <a:solidFill>
                  <a:srgbClr val="1A1A1A"/>
                </a:solidFill>
                <a:latin typeface="Lucida Sans Unicode"/>
                <a:cs typeface="Lucida Sans Unicode"/>
              </a:rPr>
              <a:t>2.798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337232" y="9164564"/>
            <a:ext cx="2105660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505"/>
              </a:spcBef>
            </a:pPr>
            <a:r>
              <a:rPr dirty="0" sz="800" spc="-25" b="1">
                <a:solidFill>
                  <a:srgbClr val="0E0E0E"/>
                </a:solidFill>
                <a:latin typeface="Arial"/>
                <a:cs typeface="Arial"/>
              </a:rPr>
              <a:t>Secretãrla</a:t>
            </a:r>
            <a:r>
              <a:rPr dirty="0" sz="800" spc="20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0C0C0C"/>
                </a:solidFill>
                <a:latin typeface="Arial"/>
                <a:cs typeface="Arial"/>
              </a:rPr>
              <a:t>Municipal</a:t>
            </a:r>
            <a:r>
              <a:rPr dirty="0" sz="800" spc="1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0E0E0E"/>
                </a:solidFill>
                <a:latin typeface="Arial"/>
                <a:cs typeface="Arial"/>
              </a:rPr>
              <a:t>de</a:t>
            </a:r>
            <a:r>
              <a:rPr dirty="0" sz="800" spc="-35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131313"/>
                </a:solidFill>
                <a:latin typeface="Arial"/>
                <a:cs typeface="Arial"/>
              </a:rPr>
              <a:t>Governo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800" spc="10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0F0F0F"/>
                </a:solidFill>
                <a:latin typeface="Lucida Sans Unicode"/>
                <a:cs typeface="Lucida Sans Unicode"/>
              </a:rPr>
              <a:t>Operacionalização</a:t>
            </a:r>
            <a:r>
              <a:rPr dirty="0" sz="800" spc="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0E0E0E"/>
                </a:solidFill>
                <a:latin typeface="Lucida Sans Unicode"/>
                <a:cs typeface="Lucida Sans Unicode"/>
              </a:rPr>
              <a:t>das</a:t>
            </a:r>
            <a:r>
              <a:rPr dirty="0" sz="800" spc="1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Unidades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2606039" y="5506054"/>
            <a:ext cx="1874520" cy="0"/>
          </a:xfrm>
          <a:custGeom>
            <a:avLst/>
            <a:gdLst/>
            <a:ahLst/>
            <a:cxnLst/>
            <a:rect l="l" t="t" r="r" b="b"/>
            <a:pathLst>
              <a:path w="1874520" h="0">
                <a:moveTo>
                  <a:pt x="0" y="0"/>
                </a:moveTo>
                <a:lnTo>
                  <a:pt x="1874520" y="0"/>
                </a:lnTo>
              </a:path>
            </a:pathLst>
          </a:custGeom>
          <a:ln w="9138">
            <a:solidFill>
              <a:srgbClr val="3B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32231" y="1251999"/>
            <a:ext cx="6398260" cy="0"/>
          </a:xfrm>
          <a:custGeom>
            <a:avLst/>
            <a:gdLst/>
            <a:ahLst/>
            <a:cxnLst/>
            <a:rect l="l" t="t" r="r" b="b"/>
            <a:pathLst>
              <a:path w="6398259" h="0">
                <a:moveTo>
                  <a:pt x="0" y="0"/>
                </a:moveTo>
                <a:lnTo>
                  <a:pt x="6397752" y="0"/>
                </a:lnTo>
              </a:path>
            </a:pathLst>
          </a:custGeom>
          <a:ln w="18277">
            <a:solidFill>
              <a:srgbClr val="24242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432816" y="469119"/>
            <a:ext cx="579120" cy="609600"/>
            <a:chOff x="432816" y="469119"/>
            <a:chExt cx="579120" cy="60960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4736" y="469119"/>
              <a:ext cx="381000" cy="261975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2816" y="740232"/>
              <a:ext cx="579120" cy="338131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215312" y="328732"/>
            <a:ext cx="3045460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1150" spc="8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111111"/>
                </a:solidFill>
                <a:latin typeface="Arial"/>
                <a:cs typeface="Arial"/>
              </a:rPr>
              <a:t>MUNICIPAL</a:t>
            </a:r>
            <a:r>
              <a:rPr dirty="0" sz="1150" spc="7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150" spc="-3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131313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25955" indent="-3175">
              <a:lnSpc>
                <a:spcPct val="117400"/>
              </a:lnSpc>
              <a:spcBef>
                <a:spcPts val="480"/>
              </a:spcBef>
            </a:pP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61616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A1A1A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30">
                <a:solidFill>
                  <a:srgbClr val="282828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4064" y="2001604"/>
            <a:ext cx="258826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 spc="-20"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00" spc="-10"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131313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59690">
              <a:lnSpc>
                <a:spcPct val="100000"/>
              </a:lnSpc>
              <a:spcBef>
                <a:spcPts val="355"/>
              </a:spcBef>
            </a:pPr>
            <a:r>
              <a:rPr dirty="0" sz="950" spc="55">
                <a:solidFill>
                  <a:srgbClr val="111111"/>
                </a:solidFill>
                <a:latin typeface="Lucida Sans Unicode"/>
                <a:cs typeface="Lucida Sans Unicode"/>
              </a:rPr>
              <a:t>PREFEITURA</a:t>
            </a:r>
            <a:r>
              <a:rPr dirty="0" sz="950" spc="10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131313"/>
                </a:solidFill>
                <a:latin typeface="Lucida Sans Unicode"/>
                <a:cs typeface="Lucida Sans Unicode"/>
              </a:rPr>
              <a:t>MUNICIPAL</a:t>
            </a:r>
            <a:r>
              <a:rPr dirty="0" sz="950" spc="114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>
                <a:solidFill>
                  <a:srgbClr val="111111"/>
                </a:solidFill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92093" y="2313602"/>
            <a:ext cx="3413760" cy="54673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80"/>
              </a:spcBef>
              <a:tabLst>
                <a:tab pos="785495" algn="l"/>
              </a:tabLst>
            </a:pPr>
            <a:r>
              <a:rPr dirty="0" sz="800" spc="-10">
                <a:latin typeface="Lucida Sans Unicode"/>
                <a:cs typeface="Lucida Sans Unicode"/>
              </a:rPr>
              <a:t>01.04</a:t>
            </a:r>
            <a:r>
              <a:rPr dirty="0" sz="800">
                <a:latin typeface="Lucida Sans Unicode"/>
                <a:cs typeface="Lucida Sans Unicode"/>
              </a:rPr>
              <a:t>	</a:t>
            </a:r>
            <a:r>
              <a:rPr dirty="0" sz="800" spc="-20">
                <a:latin typeface="Lucida Sans Unicode"/>
                <a:cs typeface="Lucida Sans Unicode"/>
              </a:rPr>
              <a:t>Secretária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Municipal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D1D1D"/>
                </a:solidFill>
                <a:latin typeface="Lucida Sans Unicode"/>
                <a:cs typeface="Lucida Sans Unicode"/>
              </a:rPr>
              <a:t>Governo</a:t>
            </a:r>
            <a:endParaRPr sz="800">
              <a:latin typeface="Lucida Sans Unicode"/>
              <a:cs typeface="Lucida Sans Unicode"/>
            </a:endParaRPr>
          </a:p>
          <a:p>
            <a:pPr marL="12700" marR="5080" indent="1270">
              <a:lnSpc>
                <a:spcPct val="127400"/>
              </a:lnSpc>
              <a:spcBef>
                <a:spcPts val="215"/>
              </a:spcBef>
              <a:tabLst>
                <a:tab pos="781050" algn="l"/>
              </a:tabLst>
            </a:pPr>
            <a:r>
              <a:rPr dirty="0" baseline="3472" sz="1200" spc="-15">
                <a:latin typeface="Lucida Sans Unicode"/>
                <a:cs typeface="Lucida Sans Unicode"/>
              </a:rPr>
              <a:t>2.798</a:t>
            </a:r>
            <a:r>
              <a:rPr dirty="0" baseline="3472" sz="1200">
                <a:latin typeface="Lucida Sans Unicode"/>
                <a:cs typeface="Lucida Sans Unicode"/>
              </a:rPr>
              <a:t>	</a:t>
            </a:r>
            <a:r>
              <a:rPr dirty="0" baseline="3472" sz="1200" spc="-345">
                <a:latin typeface="Lucida Sans Unicode"/>
                <a:cs typeface="Lucida Sans Unicode"/>
              </a:rPr>
              <a:t> </a:t>
            </a:r>
            <a:r>
              <a:rPr dirty="0" baseline="3472" sz="1200" spc="-97">
                <a:latin typeface="Lucida Sans Unicode"/>
                <a:cs typeface="Lucida Sans Unicode"/>
              </a:rPr>
              <a:t>Manutenção</a:t>
            </a:r>
            <a:r>
              <a:rPr dirty="0" baseline="3472" sz="1200" spc="112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212121"/>
                </a:solidFill>
                <a:latin typeface="Lucida Sans Unicode"/>
                <a:cs typeface="Lucida Sans Unicode"/>
              </a:rPr>
              <a:t>e</a:t>
            </a:r>
            <a:r>
              <a:rPr dirty="0" baseline="3472" sz="1200" spc="-89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82">
                <a:latin typeface="Lucida Sans Unicode"/>
                <a:cs typeface="Lucida Sans Unicode"/>
              </a:rPr>
              <a:t>Operacionaliza</a:t>
            </a:r>
            <a:r>
              <a:rPr dirty="0" sz="800" spc="-55">
                <a:latin typeface="Lucida Sans Unicode"/>
                <a:cs typeface="Lucida Sans Unicode"/>
              </a:rPr>
              <a:t>c8</a:t>
            </a:r>
            <a:r>
              <a:rPr dirty="0" baseline="3472" sz="1200" spc="-82">
                <a:latin typeface="Lucida Sans Unicode"/>
                <a:cs typeface="Lucida Sans Unicode"/>
              </a:rPr>
              <a:t>o</a:t>
            </a:r>
            <a:r>
              <a:rPr dirty="0" baseline="3472" sz="1200" spc="-209">
                <a:latin typeface="Lucida Sans Unicode"/>
                <a:cs typeface="Lucida Sans Unicode"/>
              </a:rPr>
              <a:t> </a:t>
            </a:r>
            <a:r>
              <a:rPr dirty="0" baseline="3472" sz="1200" spc="-60">
                <a:latin typeface="Lucida Sans Unicode"/>
                <a:cs typeface="Lucida Sans Unicode"/>
              </a:rPr>
              <a:t>das</a:t>
            </a:r>
            <a:r>
              <a:rPr dirty="0" baseline="3472" sz="1200" spc="-7"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latin typeface="Lucida Sans Unicode"/>
                <a:cs typeface="Lucida Sans Unicode"/>
              </a:rPr>
              <a:t>Unidades </a:t>
            </a:r>
            <a:r>
              <a:rPr dirty="0" sz="800" spc="-10">
                <a:latin typeface="Lucida Sans Unicode"/>
                <a:cs typeface="Lucida Sans Unicode"/>
              </a:rPr>
              <a:t>3.3.9.0.39.05</a:t>
            </a:r>
            <a:r>
              <a:rPr dirty="0" sz="800">
                <a:latin typeface="Lucida Sans Unicode"/>
                <a:cs typeface="Lucida Sans Unicode"/>
              </a:rPr>
              <a:t>	DEMAIS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SERVICOS</a:t>
            </a:r>
            <a:r>
              <a:rPr dirty="0" sz="800" spc="10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TERCEIROS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0F0F0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C0C0C"/>
                </a:solidFill>
                <a:latin typeface="Lucida Sans Unicode"/>
                <a:cs typeface="Lucida Sans Unicode"/>
              </a:rPr>
              <a:t>PESSOA</a:t>
            </a:r>
            <a:r>
              <a:rPr dirty="0" sz="800" spc="18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JURÍDICA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348656" y="2712657"/>
            <a:ext cx="7670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Lucida Sans Unicode"/>
                <a:cs typeface="Lucida Sans Unicode"/>
              </a:rPr>
              <a:t>Royalties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151515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União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78702" y="2825368"/>
            <a:ext cx="1438910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2400"/>
              </a:lnSpc>
              <a:spcBef>
                <a:spcPts val="100"/>
              </a:spcBef>
            </a:pPr>
            <a:r>
              <a:rPr dirty="0" sz="800" spc="-35">
                <a:solidFill>
                  <a:srgbClr val="1A1A1A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11111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7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51515"/>
                </a:solidFill>
                <a:latin typeface="Lucida Sans Unicode"/>
                <a:cs typeface="Lucida Sans Unicode"/>
              </a:rPr>
              <a:t>Projeto</a:t>
            </a:r>
            <a:r>
              <a:rPr dirty="0" sz="800" spc="-7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C1C1C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6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A1A1A"/>
                </a:solidFill>
                <a:latin typeface="Lucida Sans Unicode"/>
                <a:cs typeface="Lucida Sans Unicode"/>
              </a:rPr>
              <a:t>Atividade</a:t>
            </a:r>
            <a:r>
              <a:rPr dirty="0" sz="800" spc="-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Lucida Sans Unicode"/>
                <a:cs typeface="Lucida Sans Unicode"/>
              </a:rPr>
              <a:t>RS </a:t>
            </a:r>
            <a:r>
              <a:rPr dirty="0" sz="800" spc="-35">
                <a:solidFill>
                  <a:srgbClr val="181818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12121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Unidade</a:t>
            </a:r>
            <a:r>
              <a:rPr dirty="0" sz="800" spc="1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42424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90689" y="2673054"/>
            <a:ext cx="511175" cy="52514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70">
                <a:solidFill>
                  <a:srgbClr val="1A1A1A"/>
                </a:solidFill>
                <a:latin typeface="Lucida Sans Unicode"/>
                <a:cs typeface="Lucida Sans Unicode"/>
              </a:rPr>
              <a:t>200.000.00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70">
                <a:solidFill>
                  <a:srgbClr val="1F1F1F"/>
                </a:solidFill>
                <a:latin typeface="Lucida Sans Unicode"/>
                <a:cs typeface="Lucida Sans Unicode"/>
              </a:rPr>
              <a:t>200.000,00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80"/>
              </a:spcBef>
            </a:pPr>
            <a:r>
              <a:rPr dirty="0" sz="800" spc="-70">
                <a:solidFill>
                  <a:srgbClr val="232323"/>
                </a:solidFill>
                <a:latin typeface="Lucida Sans Unicode"/>
                <a:cs typeface="Lucida Sans Unicode"/>
              </a:rPr>
              <a:t>200.000,00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469995" y="3218852"/>
          <a:ext cx="6324600" cy="951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3580"/>
                <a:gridCol w="3027680"/>
                <a:gridCol w="1840864"/>
                <a:gridCol w="675639"/>
              </a:tblGrid>
              <a:tr h="144780">
                <a:tc>
                  <a:txBody>
                    <a:bodyPr/>
                    <a:lstStyle/>
                    <a:p>
                      <a:pPr marL="3556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ts val="935"/>
                        </a:lnSpc>
                      </a:pPr>
                      <a:r>
                        <a:rPr dirty="0" sz="80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Administração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2.802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Operacionalizaclo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9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915"/>
                        </a:lnSpc>
                        <a:spcBef>
                          <a:spcPts val="125"/>
                        </a:spcBef>
                      </a:pP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33903905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869"/>
                        </a:lnSpc>
                        <a:spcBef>
                          <a:spcPts val="17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5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ts val="869"/>
                        </a:lnSpc>
                        <a:spcBef>
                          <a:spcPts val="175"/>
                        </a:spcBef>
                      </a:pPr>
                      <a:r>
                        <a:rPr dirty="0" sz="800" spc="-4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náo</a:t>
                      </a:r>
                      <a:r>
                        <a:rPr dirty="0" sz="800" spc="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ctr" marL="52069">
                        <a:lnSpc>
                          <a:spcPts val="869"/>
                        </a:lnSpc>
                        <a:spcBef>
                          <a:spcPts val="175"/>
                        </a:spcBef>
                      </a:pPr>
                      <a:r>
                        <a:rPr dirty="0" sz="800" spc="-4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1.510.000,00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</a:tr>
              <a:tr h="192405">
                <a:tc gridSpan="3">
                  <a:txBody>
                    <a:bodyPr/>
                    <a:lstStyle/>
                    <a:p>
                      <a:pPr marL="341820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4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365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1.510.000,00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1275"/>
                </a:tc>
              </a:tr>
              <a:tr h="165735">
                <a:tc gridSpan="3">
                  <a:txBody>
                    <a:bodyPr/>
                    <a:lstStyle/>
                    <a:p>
                      <a:pPr marL="341820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8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1.510.000,00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</a:tr>
              <a:tr h="137160">
                <a:tc gridSpan="3">
                  <a:txBody>
                    <a:bodyPr/>
                    <a:lstStyle/>
                    <a:p>
                      <a:pPr algn="r" marR="410209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dirty="0" sz="800" spc="-2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Valor </a:t>
                      </a:r>
                      <a:r>
                        <a:rPr dirty="0" sz="80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6990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dirty="0" sz="80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2.310.000,00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696641" y="4226632"/>
            <a:ext cx="4540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0">
                <a:latin typeface="Lucida Sans Unicode"/>
                <a:cs typeface="Lucida Sans Unicode"/>
              </a:rPr>
              <a:t>Artigo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F0F0F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4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1D1D1D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76272" y="4226632"/>
            <a:ext cx="330707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solidFill>
                  <a:srgbClr val="0F0F0F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4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disposições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81818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6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contrário.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Publique-</a:t>
            </a:r>
            <a:r>
              <a:rPr dirty="0" sz="800" spc="-35">
                <a:latin typeface="Lucida Sans Unicode"/>
                <a:cs typeface="Lucida Sans Unicode"/>
              </a:rPr>
              <a:t>se,</a:t>
            </a:r>
            <a:r>
              <a:rPr dirty="0" sz="800" spc="9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afixe-</a:t>
            </a:r>
            <a:r>
              <a:rPr dirty="0" sz="800" spc="-85">
                <a:latin typeface="Lucida Sans Unicode"/>
                <a:cs typeface="Lucida Sans Unicode"/>
              </a:rPr>
              <a:t>se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639996" y="4951634"/>
            <a:ext cx="17818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Gabinete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0C0C0C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Prefeito,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F0F0F"/>
                </a:solidFill>
                <a:latin typeface="Lucida Sans Unicode"/>
                <a:cs typeface="Lucida Sans Unicode"/>
              </a:rPr>
              <a:t>28</a:t>
            </a:r>
            <a:r>
              <a:rPr dirty="0" sz="800" spc="28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4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abril,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A0A0A"/>
                </a:solidFill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787738" y="9601190"/>
            <a:ext cx="2870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35"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198704" y="9631906"/>
            <a:ext cx="4775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262626"/>
                </a:solidFill>
                <a:latin typeface="Lucida Sans Unicode"/>
                <a:cs typeface="Lucida Sans Unicode"/>
              </a:rPr>
              <a:t>Página</a:t>
            </a:r>
            <a:r>
              <a:rPr dirty="0" sz="550" spc="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2D2D2D"/>
                </a:solidFill>
                <a:latin typeface="Lucida Sans Unicode"/>
                <a:cs typeface="Lucida Sans Unicode"/>
              </a:rPr>
              <a:t>2</a:t>
            </a:r>
            <a:r>
              <a:rPr dirty="0" sz="550" spc="-5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2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550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50">
                <a:solidFill>
                  <a:srgbClr val="343434"/>
                </a:solidFill>
                <a:latin typeface="Lucida Sans Unicode"/>
                <a:cs typeface="Lucida Sans Unicode"/>
              </a:rPr>
              <a:t>2</a:t>
            </a:r>
            <a:endParaRPr sz="5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2025-07-18T15:40:26Z</dcterms:created>
  <dcterms:modified xsi:type="dcterms:W3CDTF">2025-07-18T15:40:26Z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