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5" y="9729647"/>
            <a:ext cx="6662928" cy="17668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29184" y="1069225"/>
            <a:ext cx="6663055" cy="0"/>
          </a:xfrm>
          <a:custGeom>
            <a:avLst/>
            <a:gdLst/>
            <a:ahLst/>
            <a:cxnLst/>
            <a:rect l="l" t="t" r="r" b="b"/>
            <a:pathLst>
              <a:path w="6663055" h="0">
                <a:moveTo>
                  <a:pt x="0" y="0"/>
                </a:moveTo>
                <a:lnTo>
                  <a:pt x="6662928" y="0"/>
                </a:lnTo>
              </a:path>
            </a:pathLst>
          </a:custGeom>
          <a:ln w="18277">
            <a:solidFill>
              <a:srgbClr val="3D3D3D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5384" y="313761"/>
            <a:ext cx="719328" cy="58487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289438" y="60156"/>
            <a:ext cx="3176270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125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250" spc="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250" spc="-7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50" spc="-45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3970" marR="2007870">
              <a:lnSpc>
                <a:spcPct val="117600"/>
              </a:lnSpc>
              <a:spcBef>
                <a:spcPts val="420"/>
              </a:spcBef>
            </a:pPr>
            <a:r>
              <a:rPr dirty="0" sz="850" spc="-20">
                <a:solidFill>
                  <a:srgbClr val="212121"/>
                </a:solidFill>
                <a:latin typeface="Lucida Sans Unicode"/>
                <a:cs typeface="Lucida Sans Unicode"/>
              </a:rPr>
              <a:t>Rua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D1D1D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Caxłas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91343" y="124127"/>
            <a:ext cx="33655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315">
                <a:solidFill>
                  <a:srgbClr val="2F2F2F"/>
                </a:solidFill>
                <a:latin typeface="Lucida Sans Unicode"/>
                <a:cs typeface="Lucida Sans Unicode"/>
              </a:rPr>
              <a:t>"&lt;«*,•s</a:t>
            </a:r>
            <a:endParaRPr sz="12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12812" y="1286770"/>
            <a:ext cx="2965450" cy="706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16025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151515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D1D1D"/>
                </a:solidFill>
                <a:latin typeface="Lucida Sans Unicode"/>
                <a:cs typeface="Lucida Sans Unicode"/>
              </a:rPr>
              <a:t>2911</a:t>
            </a:r>
            <a:r>
              <a:rPr dirty="0" sz="850" spc="-10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5</a:t>
            </a:r>
            <a:r>
              <a:rPr dirty="0" sz="850" spc="3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1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maio,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5240" marR="51435" indent="-3175">
              <a:lnSpc>
                <a:spcPts val="910"/>
              </a:lnSpc>
            </a:pP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R$1.000.000,00,</a:t>
            </a:r>
            <a:r>
              <a:rPr dirty="0" sz="850" spc="-65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latin typeface="Lucida Sans Unicode"/>
                <a:cs typeface="Lucida Sans Unicode"/>
              </a:rPr>
              <a:t>fins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que 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0047" y="2494599"/>
            <a:ext cx="6482080" cy="960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24230">
              <a:lnSpc>
                <a:spcPct val="141100"/>
              </a:lnSpc>
              <a:spcBef>
                <a:spcPts val="100"/>
              </a:spcBef>
            </a:pPr>
            <a:r>
              <a:rPr dirty="0" sz="850" spc="-55">
                <a:solidFill>
                  <a:srgbClr val="3B3B3B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PREFEITO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no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atribuições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legais,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constitucionais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8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E0E0E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com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14141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art.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204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35">
                <a:solidFill>
                  <a:srgbClr val="242424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D1D1D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2024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publicada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na</a:t>
            </a:r>
            <a:r>
              <a:rPr dirty="0" sz="8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edição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11111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II</a:t>
            </a:r>
            <a:r>
              <a:rPr dirty="0" sz="850" spc="-9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D1D1D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-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u="sng" sz="850" spc="-65">
                <a:solidFill>
                  <a:srgbClr val="2B2B2B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50" spc="-60">
                <a:solidFill>
                  <a:srgbClr val="2B2B2B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42424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95">
                <a:solidFill>
                  <a:srgbClr val="242424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494949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50" spc="-75">
                <a:solidFill>
                  <a:srgbClr val="494949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2D2D2D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50" spc="-45">
                <a:solidFill>
                  <a:srgbClr val="2D2D2D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50" spc="65">
                <a:solidFill>
                  <a:srgbClr val="181818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90">
                <a:solidFill>
                  <a:srgbClr val="2B2B2B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50" spc="-30">
                <a:solidFill>
                  <a:srgbClr val="2B2B2B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25">
                <a:solidFill>
                  <a:srgbClr val="242424"/>
                </a:solidFill>
                <a:uFill>
                  <a:solidFill>
                    <a:srgbClr val="444444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9565">
              <a:lnSpc>
                <a:spcPct val="100000"/>
              </a:lnSpc>
              <a:spcBef>
                <a:spcPts val="1235"/>
              </a:spcBef>
            </a:pP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32323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Fica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crédito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8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seguintes</a:t>
            </a:r>
            <a:r>
              <a:rPr dirty="0" sz="850" spc="-10">
                <a:latin typeface="Lucida Sans Unicode"/>
                <a:cs typeface="Lucida Sans Unicode"/>
              </a:rPr>
              <a:t> 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5183" y="4198620"/>
            <a:ext cx="2698115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850" spc="-40">
                <a:solidFill>
                  <a:srgbClr val="1C1C1C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50" spc="5">
                <a:solidFill>
                  <a:srgbClr val="1C1C1C"/>
                </a:solidFill>
                <a:uFill>
                  <a:solidFill>
                    <a:srgbClr val="3B3B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 b="1">
                <a:solidFill>
                  <a:srgbClr val="181818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50" spc="500" b="1">
                <a:solidFill>
                  <a:srgbClr val="181818"/>
                </a:solidFill>
                <a:uFill>
                  <a:solidFill>
                    <a:srgbClr val="3B3B3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2230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000" spc="5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46968" y="4602660"/>
          <a:ext cx="6590030" cy="1864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5073015"/>
                <a:gridCol w="711200"/>
              </a:tblGrid>
              <a:tr h="144780">
                <a:tc>
                  <a:txBody>
                    <a:bodyPr/>
                    <a:lstStyle/>
                    <a:p>
                      <a:pPr marL="4508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50" spc="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2.037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Ilumina6ăo</a:t>
                      </a:r>
                      <a:r>
                        <a:rPr dirty="0" sz="8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328670" algn="l"/>
                        </a:tabLst>
                      </a:pPr>
                      <a:r>
                        <a:rPr dirty="0" baseline="3267" sz="12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baseline="3267" sz="1275" spc="67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3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baseline="3267" sz="1275" spc="20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COSIP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3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950.000,00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84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3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950.000,00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331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01.15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735"/>
                </a:tc>
                <a:tc>
                  <a:txBody>
                    <a:bodyPr/>
                    <a:lstStyle/>
                    <a:p>
                      <a:pPr marL="110489" marR="1254125" indent="2726055">
                        <a:lnSpc>
                          <a:spcPts val="1200"/>
                        </a:lnSpc>
                        <a:spcBef>
                          <a:spcPts val="45"/>
                        </a:spcBef>
                      </a:pP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Rț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50" spc="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Assisténcia</a:t>
                      </a:r>
                      <a:r>
                        <a:rPr dirty="0" sz="850" spc="4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Social</a:t>
                      </a:r>
                      <a:r>
                        <a:rPr dirty="0" sz="850" spc="-5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Direltoa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Humanos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3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950.000,00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2.849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9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ManutenCão,</a:t>
                      </a:r>
                      <a:r>
                        <a:rPr dirty="0" sz="850" spc="1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latin typeface="Lucida Sans Unicode"/>
                          <a:cs typeface="Lucida Sans Unicode"/>
                        </a:rPr>
                        <a:t>Administração</a:t>
                      </a:r>
                      <a:r>
                        <a:rPr dirty="0" sz="8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7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Ogeracionalizacăo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73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3324225" algn="l"/>
                        </a:tabLst>
                      </a:pPr>
                      <a:r>
                        <a:rPr dirty="0" baseline="3267" sz="1275" spc="-3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6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0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267" sz="12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82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3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-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892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 /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50.000,00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08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4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49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226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97172" y="6511048"/>
            <a:ext cx="5988050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74345" marR="5080" indent="-462280">
              <a:lnSpc>
                <a:spcPts val="1010"/>
              </a:lnSpc>
              <a:spcBef>
                <a:spcPts val="140"/>
              </a:spcBef>
            </a:pPr>
            <a:r>
              <a:rPr dirty="0" sz="850" spc="-90">
                <a:solidFill>
                  <a:srgbClr val="151515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42424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8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decorrentes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presente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crédito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suplementar,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serão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com</a:t>
            </a:r>
            <a:r>
              <a:rPr dirty="0" sz="850" spc="-5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trata</a:t>
            </a:r>
            <a:r>
              <a:rPr dirty="0" sz="850" spc="25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A3A3A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A0A0A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1º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Lucida Sans Unicode"/>
                <a:cs typeface="Lucida Sans Unicode"/>
              </a:rPr>
              <a:t>Leí</a:t>
            </a:r>
            <a:r>
              <a:rPr dirty="0" sz="850" spc="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4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latin typeface="Lucida Sans Unicode"/>
                <a:cs typeface="Lucida Sans Unicode"/>
              </a:rPr>
              <a:t>4.320/64,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Inciso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75020" y="6865932"/>
            <a:ext cx="164782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8700"/>
              </a:lnSpc>
              <a:spcBef>
                <a:spcPts val="100"/>
              </a:spcBef>
            </a:pPr>
            <a:r>
              <a:rPr dirty="0" sz="850" spc="-60">
                <a:latin typeface="Lucida Sans Unicode"/>
                <a:cs typeface="Lucida Sans Unicode"/>
              </a:rPr>
              <a:t>Inciso: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0A0A0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Excesso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Arrecadação: </a:t>
            </a:r>
            <a:r>
              <a:rPr dirty="0" sz="850" spc="-20">
                <a:latin typeface="Lucida Sans Unicode"/>
                <a:cs typeface="Lucida Sans Unicode"/>
              </a:rPr>
              <a:t>III</a:t>
            </a:r>
            <a:r>
              <a:rPr dirty="0" sz="850" spc="-95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Anulação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E0E0E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Dotaçăo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33847" y="7192174"/>
            <a:ext cx="2696845" cy="40576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u="sng" sz="850" spc="-35">
                <a:solidFill>
                  <a:srgbClr val="1D1D1D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50" spc="-10">
                <a:solidFill>
                  <a:srgbClr val="1D1D1D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1A1A1A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440"/>
              </a:spcBef>
            </a:pPr>
            <a:r>
              <a:rPr dirty="0" sz="950" spc="-60">
                <a:solidFill>
                  <a:srgbClr val="232323"/>
                </a:solidFill>
                <a:latin typeface="Arial Black"/>
                <a:cs typeface="Arial Black"/>
              </a:rPr>
              <a:t>PREFEITURA</a:t>
            </a:r>
            <a:r>
              <a:rPr dirty="0" sz="950" spc="55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950" spc="-65">
                <a:solidFill>
                  <a:srgbClr val="1F1F1F"/>
                </a:solidFill>
                <a:latin typeface="Arial Black"/>
                <a:cs typeface="Arial Black"/>
              </a:rPr>
              <a:t>MUNICIPAL</a:t>
            </a:r>
            <a:r>
              <a:rPr dirty="0" sz="950" spc="1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950">
                <a:solidFill>
                  <a:srgbClr val="2F2F2F"/>
                </a:solidFill>
                <a:latin typeface="Arial Black"/>
                <a:cs typeface="Arial Black"/>
              </a:rPr>
              <a:t>DE</a:t>
            </a:r>
            <a:r>
              <a:rPr dirty="0" sz="950" spc="-45">
                <a:solidFill>
                  <a:srgbClr val="2F2F2F"/>
                </a:solidFill>
                <a:latin typeface="Arial Black"/>
                <a:cs typeface="Arial Black"/>
              </a:rPr>
              <a:t> </a:t>
            </a:r>
            <a:r>
              <a:rPr dirty="0" sz="950" spc="-25">
                <a:solidFill>
                  <a:srgbClr val="1C1C1C"/>
                </a:solidFill>
                <a:latin typeface="Arial Black"/>
                <a:cs typeface="Arial Black"/>
              </a:rPr>
              <a:t>SEROPEDICA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37730" y="6878118"/>
            <a:ext cx="75501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850" spc="-75">
                <a:latin typeface="Lucida Sans Unicode"/>
                <a:cs typeface="Lucida Sans Unicode"/>
              </a:rPr>
              <a:t>R$1.000.000,00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40">
                <a:latin typeface="Lucida Sans Unicode"/>
                <a:cs typeface="Lucida Sans Unicode"/>
              </a:rPr>
              <a:t>$1.000.000,00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29726" y="7615378"/>
          <a:ext cx="6586855" cy="10045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1520"/>
                <a:gridCol w="2834640"/>
                <a:gridCol w="2248535"/>
                <a:gridCol w="694690"/>
              </a:tblGrid>
              <a:tr h="146685">
                <a:tc>
                  <a:txBody>
                    <a:bodyPr/>
                    <a:lstStyle/>
                    <a:p>
                      <a:pPr marL="4064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50" spc="1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2.037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95">
                          <a:latin typeface="Lucida Sans Unicode"/>
                          <a:cs typeface="Lucida Sans Unicode"/>
                        </a:rPr>
                        <a:t>llumina0ão</a:t>
                      </a:r>
                      <a:r>
                        <a:rPr dirty="0" sz="8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84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baseline="3267" sz="1275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7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22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2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-22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6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02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JURİDICA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6830"/>
                </a:tc>
                <a:tc>
                  <a:txBody>
                    <a:bodyPr/>
                    <a:lstStyle/>
                    <a:p>
                      <a:pPr marL="2406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 näo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Imoosto.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</a:tr>
              <a:tr h="183515">
                <a:tc gridSpan="3">
                  <a:txBody>
                    <a:bodyPr/>
                    <a:lstStyle/>
                    <a:p>
                      <a:pPr marL="35636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5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1.000.000,00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0"/>
                </a:tc>
              </a:tr>
              <a:tr h="172720">
                <a:tc gridSpan="3">
                  <a:txBody>
                    <a:bodyPr/>
                    <a:lstStyle/>
                    <a:p>
                      <a:pPr marL="35617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9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45415">
                <a:tc gridSpan="3">
                  <a:txBody>
                    <a:bodyPr/>
                    <a:lstStyle/>
                    <a:p>
                      <a:pPr algn="r" marR="470534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-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254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511" y="9735739"/>
            <a:ext cx="6665976" cy="17668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15767" y="2484197"/>
            <a:ext cx="1953895" cy="0"/>
          </a:xfrm>
          <a:custGeom>
            <a:avLst/>
            <a:gdLst/>
            <a:ahLst/>
            <a:cxnLst/>
            <a:rect l="l" t="t" r="r" b="b"/>
            <a:pathLst>
              <a:path w="1953895" h="0">
                <a:moveTo>
                  <a:pt x="0" y="0"/>
                </a:moveTo>
                <a:lnTo>
                  <a:pt x="1953768" y="0"/>
                </a:lnTo>
              </a:path>
            </a:pathLst>
          </a:custGeom>
          <a:ln w="9138">
            <a:solidFill>
              <a:srgbClr val="3834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47472" y="1075317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8277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3672" y="255883"/>
            <a:ext cx="722376" cy="64884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62895" y="-1585"/>
            <a:ext cx="3178810" cy="692150"/>
          </a:xfrm>
          <a:prstGeom prst="rect">
            <a:avLst/>
          </a:prstGeom>
        </p:spPr>
        <p:txBody>
          <a:bodyPr wrap="square" lIns="0" tIns="1168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920"/>
              </a:spcBef>
            </a:pPr>
            <a:r>
              <a:rPr dirty="0" sz="1300">
                <a:solidFill>
                  <a:srgbClr val="1D1D1D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300" spc="-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1F1F1F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D1D1D"/>
                </a:solidFill>
                <a:latin typeface="Lucida Sans Unicode"/>
                <a:cs typeface="Lucida Sans Unicode"/>
              </a:rPr>
              <a:t>SEROPEDICA</a:t>
            </a:r>
            <a:endParaRPr sz="1300">
              <a:latin typeface="Lucida Sans Unicode"/>
              <a:cs typeface="Lucida Sans Unicode"/>
            </a:endParaRPr>
          </a:p>
          <a:p>
            <a:pPr marL="12700" marR="2014855">
              <a:lnSpc>
                <a:spcPct val="113300"/>
              </a:lnSpc>
              <a:spcBef>
                <a:spcPts val="420"/>
              </a:spcBef>
            </a:pPr>
            <a:r>
              <a:rPr dirty="0" sz="900" spc="-65">
                <a:solidFill>
                  <a:srgbClr val="0C0C0C"/>
                </a:solidFill>
                <a:latin typeface="Lucida Sans Unicode"/>
                <a:cs typeface="Lucida Sans Unicode"/>
              </a:rPr>
              <a:t>Rua</a:t>
            </a:r>
            <a:r>
              <a:rPr dirty="0" sz="90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90">
                <a:solidFill>
                  <a:srgbClr val="111111"/>
                </a:solidFill>
                <a:latin typeface="Lucida Sans Unicode"/>
                <a:cs typeface="Lucida Sans Unicode"/>
              </a:rPr>
              <a:t>Maria</a:t>
            </a:r>
            <a:r>
              <a:rPr dirty="0" sz="900" spc="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60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900" spc="-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95">
                <a:latin typeface="Lucida Sans Unicode"/>
                <a:cs typeface="Lucida Sans Unicode"/>
              </a:rPr>
              <a:t>18</a:t>
            </a:r>
            <a:r>
              <a:rPr dirty="0" sz="900" spc="-85">
                <a:latin typeface="Lucida Sans Unicode"/>
                <a:cs typeface="Lucida Sans Unicode"/>
              </a:rPr>
              <a:t> </a:t>
            </a:r>
            <a:r>
              <a:rPr dirty="0" sz="900" spc="-85">
                <a:solidFill>
                  <a:srgbClr val="161616"/>
                </a:solidFill>
                <a:latin typeface="Lucida Sans Unicode"/>
                <a:cs typeface="Lucida Sans Unicode"/>
              </a:rPr>
              <a:t>Fazenda</a:t>
            </a:r>
            <a:r>
              <a:rPr dirty="0" sz="900" spc="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solidFill>
                  <a:srgbClr val="131313"/>
                </a:solidFill>
                <a:latin typeface="Lucida Sans Unicode"/>
                <a:cs typeface="Lucida Sans Unicode"/>
              </a:rPr>
              <a:t>Caxlas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27120" y="1146897"/>
            <a:ext cx="476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31136" y="1146897"/>
            <a:ext cx="34455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0A0A0A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D1D1D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4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contrário.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latin typeface="Lucida Sans Unicode"/>
                <a:cs typeface="Lucida Sans Unicode"/>
              </a:rPr>
              <a:t>se,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afixe-</a:t>
            </a:r>
            <a:r>
              <a:rPr dirty="0" sz="800" spc="-75">
                <a:latin typeface="Lucida Sans Unicode"/>
                <a:cs typeface="Lucida Sans Unicode"/>
              </a:rPr>
              <a:t>se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A1A1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64963" y="1914546"/>
            <a:ext cx="18288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Gabinete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F0F0F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Prefeito,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5</a:t>
            </a:r>
            <a:r>
              <a:rPr dirty="0" sz="800" spc="44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maio,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2025-07-18T15:43:03Z</dcterms:created>
  <dcterms:modified xsi:type="dcterms:W3CDTF">2025-07-18T15:43:03Z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