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95"/>
              <a:t> </a:t>
            </a:r>
            <a:fld id="{81D60167-4931-47E6-BA6A-407CBD079E47}" type="slidenum">
              <a:rPr dirty="0"/>
              <a:t>#</a:t>
            </a:fld>
            <a:r>
              <a:rPr dirty="0" spc="85"/>
              <a:t> </a:t>
            </a:r>
            <a:r>
              <a:rPr dirty="0"/>
              <a:t>de</a:t>
            </a:r>
            <a:r>
              <a:rPr dirty="0" spc="8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95"/>
              <a:t> </a:t>
            </a:r>
            <a:fld id="{81D60167-4931-47E6-BA6A-407CBD079E47}" type="slidenum">
              <a:rPr dirty="0"/>
              <a:t>#</a:t>
            </a:fld>
            <a:r>
              <a:rPr dirty="0" spc="85"/>
              <a:t> </a:t>
            </a:r>
            <a:r>
              <a:rPr dirty="0"/>
              <a:t>de</a:t>
            </a:r>
            <a:r>
              <a:rPr dirty="0" spc="8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95"/>
              <a:t> </a:t>
            </a:r>
            <a:fld id="{81D60167-4931-47E6-BA6A-407CBD079E47}" type="slidenum">
              <a:rPr dirty="0"/>
              <a:t>#</a:t>
            </a:fld>
            <a:r>
              <a:rPr dirty="0" spc="85"/>
              <a:t> </a:t>
            </a:r>
            <a:r>
              <a:rPr dirty="0"/>
              <a:t>de</a:t>
            </a:r>
            <a:r>
              <a:rPr dirty="0" spc="8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95"/>
              <a:t> </a:t>
            </a:r>
            <a:fld id="{81D60167-4931-47E6-BA6A-407CBD079E47}" type="slidenum">
              <a:rPr dirty="0"/>
              <a:t>#</a:t>
            </a:fld>
            <a:r>
              <a:rPr dirty="0" spc="85"/>
              <a:t> </a:t>
            </a:r>
            <a:r>
              <a:rPr dirty="0"/>
              <a:t>de</a:t>
            </a:r>
            <a:r>
              <a:rPr dirty="0" spc="8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95"/>
              <a:t> </a:t>
            </a:r>
            <a:fld id="{81D60167-4931-47E6-BA6A-407CBD079E47}" type="slidenum">
              <a:rPr dirty="0"/>
              <a:t>#</a:t>
            </a:fld>
            <a:r>
              <a:rPr dirty="0" spc="85"/>
              <a:t> </a:t>
            </a:r>
            <a:r>
              <a:rPr dirty="0"/>
              <a:t>de</a:t>
            </a:r>
            <a:r>
              <a:rPr dirty="0" spc="8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041864" y="9915607"/>
            <a:ext cx="294639" cy="1035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96780" y="9912560"/>
            <a:ext cx="494665" cy="1035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95"/>
              <a:t> </a:t>
            </a:r>
            <a:fld id="{81D60167-4931-47E6-BA6A-407CBD079E47}" type="slidenum">
              <a:rPr dirty="0"/>
              <a:t>#</a:t>
            </a:fld>
            <a:r>
              <a:rPr dirty="0" spc="85"/>
              <a:t> </a:t>
            </a:r>
            <a:r>
              <a:rPr dirty="0"/>
              <a:t>de</a:t>
            </a:r>
            <a:r>
              <a:rPr dirty="0" spc="80"/>
              <a:t> </a:t>
            </a:r>
            <a:r>
              <a:rPr dirty="0" spc="-50"/>
              <a:t>2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jpg"/><Relationship Id="rId3" Type="http://schemas.openxmlformats.org/officeDocument/2006/relationships/image" Target="../media/image4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 descr=""/>
          <p:cNvGraphicFramePr>
            <a:graphicFrameLocks noGrp="1"/>
          </p:cNvGraphicFramePr>
          <p:nvPr/>
        </p:nvGraphicFramePr>
        <p:xfrm>
          <a:off x="459873" y="6901202"/>
          <a:ext cx="6737350" cy="29838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50900"/>
                <a:gridCol w="5076190"/>
                <a:gridCol w="733425"/>
              </a:tblGrid>
              <a:tr h="144780">
                <a:tc>
                  <a:txBody>
                    <a:bodyPr/>
                    <a:lstStyle/>
                    <a:p>
                      <a:pPr marL="156845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Procuradoria</a:t>
                      </a:r>
                      <a:r>
                        <a:rPr dirty="0" sz="800" spc="2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Geral</a:t>
                      </a:r>
                      <a:r>
                        <a:rPr dirty="0" sz="8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Municipio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7800">
                <a:tc>
                  <a:txBody>
                    <a:bodyPr/>
                    <a:lstStyle/>
                    <a:p>
                      <a:pPr marL="15811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2.795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Manuten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cã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472" sz="1200" spc="2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0">
                          <a:latin typeface="Arial MT"/>
                          <a:cs typeface="Arial MT"/>
                        </a:rPr>
                        <a:t>ODeracionalizacão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 das</a:t>
                      </a:r>
                      <a:r>
                        <a:rPr dirty="0" baseline="3472" sz="1200" spc="6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U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nidades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31115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15684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85"/>
                        </a:spcBef>
                        <a:tabLst>
                          <a:tab pos="3319145" algn="l"/>
                        </a:tabLst>
                      </a:pP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baseline="3472" sz="1200" spc="4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SERVI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baseline="3472" sz="1200" spc="-6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 spc="-2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TERC</a:t>
                      </a:r>
                      <a:r>
                        <a:rPr dirty="0" baseline="3472" sz="1200" spc="-2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EIROS</a:t>
                      </a:r>
                      <a:r>
                        <a:rPr dirty="0" baseline="3472" sz="1200" spc="-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baseline="3472" sz="1200" spc="4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baseline="3472" sz="1200" spc="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baseline="3472" sz="1200" spc="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Imposto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algn="r" marR="6604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72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829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11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1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6350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  <a:tr h="172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8290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3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6669"/>
                </a:tc>
                <a:tc>
                  <a:txBody>
                    <a:bodyPr/>
                    <a:lstStyle/>
                    <a:p>
                      <a:pPr algn="r" marR="60960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6669"/>
                </a:tc>
              </a:tr>
              <a:tr h="173355">
                <a:tc>
                  <a:txBody>
                    <a:bodyPr/>
                    <a:lstStyle/>
                    <a:p>
                      <a:pPr marL="16002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800" spc="1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85420">
                <a:tc>
                  <a:txBody>
                    <a:bodyPr/>
                    <a:lstStyle/>
                    <a:p>
                      <a:pPr marL="161290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2.802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7940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baseline="3472" sz="1200" spc="5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e </a:t>
                      </a:r>
                      <a:r>
                        <a:rPr dirty="0" baseline="3472" sz="1200" spc="-30">
                          <a:latin typeface="Arial MT"/>
                          <a:cs typeface="Arial MT"/>
                        </a:rPr>
                        <a:t>ODeracionaliza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câ</a:t>
                      </a:r>
                      <a:r>
                        <a:rPr dirty="0" baseline="3472" sz="1200" spc="-30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baseline="3472" sz="12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baseline="3472" sz="1200" spc="11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Administrativas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368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16319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125"/>
                        </a:spcBef>
                        <a:tabLst>
                          <a:tab pos="3325495" algn="l"/>
                        </a:tabLst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TERC</a:t>
                      </a:r>
                      <a:r>
                        <a:rPr dirty="0" sz="800" spc="-1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EIROS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-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1.000.000,00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765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3146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1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1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r" marR="64769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1.000.000,00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3146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3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r" marR="64769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1.000.000,00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64465">
                <a:tc>
                  <a:txBody>
                    <a:bodyPr/>
                    <a:lstStyle/>
                    <a:p>
                      <a:pPr marL="16319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1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1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Obras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16192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1.032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Infraestrutura,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saneamento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pavimentação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4625">
                <a:tc>
                  <a:txBody>
                    <a:bodyPr/>
                    <a:lstStyle/>
                    <a:p>
                      <a:pPr marL="16002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185"/>
                        </a:spcBef>
                        <a:tabLst>
                          <a:tab pos="3325495" algn="l"/>
                        </a:tabLst>
                      </a:pP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 E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 INSTALACÕES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Rovalties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União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algn="r" marR="6096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92.000,00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</a:tr>
              <a:tr h="172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346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1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5778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92.000,00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3244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6319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9530"/>
                </a:tc>
                <a:tc>
                  <a:txBody>
                    <a:bodyPr/>
                    <a:lstStyle/>
                    <a:p>
                      <a:pPr marL="283146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3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 marL="11303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1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1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Educação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6096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92.000,00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</a:tr>
              <a:tr h="271145">
                <a:tc>
                  <a:txBody>
                    <a:bodyPr/>
                    <a:lstStyle/>
                    <a:p>
                      <a:pPr marL="16446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2.808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>
                    <a:lnB w="9525">
                      <a:solidFill>
                        <a:srgbClr val="13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303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>
                    <a:lnB w="9525">
                      <a:solidFill>
                        <a:srgbClr val="13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131818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3" name="object 3" descr=""/>
          <p:cNvSpPr/>
          <p:nvPr/>
        </p:nvSpPr>
        <p:spPr>
          <a:xfrm>
            <a:off x="432463" y="1162477"/>
            <a:ext cx="6657975" cy="0"/>
          </a:xfrm>
          <a:custGeom>
            <a:avLst/>
            <a:gdLst/>
            <a:ahLst/>
            <a:cxnLst/>
            <a:rect l="l" t="t" r="r" b="b"/>
            <a:pathLst>
              <a:path w="6657975" h="0">
                <a:moveTo>
                  <a:pt x="0" y="0"/>
                </a:moveTo>
                <a:lnTo>
                  <a:pt x="6657504" y="0"/>
                </a:lnTo>
              </a:path>
            </a:pathLst>
          </a:custGeom>
          <a:ln w="9141">
            <a:solidFill>
              <a:srgbClr val="1F2328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4" name="object 4" descr=""/>
          <p:cNvGrpSpPr/>
          <p:nvPr/>
        </p:nvGrpSpPr>
        <p:grpSpPr>
          <a:xfrm>
            <a:off x="569511" y="356512"/>
            <a:ext cx="472440" cy="405765"/>
            <a:chOff x="569511" y="356512"/>
            <a:chExt cx="472440" cy="405765"/>
          </a:xfrm>
        </p:grpSpPr>
        <p:pic>
          <p:nvPicPr>
            <p:cNvPr id="5" name="object 5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45649" y="356512"/>
              <a:ext cx="395917" cy="262052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69511" y="633802"/>
              <a:ext cx="411144" cy="127979"/>
            </a:xfrm>
            <a:prstGeom prst="rect">
              <a:avLst/>
            </a:prstGeom>
          </p:spPr>
        </p:pic>
      </p:grpSp>
      <p:sp>
        <p:nvSpPr>
          <p:cNvPr id="7" name="object 7" descr=""/>
          <p:cNvSpPr txBox="1"/>
          <p:nvPr/>
        </p:nvSpPr>
        <p:spPr>
          <a:xfrm>
            <a:off x="1377212" y="170381"/>
            <a:ext cx="3168650" cy="5695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latin typeface="Arial"/>
                <a:cs typeface="Arial"/>
              </a:rPr>
              <a:t>PREFEITURA</a:t>
            </a:r>
            <a:r>
              <a:rPr dirty="0" sz="1150" spc="29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MUNICIPAL</a:t>
            </a:r>
            <a:r>
              <a:rPr dirty="0" sz="1150" spc="20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140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20"/>
              </a:spcBef>
            </a:pPr>
            <a:r>
              <a:rPr dirty="0" sz="800">
                <a:latin typeface="Arial MT"/>
                <a:cs typeface="Arial MT"/>
              </a:rPr>
              <a:t>Rua</a:t>
            </a:r>
            <a:r>
              <a:rPr dirty="0" sz="800" spc="9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114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endParaRPr sz="800">
              <a:latin typeface="Arial MT"/>
              <a:cs typeface="Arial MT"/>
            </a:endParaRPr>
          </a:p>
          <a:p>
            <a:pPr marL="20955">
              <a:lnSpc>
                <a:spcPct val="100000"/>
              </a:lnSpc>
              <a:spcBef>
                <a:spcPts val="265"/>
              </a:spcBef>
            </a:pPr>
            <a:r>
              <a:rPr dirty="0" sz="800" b="1">
                <a:latin typeface="Times New Roman"/>
                <a:cs typeface="Times New Roman"/>
              </a:rPr>
              <a:t>Fazenda</a:t>
            </a:r>
            <a:r>
              <a:rPr dirty="0" sz="800" spc="245" b="1">
                <a:latin typeface="Times New Roman"/>
                <a:cs typeface="Times New Roman"/>
              </a:rPr>
              <a:t> </a:t>
            </a:r>
            <a:r>
              <a:rPr dirty="0" sz="800" spc="-10" b="1">
                <a:latin typeface="Times New Roman"/>
                <a:cs typeface="Times New Roman"/>
              </a:rPr>
              <a:t>Gaxias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18" name="object 18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95"/>
              <a:t> </a:t>
            </a:r>
            <a:fld id="{81D60167-4931-47E6-BA6A-407CBD079E47}" type="slidenum">
              <a:rPr dirty="0"/>
              <a:t>1</a:t>
            </a:fld>
            <a:r>
              <a:rPr dirty="0" spc="85"/>
              <a:t> </a:t>
            </a:r>
            <a:r>
              <a:rPr dirty="0"/>
              <a:t>de</a:t>
            </a:r>
            <a:r>
              <a:rPr dirty="0" spc="80"/>
              <a:t> </a:t>
            </a:r>
            <a:r>
              <a:rPr dirty="0" spc="-50"/>
              <a:t>2</a:t>
            </a:r>
          </a:p>
        </p:txBody>
      </p:sp>
      <p:sp>
        <p:nvSpPr>
          <p:cNvPr id="8" name="object 8" descr=""/>
          <p:cNvSpPr txBox="1"/>
          <p:nvPr/>
        </p:nvSpPr>
        <p:spPr>
          <a:xfrm>
            <a:off x="5278668" y="1394055"/>
            <a:ext cx="177863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Decreto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N°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2909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 30</a:t>
            </a:r>
            <a:r>
              <a:rPr dirty="0" sz="800" spc="36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8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abril,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106943" y="1848076"/>
            <a:ext cx="2913380" cy="26035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 indent="635">
              <a:lnSpc>
                <a:spcPts val="890"/>
              </a:lnSpc>
              <a:spcBef>
                <a:spcPts val="185"/>
              </a:spcBef>
            </a:pPr>
            <a:r>
              <a:rPr dirty="0" sz="800">
                <a:latin typeface="Arial MT"/>
                <a:cs typeface="Arial MT"/>
              </a:rPr>
              <a:t>Abre </a:t>
            </a:r>
            <a:r>
              <a:rPr dirty="0" sz="800" spc="-10">
                <a:latin typeface="Arial MT"/>
                <a:cs typeface="Arial MT"/>
              </a:rPr>
              <a:t>crédito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suplementar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total</a:t>
            </a:r>
            <a:r>
              <a:rPr dirty="0" sz="800">
                <a:latin typeface="Arial MT"/>
                <a:cs typeface="Arial MT"/>
              </a:rPr>
              <a:t> de </a:t>
            </a:r>
            <a:r>
              <a:rPr dirty="0" sz="800" spc="-20">
                <a:latin typeface="Arial MT"/>
                <a:cs typeface="Arial MT"/>
              </a:rPr>
              <a:t>RS1.992.000,00,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</a:t>
            </a:r>
            <a:r>
              <a:rPr dirty="0" sz="800">
                <a:latin typeface="Arial MT"/>
                <a:cs typeface="Arial MT"/>
              </a:rPr>
              <a:t>fins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especifica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outras</a:t>
            </a:r>
            <a:r>
              <a:rPr dirty="0" sz="800" spc="-10">
                <a:latin typeface="Arial MT"/>
                <a:cs typeface="Arial MT"/>
              </a:rPr>
              <a:t> 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18523" y="2603765"/>
            <a:ext cx="6468110" cy="9734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815340">
              <a:lnSpc>
                <a:spcPct val="15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PREFEITO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MUNICIPAL,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uso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suas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atribuições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legais,</a:t>
            </a:r>
            <a:r>
              <a:rPr dirty="0" sz="800">
                <a:latin typeface="Arial MT"/>
                <a:cs typeface="Arial MT"/>
              </a:rPr>
              <a:t> constitucionais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10">
                <a:latin typeface="Arial MT"/>
                <a:cs typeface="Arial MT"/>
              </a:rPr>
              <a:t> de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acordo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que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Ihe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confere</a:t>
            </a:r>
            <a:r>
              <a:rPr dirty="0" sz="800">
                <a:latin typeface="Arial MT"/>
                <a:cs typeface="Arial MT"/>
              </a:rPr>
              <a:t> 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art.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4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>
                <a:latin typeface="Arial MT"/>
                <a:cs typeface="Arial MT"/>
              </a:rPr>
              <a:t> Lei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n°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859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10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dezembro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2024</a:t>
            </a:r>
            <a:r>
              <a:rPr dirty="0" sz="800">
                <a:latin typeface="Arial MT"/>
                <a:cs typeface="Arial MT"/>
              </a:rPr>
              <a:t> -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publicada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edição extra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n°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1924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10/12/2024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70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800">
                <a:uFill>
                  <a:solidFill>
                    <a:srgbClr val="282B34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-20">
                <a:uFill>
                  <a:solidFill>
                    <a:srgbClr val="282B3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282B34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20">
                <a:uFill>
                  <a:solidFill>
                    <a:srgbClr val="282B3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282B34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800" spc="20">
                <a:uFill>
                  <a:solidFill>
                    <a:srgbClr val="282B3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282B34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800" spc="15">
                <a:uFill>
                  <a:solidFill>
                    <a:srgbClr val="282B3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282B34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20">
                <a:uFill>
                  <a:solidFill>
                    <a:srgbClr val="282B3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282B34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800" spc="-5">
                <a:uFill>
                  <a:solidFill>
                    <a:srgbClr val="282B3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25">
                <a:uFill>
                  <a:solidFill>
                    <a:srgbClr val="282B34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50"/>
              </a:spcBef>
            </a:pPr>
            <a:endParaRPr sz="800">
              <a:latin typeface="Arial MT"/>
              <a:cs typeface="Arial MT"/>
            </a:endParaRPr>
          </a:p>
          <a:p>
            <a:pPr marL="330835">
              <a:lnSpc>
                <a:spcPct val="100000"/>
              </a:lnSpc>
            </a:pPr>
            <a:r>
              <a:rPr dirty="0" sz="800" spc="-10">
                <a:latin typeface="Arial MT"/>
                <a:cs typeface="Arial MT"/>
              </a:rPr>
              <a:t>Artigo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1”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Fica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aberto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suplementar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10">
                <a:latin typeface="Arial MT"/>
                <a:cs typeface="Arial MT"/>
              </a:rPr>
              <a:t> seguintes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72841" y="4336777"/>
            <a:ext cx="2694305" cy="381000"/>
          </a:xfrm>
          <a:prstGeom prst="rect">
            <a:avLst/>
          </a:prstGeom>
        </p:spPr>
        <p:txBody>
          <a:bodyPr wrap="square" lIns="0" tIns="527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15"/>
              </a:spcBef>
            </a:pPr>
            <a:r>
              <a:rPr dirty="0" u="sng" sz="80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00" spc="204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800" spc="50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62865">
              <a:lnSpc>
                <a:spcPct val="100000"/>
              </a:lnSpc>
              <a:spcBef>
                <a:spcPts val="380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26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229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155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12" name="object 12" descr=""/>
          <p:cNvGraphicFramePr>
            <a:graphicFrameLocks noGrp="1"/>
          </p:cNvGraphicFramePr>
          <p:nvPr/>
        </p:nvGraphicFramePr>
        <p:xfrm>
          <a:off x="579231" y="4740790"/>
          <a:ext cx="6570345" cy="9734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5170"/>
                <a:gridCol w="3154680"/>
                <a:gridCol w="1738629"/>
                <a:gridCol w="875664"/>
              </a:tblGrid>
              <a:tr h="14605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01.18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800" spc="1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Segurança</a:t>
                      </a:r>
                      <a:r>
                        <a:rPr dirty="0" sz="80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Ordem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Pública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3355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2.836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40335">
                <a:tc>
                  <a:txBody>
                    <a:bodyPr/>
                    <a:lstStyle/>
                    <a:p>
                      <a:pPr marL="37465">
                        <a:lnSpc>
                          <a:spcPts val="869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ts val="869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TERC</a:t>
                      </a:r>
                      <a:r>
                        <a:rPr dirty="0" sz="800" spc="-1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EIROS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JURÍDICA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67640">
                        <a:lnSpc>
                          <a:spcPts val="869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Royalties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União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1.992.000,00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203200">
                <a:tc gridSpan="3">
                  <a:txBody>
                    <a:bodyPr/>
                    <a:lstStyle/>
                    <a:p>
                      <a:pPr marL="355663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11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44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1.992.000,00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4450"/>
                </a:tc>
              </a:tr>
              <a:tr h="173355">
                <a:tc gridSpan="3">
                  <a:txBody>
                    <a:bodyPr/>
                    <a:lstStyle/>
                    <a:p>
                      <a:pPr marL="3554095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3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6669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1.992.000,00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6669"/>
                </a:tc>
              </a:tr>
              <a:tr h="137160">
                <a:tc gridSpan="3">
                  <a:txBody>
                    <a:bodyPr/>
                    <a:lstStyle/>
                    <a:p>
                      <a:pPr algn="r" marR="252095">
                        <a:lnSpc>
                          <a:spcPts val="869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1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00" spc="20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1.992.000,00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</a:tbl>
          </a:graphicData>
        </a:graphic>
      </p:graphicFrame>
      <p:sp>
        <p:nvSpPr>
          <p:cNvPr id="13" name="object 13" descr=""/>
          <p:cNvSpPr txBox="1"/>
          <p:nvPr/>
        </p:nvSpPr>
        <p:spPr>
          <a:xfrm>
            <a:off x="937650" y="5769727"/>
            <a:ext cx="5972175" cy="2940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76884" marR="5080" indent="-464820">
              <a:lnSpc>
                <a:spcPct val="11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Artigo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despesas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decorrentes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abertura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10">
                <a:latin typeface="Arial MT"/>
                <a:cs typeface="Arial MT"/>
              </a:rPr>
              <a:t> presente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crédito suplementar,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serão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cobertas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recursos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trata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C0C0C"/>
                </a:solidFill>
                <a:latin typeface="Arial MT"/>
                <a:cs typeface="Arial MT"/>
              </a:rPr>
              <a:t>o</a:t>
            </a:r>
            <a:r>
              <a:rPr dirty="0" sz="800" spc="-1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43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parágrafo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Lei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Federal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N°</a:t>
            </a:r>
            <a:r>
              <a:rPr dirty="0" sz="800" spc="-20">
                <a:latin typeface="Arial MT"/>
                <a:cs typeface="Arial MT"/>
              </a:rPr>
              <a:t> 4.320/64,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Inciso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814278" y="6129288"/>
            <a:ext cx="1649095" cy="3975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7345" marR="5080" indent="-335280">
              <a:lnSpc>
                <a:spcPct val="1525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Inciso: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Il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Excesso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 </a:t>
            </a:r>
            <a:r>
              <a:rPr dirty="0" sz="800" spc="-10">
                <a:latin typeface="Arial MT"/>
                <a:cs typeface="Arial MT"/>
              </a:rPr>
              <a:t>Arrecadação: </a:t>
            </a:r>
            <a:r>
              <a:rPr dirty="0" sz="800">
                <a:latin typeface="Arial MT"/>
                <a:cs typeface="Arial MT"/>
              </a:rPr>
              <a:t>III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Anulação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Dotação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: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78932" y="6500234"/>
            <a:ext cx="2694305" cy="381000"/>
          </a:xfrm>
          <a:prstGeom prst="rect">
            <a:avLst/>
          </a:prstGeom>
        </p:spPr>
        <p:txBody>
          <a:bodyPr wrap="square" lIns="0" tIns="527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15"/>
              </a:spcBef>
            </a:pPr>
            <a:r>
              <a:rPr dirty="0" u="sng" sz="800">
                <a:uFill>
                  <a:solidFill>
                    <a:srgbClr val="1F2328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00" spc="215">
                <a:uFill>
                  <a:solidFill>
                    <a:srgbClr val="1F232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1F2328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800" spc="500">
                <a:uFill>
                  <a:solidFill>
                    <a:srgbClr val="1F2328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62865">
              <a:lnSpc>
                <a:spcPct val="100000"/>
              </a:lnSpc>
              <a:spcBef>
                <a:spcPts val="380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27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24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130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3981129" y="6129288"/>
            <a:ext cx="748030" cy="397510"/>
          </a:xfrm>
          <a:prstGeom prst="rect">
            <a:avLst/>
          </a:prstGeom>
        </p:spPr>
        <p:txBody>
          <a:bodyPr wrap="square" lIns="0" tIns="762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dirty="0" sz="800" spc="-10">
                <a:latin typeface="Arial MT"/>
                <a:cs typeface="Arial MT"/>
              </a:rPr>
              <a:t>R$1.992.000,00</a:t>
            </a:r>
            <a:endParaRPr sz="80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505"/>
              </a:spcBef>
            </a:pPr>
            <a:r>
              <a:rPr dirty="0" sz="800" spc="-10">
                <a:latin typeface="Arial MT"/>
                <a:cs typeface="Arial MT"/>
              </a:rPr>
              <a:t>$1.992.000,00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472055" y="9883350"/>
            <a:ext cx="6657975" cy="0"/>
          </a:xfrm>
          <a:custGeom>
            <a:avLst/>
            <a:gdLst/>
            <a:ahLst/>
            <a:cxnLst/>
            <a:rect l="l" t="t" r="r" b="b"/>
            <a:pathLst>
              <a:path w="6657975" h="0">
                <a:moveTo>
                  <a:pt x="0" y="0"/>
                </a:moveTo>
                <a:lnTo>
                  <a:pt x="6657504" y="0"/>
                </a:lnTo>
              </a:path>
            </a:pathLst>
          </a:custGeom>
          <a:ln w="9141">
            <a:solidFill>
              <a:srgbClr val="1818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2826240" y="4742850"/>
            <a:ext cx="1949450" cy="0"/>
          </a:xfrm>
          <a:custGeom>
            <a:avLst/>
            <a:gdLst/>
            <a:ahLst/>
            <a:cxnLst/>
            <a:rect l="l" t="t" r="r" b="b"/>
            <a:pathLst>
              <a:path w="1949450" h="0">
                <a:moveTo>
                  <a:pt x="0" y="0"/>
                </a:moveTo>
                <a:lnTo>
                  <a:pt x="1949132" y="0"/>
                </a:lnTo>
              </a:path>
            </a:pathLst>
          </a:custGeom>
          <a:ln w="9141">
            <a:solidFill>
              <a:srgbClr val="1313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456827" y="1165525"/>
            <a:ext cx="6654800" cy="0"/>
          </a:xfrm>
          <a:custGeom>
            <a:avLst/>
            <a:gdLst/>
            <a:ahLst/>
            <a:cxnLst/>
            <a:rect l="l" t="t" r="r" b="b"/>
            <a:pathLst>
              <a:path w="6654800" h="0">
                <a:moveTo>
                  <a:pt x="0" y="0"/>
                </a:moveTo>
                <a:lnTo>
                  <a:pt x="6654458" y="0"/>
                </a:lnTo>
              </a:path>
            </a:pathLst>
          </a:custGeom>
          <a:ln w="2132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5" name="object 5" descr=""/>
          <p:cNvGrpSpPr/>
          <p:nvPr/>
        </p:nvGrpSpPr>
        <p:grpSpPr>
          <a:xfrm>
            <a:off x="609103" y="326041"/>
            <a:ext cx="551815" cy="649605"/>
            <a:chOff x="609103" y="326041"/>
            <a:chExt cx="551815" cy="649605"/>
          </a:xfrm>
        </p:grpSpPr>
        <p:pic>
          <p:nvPicPr>
            <p:cNvPr id="6" name="object 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09103" y="606377"/>
              <a:ext cx="551238" cy="368702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88287" y="326041"/>
              <a:ext cx="395917" cy="268146"/>
            </a:xfrm>
            <a:prstGeom prst="rect">
              <a:avLst/>
            </a:prstGeom>
          </p:spPr>
        </p:pic>
      </p:grpSp>
      <p:sp>
        <p:nvSpPr>
          <p:cNvPr id="8" name="object 8" descr=""/>
          <p:cNvSpPr txBox="1"/>
          <p:nvPr/>
        </p:nvSpPr>
        <p:spPr>
          <a:xfrm>
            <a:off x="1374114" y="191456"/>
            <a:ext cx="3157855" cy="5734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Arial"/>
                <a:cs typeface="Arial"/>
              </a:rPr>
              <a:t>PREFEITURA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MUNICIPAL</a:t>
            </a:r>
            <a:r>
              <a:rPr dirty="0" sz="1200" spc="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5240" marR="1996439" indent="-3175">
              <a:lnSpc>
                <a:spcPct val="125000"/>
              </a:lnSpc>
              <a:spcBef>
                <a:spcPts val="470"/>
              </a:spcBef>
            </a:pPr>
            <a:r>
              <a:rPr dirty="0" sz="800">
                <a:latin typeface="Arial MT"/>
                <a:cs typeface="Arial MT"/>
              </a:rPr>
              <a:t>Rua</a:t>
            </a:r>
            <a:r>
              <a:rPr dirty="0" sz="800" spc="9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114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>
                <a:latin typeface="Arial MT"/>
                <a:cs typeface="Arial MT"/>
              </a:rPr>
              <a:t> Fazenda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15" name="object 1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95"/>
              <a:t> </a:t>
            </a:r>
            <a:fld id="{81D60167-4931-47E6-BA6A-407CBD079E47}" type="slidenum">
              <a:rPr dirty="0"/>
              <a:t>1</a:t>
            </a:fld>
            <a:r>
              <a:rPr dirty="0" spc="85"/>
              <a:t> </a:t>
            </a:r>
            <a:r>
              <a:rPr dirty="0"/>
              <a:t>de</a:t>
            </a:r>
            <a:r>
              <a:rPr dirty="0" spc="80"/>
              <a:t> </a:t>
            </a:r>
            <a:r>
              <a:rPr dirty="0" spc="-50"/>
              <a:t>2</a:t>
            </a:r>
          </a:p>
        </p:txBody>
      </p:sp>
      <p:sp>
        <p:nvSpPr>
          <p:cNvPr id="9" name="object 9" descr=""/>
          <p:cNvSpPr txBox="1"/>
          <p:nvPr/>
        </p:nvSpPr>
        <p:spPr>
          <a:xfrm>
            <a:off x="500250" y="1942217"/>
            <a:ext cx="2691765" cy="386080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dirty="0" u="sng" sz="800">
                <a:uFill>
                  <a:solidFill>
                    <a:srgbClr val="13181C"/>
                  </a:solidFill>
                </a:uFill>
                <a:latin typeface="Arial MT"/>
                <a:cs typeface="Arial MT"/>
              </a:rPr>
              <a:t>Dotaçóes</a:t>
            </a:r>
            <a:r>
              <a:rPr dirty="0" u="sng" sz="800" spc="215">
                <a:uFill>
                  <a:solidFill>
                    <a:srgbClr val="13181C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13181C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800" spc="500">
                <a:uFill>
                  <a:solidFill>
                    <a:srgbClr val="13181C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62865">
              <a:lnSpc>
                <a:spcPct val="100000"/>
              </a:lnSpc>
              <a:spcBef>
                <a:spcPts val="405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32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18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110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604801" y="2354892"/>
          <a:ext cx="6568440" cy="9918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2630"/>
                <a:gridCol w="3153410"/>
                <a:gridCol w="1927225"/>
                <a:gridCol w="688975"/>
              </a:tblGrid>
              <a:tr h="147955">
                <a:tc>
                  <a:txBody>
                    <a:bodyPr/>
                    <a:lstStyle/>
                    <a:p>
                      <a:pPr marL="3302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1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Educação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097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2.808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46050">
                <a:tc>
                  <a:txBody>
                    <a:bodyPr/>
                    <a:lstStyle/>
                    <a:p>
                      <a:pPr marL="33020">
                        <a:lnSpc>
                          <a:spcPts val="869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ts val="869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JURÍDICA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167640">
                        <a:lnSpc>
                          <a:spcPts val="869"/>
                        </a:lnSpc>
                        <a:spcBef>
                          <a:spcPts val="18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Ed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700.000,00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</a:tr>
              <a:tr h="206375">
                <a:tc gridSpan="3">
                  <a:txBody>
                    <a:bodyPr/>
                    <a:lstStyle/>
                    <a:p>
                      <a:pPr marL="3552825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1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5016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700.000,00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50165"/>
                </a:tc>
              </a:tr>
              <a:tr h="172085">
                <a:tc gridSpan="3">
                  <a:txBody>
                    <a:bodyPr/>
                    <a:lstStyle/>
                    <a:p>
                      <a:pPr marL="355282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3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700.000,00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</a:tr>
              <a:tr h="138430">
                <a:tc gridSpan="3">
                  <a:txBody>
                    <a:bodyPr/>
                    <a:lstStyle/>
                    <a:p>
                      <a:pPr algn="r" marR="440690">
                        <a:lnSpc>
                          <a:spcPts val="869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1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00" spc="1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ts val="869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1.992.000,00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</a:tbl>
          </a:graphicData>
        </a:graphic>
      </p:graphicFrame>
      <p:sp>
        <p:nvSpPr>
          <p:cNvPr id="11" name="object 11" descr=""/>
          <p:cNvSpPr txBox="1"/>
          <p:nvPr/>
        </p:nvSpPr>
        <p:spPr>
          <a:xfrm>
            <a:off x="837148" y="3408206"/>
            <a:ext cx="47244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Artigo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3’</a:t>
            </a:r>
            <a:r>
              <a:rPr dirty="0" sz="800" spc="9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444213" y="3408206"/>
            <a:ext cx="343471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Revogadas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disposições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contrário.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Publique-</a:t>
            </a:r>
            <a:r>
              <a:rPr dirty="0" sz="800">
                <a:latin typeface="Arial MT"/>
                <a:cs typeface="Arial MT"/>
              </a:rPr>
              <a:t>se,</a:t>
            </a:r>
            <a:r>
              <a:rPr dirty="0" sz="800" spc="10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afixe-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 </a:t>
            </a:r>
            <a:r>
              <a:rPr dirty="0" sz="800" spc="-25">
                <a:latin typeface="Arial MT"/>
                <a:cs typeface="Arial MT"/>
              </a:rPr>
              <a:t>cumpra-se.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2862957" y="4160844"/>
            <a:ext cx="184277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Gabinete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Prefeito,</a:t>
            </a:r>
            <a:r>
              <a:rPr dirty="0" sz="800">
                <a:latin typeface="Arial MT"/>
                <a:cs typeface="Arial MT"/>
              </a:rPr>
              <a:t> 30</a:t>
            </a:r>
            <a:r>
              <a:rPr dirty="0" sz="800" spc="38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8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abril,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2025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2025-07-10T16:37:47Z</dcterms:created>
  <dcterms:modified xsi:type="dcterms:W3CDTF">2025-07-10T16:37:47Z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2025-05-05T00:00:00Z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2025-07-10T00:00:00Z</vt:filetime>
  </property>
  <property fmtid="{D5CDD505-2E9C-101B-9397-08002B2CF9AE}" pid="5" name="Producer">
    <vt:lpwstr>Scanner System Image Conversion</vt:lpwstr>
  </property>
</Properties>
</file>