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3.jpg"/><Relationship Id="rId4" Type="http://schemas.openxmlformats.org/officeDocument/2006/relationships/image" Target="../media/image4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24968" y="9786002"/>
            <a:ext cx="6623684" cy="0"/>
          </a:xfrm>
          <a:custGeom>
            <a:avLst/>
            <a:gdLst/>
            <a:ahLst/>
            <a:cxnLst/>
            <a:rect l="l" t="t" r="r" b="b"/>
            <a:pathLst>
              <a:path w="6623684" h="0">
                <a:moveTo>
                  <a:pt x="0" y="0"/>
                </a:moveTo>
                <a:lnTo>
                  <a:pt x="6623304" y="0"/>
                </a:lnTo>
              </a:path>
            </a:pathLst>
          </a:custGeom>
          <a:ln w="9138">
            <a:solidFill>
              <a:srgbClr val="3B3B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24968" y="1092073"/>
            <a:ext cx="6632575" cy="0"/>
          </a:xfrm>
          <a:custGeom>
            <a:avLst/>
            <a:gdLst/>
            <a:ahLst/>
            <a:cxnLst/>
            <a:rect l="l" t="t" r="r" b="b"/>
            <a:pathLst>
              <a:path w="6632575" h="0">
                <a:moveTo>
                  <a:pt x="0" y="0"/>
                </a:moveTo>
                <a:lnTo>
                  <a:pt x="6632448" y="0"/>
                </a:lnTo>
              </a:path>
            </a:pathLst>
          </a:custGeom>
          <a:ln w="9138">
            <a:solidFill>
              <a:srgbClr val="3B383B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4592" y="347270"/>
            <a:ext cx="716280" cy="597060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041749" y="84272"/>
            <a:ext cx="3174365" cy="589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>
                <a:solidFill>
                  <a:srgbClr val="1A1A1A"/>
                </a:solidFill>
                <a:latin typeface="Lucida Sans Unicode"/>
                <a:cs typeface="Lucida Sans Unicode"/>
              </a:rPr>
              <a:t>PREFEITURA</a:t>
            </a:r>
            <a:r>
              <a:rPr dirty="0" sz="1300" spc="-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40">
                <a:solidFill>
                  <a:srgbClr val="131313"/>
                </a:solidFill>
                <a:latin typeface="Lucida Sans Unicode"/>
                <a:cs typeface="Lucida Sans Unicode"/>
              </a:rPr>
              <a:t>MUNICIPAL</a:t>
            </a:r>
            <a:r>
              <a:rPr dirty="0" sz="1300" spc="1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00">
                <a:solidFill>
                  <a:srgbClr val="1F1F1F"/>
                </a:solidFill>
                <a:latin typeface="Lucida Sans Unicode"/>
                <a:cs typeface="Lucida Sans Unicode"/>
              </a:rPr>
              <a:t>DE</a:t>
            </a:r>
            <a:r>
              <a:rPr dirty="0" sz="1300" spc="-4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20">
                <a:solidFill>
                  <a:srgbClr val="161616"/>
                </a:solidFill>
                <a:latin typeface="Lucida Sans Unicode"/>
                <a:cs typeface="Lucida Sans Unicode"/>
              </a:rPr>
              <a:t>SERO!?EDICA</a:t>
            </a:r>
            <a:endParaRPr sz="1300">
              <a:latin typeface="Lucida Sans Unicode"/>
              <a:cs typeface="Lucida Sans Unicode"/>
            </a:endParaRPr>
          </a:p>
          <a:p>
            <a:pPr marL="17780" marR="1998980">
              <a:lnSpc>
                <a:spcPct val="119900"/>
              </a:lnSpc>
              <a:spcBef>
                <a:spcPts val="434"/>
              </a:spcBef>
            </a:pPr>
            <a:r>
              <a:rPr dirty="0" sz="850" spc="-20">
                <a:solidFill>
                  <a:srgbClr val="161616"/>
                </a:solidFill>
                <a:latin typeface="Lucida Sans Unicode"/>
                <a:cs typeface="Lucida Sans Unicode"/>
              </a:rPr>
              <a:t>Rua</a:t>
            </a:r>
            <a:r>
              <a:rPr dirty="0" sz="85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latin typeface="Lucida Sans Unicode"/>
                <a:cs typeface="Lucida Sans Unicode"/>
              </a:rPr>
              <a:t>Maria</a:t>
            </a:r>
            <a:r>
              <a:rPr dirty="0" sz="850" spc="30">
                <a:latin typeface="Lucida Sans Unicode"/>
                <a:cs typeface="Lucida Sans Unicode"/>
              </a:rPr>
              <a:t> </a:t>
            </a:r>
            <a:r>
              <a:rPr dirty="0" sz="850" spc="-45">
                <a:latin typeface="Lucida Sans Unicode"/>
                <a:cs typeface="Lucida Sans Unicode"/>
              </a:rPr>
              <a:t>Lourenço, </a:t>
            </a:r>
            <a:r>
              <a:rPr dirty="0" sz="850" spc="-25">
                <a:latin typeface="Lucida Sans Unicode"/>
                <a:cs typeface="Lucida Sans Unicode"/>
              </a:rPr>
              <a:t>18 </a:t>
            </a:r>
            <a:r>
              <a:rPr dirty="0" sz="850" spc="-45">
                <a:solidFill>
                  <a:srgbClr val="0C0C0C"/>
                </a:solidFill>
                <a:latin typeface="Lucida Sans Unicode"/>
                <a:cs typeface="Lucida Sans Unicode"/>
              </a:rPr>
              <a:t>Fazenda</a:t>
            </a:r>
            <a:r>
              <a:rPr dirty="0" sz="850" spc="-2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Caxias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74591" y="163474"/>
            <a:ext cx="25717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204">
                <a:solidFill>
                  <a:srgbClr val="313131"/>
                </a:solidFill>
                <a:latin typeface="Lucida Sans Unicode"/>
                <a:cs typeface="Lucida Sans Unicode"/>
              </a:rPr>
              <a:t>‹:z•t</a:t>
            </a:r>
            <a:endParaRPr sz="130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774795" y="1295908"/>
            <a:ext cx="2956560" cy="7188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83005">
              <a:lnSpc>
                <a:spcPct val="100000"/>
              </a:lnSpc>
              <a:spcBef>
                <a:spcPts val="100"/>
              </a:spcBef>
            </a:pPr>
            <a:r>
              <a:rPr dirty="0" sz="850" spc="-80">
                <a:solidFill>
                  <a:srgbClr val="131313"/>
                </a:solidFill>
                <a:latin typeface="Lucida Sans Unicode"/>
                <a:cs typeface="Lucida Sans Unicode"/>
              </a:rPr>
              <a:t>Decreto</a:t>
            </a:r>
            <a:r>
              <a:rPr dirty="0" sz="850" spc="-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F1F1F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9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0">
                <a:solidFill>
                  <a:srgbClr val="232323"/>
                </a:solidFill>
                <a:latin typeface="Lucida Sans Unicode"/>
                <a:cs typeface="Lucida Sans Unicode"/>
              </a:rPr>
              <a:t>2908</a:t>
            </a:r>
            <a:r>
              <a:rPr dirty="0" sz="850" spc="-4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12121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0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333333"/>
                </a:solidFill>
                <a:latin typeface="Lucida Sans Unicode"/>
                <a:cs typeface="Lucida Sans Unicode"/>
              </a:rPr>
              <a:t>30</a:t>
            </a:r>
            <a:r>
              <a:rPr dirty="0" sz="850" spc="31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42424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14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abril,</a:t>
            </a:r>
            <a:r>
              <a:rPr dirty="0" sz="850" spc="-40"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A1A1A"/>
                </a:solidFill>
                <a:latin typeface="Lucida Sans Unicode"/>
                <a:cs typeface="Lucida Sans Unicode"/>
              </a:rPr>
              <a:t>2025</a:t>
            </a:r>
            <a:endParaRPr sz="8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230"/>
              </a:spcBef>
            </a:pPr>
            <a:endParaRPr sz="850">
              <a:latin typeface="Lucida Sans Unicode"/>
              <a:cs typeface="Lucida Sans Unicode"/>
            </a:endParaRPr>
          </a:p>
          <a:p>
            <a:pPr marL="12700" marR="48895" indent="3175">
              <a:lnSpc>
                <a:spcPts val="960"/>
              </a:lnSpc>
            </a:pPr>
            <a:r>
              <a:rPr dirty="0" sz="850" spc="-90">
                <a:latin typeface="Lucida Sans Unicode"/>
                <a:cs typeface="Lucida Sans Unicode"/>
              </a:rPr>
              <a:t>Abre</a:t>
            </a:r>
            <a:r>
              <a:rPr dirty="0" sz="850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crédito</a:t>
            </a:r>
            <a:r>
              <a:rPr dirty="0" sz="850" spc="5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suplementar</a:t>
            </a:r>
            <a:r>
              <a:rPr dirty="0" sz="850" spc="10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no</a:t>
            </a:r>
            <a:r>
              <a:rPr dirty="0" sz="850" spc="15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valor</a:t>
            </a:r>
            <a:r>
              <a:rPr dirty="0" sz="850"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11111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2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D2D2D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3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R$3.660.024,39, </a:t>
            </a:r>
            <a:r>
              <a:rPr dirty="0" sz="850" spc="-20">
                <a:solidFill>
                  <a:srgbClr val="1D1D1D"/>
                </a:solidFill>
                <a:latin typeface="Lucida Sans Unicode"/>
                <a:cs typeface="Lucida Sans Unicode"/>
              </a:rPr>
              <a:t>para </a:t>
            </a:r>
            <a:r>
              <a:rPr dirty="0" sz="850" spc="-70">
                <a:latin typeface="Lucida Sans Unicode"/>
                <a:cs typeface="Lucida Sans Unicode"/>
              </a:rPr>
              <a:t>fins</a:t>
            </a:r>
            <a:r>
              <a:rPr dirty="0" sz="850" spc="-40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que </a:t>
            </a:r>
            <a:r>
              <a:rPr dirty="0" sz="850" spc="-20">
                <a:solidFill>
                  <a:srgbClr val="161616"/>
                </a:solidFill>
                <a:latin typeface="Lucida Sans Unicode"/>
                <a:cs typeface="Lucida Sans Unicode"/>
              </a:rPr>
              <a:t>se</a:t>
            </a:r>
            <a:r>
              <a:rPr dirty="0" sz="850" spc="-9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latin typeface="Lucida Sans Unicode"/>
                <a:cs typeface="Lucida Sans Unicode"/>
              </a:rPr>
              <a:t>especifíca</a:t>
            </a:r>
            <a:r>
              <a:rPr dirty="0" sz="850" spc="30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C1C1C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7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262626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1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outras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providências.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45887" y="2503739"/>
            <a:ext cx="6556375" cy="9912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3500" marR="55880" indent="815340">
              <a:lnSpc>
                <a:spcPct val="150500"/>
              </a:lnSpc>
              <a:spcBef>
                <a:spcPts val="100"/>
              </a:spcBef>
            </a:pPr>
            <a:r>
              <a:rPr dirty="0" baseline="-9803" sz="1275" spc="-75">
                <a:solidFill>
                  <a:srgbClr val="2F2F2F"/>
                </a:solidFill>
                <a:latin typeface="Lucida Sans Unicode"/>
                <a:cs typeface="Lucida Sans Unicode"/>
              </a:rPr>
              <a:t>O</a:t>
            </a:r>
            <a:r>
              <a:rPr dirty="0" baseline="-9803" sz="1275" spc="-67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latin typeface="Lucida Sans Unicode"/>
                <a:cs typeface="Lucida Sans Unicode"/>
              </a:rPr>
              <a:t>PREFEITO</a:t>
            </a:r>
            <a:r>
              <a:rPr dirty="0" sz="850" spc="-25">
                <a:latin typeface="Lucida Sans Unicode"/>
                <a:cs typeface="Lucida Sans Unicode"/>
              </a:rPr>
              <a:t> </a:t>
            </a:r>
            <a:r>
              <a:rPr dirty="0" sz="850" spc="-35">
                <a:latin typeface="Lucida Sans Unicode"/>
                <a:cs typeface="Lucida Sans Unicode"/>
              </a:rPr>
              <a:t>MUNICIPAL,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 spc="-95">
                <a:latin typeface="Lucida Sans Unicode"/>
                <a:cs typeface="Lucida Sans Unicode"/>
              </a:rPr>
              <a:t>no</a:t>
            </a:r>
            <a:r>
              <a:rPr dirty="0" sz="850" spc="-50"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0E0E0E"/>
                </a:solidFill>
                <a:latin typeface="Lucida Sans Unicode"/>
                <a:cs typeface="Lucida Sans Unicode"/>
              </a:rPr>
              <a:t>uso</a:t>
            </a:r>
            <a:r>
              <a:rPr dirty="0" sz="850" spc="-1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81818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9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latin typeface="Lucida Sans Unicode"/>
                <a:cs typeface="Lucida Sans Unicode"/>
              </a:rPr>
              <a:t>suas</a:t>
            </a:r>
            <a:r>
              <a:rPr dirty="0" sz="850" spc="-15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atribuições</a:t>
            </a:r>
            <a:r>
              <a:rPr dirty="0" sz="850" spc="50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legais,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constitucionais</a:t>
            </a:r>
            <a:r>
              <a:rPr dirty="0" sz="850" spc="-70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0F0F0F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6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0A0A0A"/>
                </a:solidFill>
                <a:latin typeface="Lucida Sans Unicode"/>
                <a:cs typeface="Lucida Sans Unicode"/>
              </a:rPr>
              <a:t>de </a:t>
            </a:r>
            <a:r>
              <a:rPr dirty="0" sz="850" spc="-90">
                <a:latin typeface="Lucida Sans Unicode"/>
                <a:cs typeface="Lucida Sans Unicode"/>
              </a:rPr>
              <a:t>acordo</a:t>
            </a:r>
            <a:r>
              <a:rPr dirty="0" sz="850" spc="10"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31313"/>
                </a:solidFill>
                <a:latin typeface="Lucida Sans Unicode"/>
                <a:cs typeface="Lucida Sans Unicode"/>
              </a:rPr>
              <a:t>com</a:t>
            </a:r>
            <a:r>
              <a:rPr dirty="0" sz="850" spc="-2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3D3D3D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6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61616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6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0F0F0F"/>
                </a:solidFill>
                <a:latin typeface="Lucida Sans Unicode"/>
                <a:cs typeface="Lucida Sans Unicode"/>
              </a:rPr>
              <a:t>lhe</a:t>
            </a:r>
            <a:r>
              <a:rPr dirty="0" sz="850" spc="-3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11111"/>
                </a:solidFill>
                <a:latin typeface="Lucida Sans Unicode"/>
                <a:cs typeface="Lucida Sans Unicode"/>
              </a:rPr>
              <a:t>confere</a:t>
            </a:r>
            <a:r>
              <a:rPr dirty="0" sz="850" spc="-2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3D3D3D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6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232323"/>
                </a:solidFill>
                <a:latin typeface="Lucida Sans Unicode"/>
                <a:cs typeface="Lucida Sans Unicode"/>
              </a:rPr>
              <a:t>art.</a:t>
            </a:r>
            <a:r>
              <a:rPr dirty="0" sz="850" spc="-8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333333"/>
                </a:solidFill>
                <a:latin typeface="Lucida Sans Unicode"/>
                <a:cs typeface="Lucida Sans Unicode"/>
              </a:rPr>
              <a:t>8º</a:t>
            </a:r>
            <a:r>
              <a:rPr dirty="0" sz="850" spc="16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2D2D2D"/>
                </a:solidFill>
                <a:latin typeface="Lucida Sans Unicode"/>
                <a:cs typeface="Lucida Sans Unicode"/>
              </a:rPr>
              <a:t>da </a:t>
            </a:r>
            <a:r>
              <a:rPr dirty="0" sz="850" spc="-40">
                <a:solidFill>
                  <a:srgbClr val="1C1C1C"/>
                </a:solidFill>
                <a:latin typeface="Lucida Sans Unicode"/>
                <a:cs typeface="Lucida Sans Unicode"/>
              </a:rPr>
              <a:t>Lei</a:t>
            </a:r>
            <a:r>
              <a:rPr dirty="0" sz="850" spc="-8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n°</a:t>
            </a:r>
            <a:r>
              <a:rPr dirty="0" sz="850" spc="-75"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A1A1A"/>
                </a:solidFill>
                <a:latin typeface="Lucida Sans Unicode"/>
                <a:cs typeface="Lucida Sans Unicode"/>
              </a:rPr>
              <a:t>859</a:t>
            </a:r>
            <a:r>
              <a:rPr dirty="0" sz="850" spc="-4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F1F1F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14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C1C1C"/>
                </a:solidFill>
                <a:latin typeface="Lucida Sans Unicode"/>
                <a:cs typeface="Lucida Sans Unicode"/>
              </a:rPr>
              <a:t>10</a:t>
            </a:r>
            <a:r>
              <a:rPr dirty="0" sz="850" spc="-4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42424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latin typeface="Lucida Sans Unicode"/>
                <a:cs typeface="Lucida Sans Unicode"/>
              </a:rPr>
              <a:t>dezembro</a:t>
            </a:r>
            <a:r>
              <a:rPr dirty="0" sz="850" spc="10"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62626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3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31313"/>
                </a:solidFill>
                <a:latin typeface="Lucida Sans Unicode"/>
                <a:cs typeface="Lucida Sans Unicode"/>
              </a:rPr>
              <a:t>2024</a:t>
            </a:r>
            <a:r>
              <a:rPr dirty="0" sz="850" spc="-6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latin typeface="Lucida Sans Unicode"/>
                <a:cs typeface="Lucida Sans Unicode"/>
              </a:rPr>
              <a:t>-</a:t>
            </a:r>
            <a:r>
              <a:rPr dirty="0" sz="850" spc="-85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publicada</a:t>
            </a:r>
            <a:r>
              <a:rPr dirty="0" sz="850" spc="40"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0C0C0C"/>
                </a:solidFill>
                <a:latin typeface="Lucida Sans Unicode"/>
                <a:cs typeface="Lucida Sans Unicode"/>
              </a:rPr>
              <a:t>na</a:t>
            </a:r>
            <a:r>
              <a:rPr dirty="0" sz="850" spc="-3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edição</a:t>
            </a:r>
            <a:r>
              <a:rPr dirty="0" sz="850" spc="-15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extra</a:t>
            </a:r>
            <a:r>
              <a:rPr dirty="0" sz="850" spc="35">
                <a:latin typeface="Lucida Sans Unicode"/>
                <a:cs typeface="Lucida Sans Unicode"/>
              </a:rPr>
              <a:t> </a:t>
            </a:r>
            <a:r>
              <a:rPr dirty="0" sz="850" spc="-35">
                <a:latin typeface="Lucida Sans Unicode"/>
                <a:cs typeface="Lucida Sans Unicode"/>
              </a:rPr>
              <a:t>II</a:t>
            </a:r>
            <a:r>
              <a:rPr dirty="0" sz="850" spc="-90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n°</a:t>
            </a:r>
            <a:r>
              <a:rPr dirty="0" sz="850" spc="-55">
                <a:latin typeface="Lucida Sans Unicode"/>
                <a:cs typeface="Lucida Sans Unicode"/>
              </a:rPr>
              <a:t> </a:t>
            </a:r>
            <a:r>
              <a:rPr dirty="0" sz="850" spc="-110">
                <a:latin typeface="Lucida Sans Unicode"/>
                <a:cs typeface="Lucida Sans Unicode"/>
              </a:rPr>
              <a:t>1924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A1A1A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0">
                <a:latin typeface="Lucida Sans Unicode"/>
                <a:cs typeface="Lucida Sans Unicode"/>
              </a:rPr>
              <a:t>10/12/2024</a:t>
            </a:r>
            <a:endParaRPr sz="8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850">
              <a:latin typeface="Lucida Sans Unicode"/>
              <a:cs typeface="Lucida Sans Unicode"/>
            </a:endParaRPr>
          </a:p>
          <a:p>
            <a:pPr marL="53975">
              <a:lnSpc>
                <a:spcPct val="100000"/>
              </a:lnSpc>
            </a:pPr>
            <a:r>
              <a:rPr dirty="0" u="sng" sz="850" spc="-65">
                <a:solidFill>
                  <a:srgbClr val="161616"/>
                </a:solidFill>
                <a:uFill>
                  <a:solidFill>
                    <a:srgbClr val="444444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850" spc="-60">
                <a:solidFill>
                  <a:srgbClr val="161616"/>
                </a:solidFill>
                <a:uFill>
                  <a:solidFill>
                    <a:srgbClr val="44444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solidFill>
                  <a:srgbClr val="181818"/>
                </a:solidFill>
                <a:uFill>
                  <a:solidFill>
                    <a:srgbClr val="444444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50" spc="65">
                <a:solidFill>
                  <a:srgbClr val="181818"/>
                </a:solidFill>
                <a:uFill>
                  <a:solidFill>
                    <a:srgbClr val="44444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solidFill>
                  <a:srgbClr val="313131"/>
                </a:solidFill>
                <a:uFill>
                  <a:solidFill>
                    <a:srgbClr val="444444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850" spc="-50">
                <a:solidFill>
                  <a:srgbClr val="313131"/>
                </a:solidFill>
                <a:uFill>
                  <a:solidFill>
                    <a:srgbClr val="44444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solidFill>
                  <a:srgbClr val="181818"/>
                </a:solidFill>
                <a:uFill>
                  <a:solidFill>
                    <a:srgbClr val="444444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sng" sz="850" spc="-45">
                <a:solidFill>
                  <a:srgbClr val="181818"/>
                </a:solidFill>
                <a:uFill>
                  <a:solidFill>
                    <a:srgbClr val="44444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solidFill>
                  <a:srgbClr val="212121"/>
                </a:solidFill>
                <a:uFill>
                  <a:solidFill>
                    <a:srgbClr val="444444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50" spc="35">
                <a:solidFill>
                  <a:srgbClr val="212121"/>
                </a:solidFill>
                <a:uFill>
                  <a:solidFill>
                    <a:srgbClr val="44444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90">
                <a:solidFill>
                  <a:srgbClr val="131313"/>
                </a:solidFill>
                <a:uFill>
                  <a:solidFill>
                    <a:srgbClr val="444444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850" spc="-30">
                <a:solidFill>
                  <a:srgbClr val="131313"/>
                </a:solidFill>
                <a:uFill>
                  <a:solidFill>
                    <a:srgbClr val="44444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25">
                <a:solidFill>
                  <a:srgbClr val="262626"/>
                </a:solidFill>
                <a:uFill>
                  <a:solidFill>
                    <a:srgbClr val="444444"/>
                  </a:solidFill>
                </a:uFill>
                <a:latin typeface="Lucida Sans Unicode"/>
                <a:cs typeface="Lucida Sans Unicode"/>
              </a:rPr>
              <a:t>A:</a:t>
            </a:r>
            <a:endParaRPr sz="850">
              <a:latin typeface="Lucida Sans Unicode"/>
              <a:cs typeface="Lucida Sans Unicode"/>
            </a:endParaRPr>
          </a:p>
          <a:p>
            <a:pPr marL="370840">
              <a:lnSpc>
                <a:spcPct val="100000"/>
              </a:lnSpc>
              <a:spcBef>
                <a:spcPts val="1185"/>
              </a:spcBef>
            </a:pPr>
            <a:r>
              <a:rPr dirty="0" sz="850" spc="-90">
                <a:solidFill>
                  <a:srgbClr val="0F0F0F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4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262626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4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232323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2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latin typeface="Lucida Sans Unicode"/>
                <a:cs typeface="Lucida Sans Unicode"/>
              </a:rPr>
              <a:t>Fica</a:t>
            </a:r>
            <a:r>
              <a:rPr dirty="0" sz="850" spc="15"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E0E0E"/>
                </a:solidFill>
                <a:latin typeface="Lucida Sans Unicode"/>
                <a:cs typeface="Lucida Sans Unicode"/>
              </a:rPr>
              <a:t>aberto</a:t>
            </a:r>
            <a:r>
              <a:rPr dirty="0" sz="850" spc="-2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crédito</a:t>
            </a:r>
            <a:r>
              <a:rPr dirty="0" sz="850" spc="-15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suplementar</a:t>
            </a:r>
            <a:r>
              <a:rPr dirty="0" sz="850" spc="70"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1D1D1D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8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seguintes</a:t>
            </a:r>
            <a:r>
              <a:rPr dirty="0" sz="850" spc="-5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dotações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44090" y="4236052"/>
            <a:ext cx="1953260" cy="382905"/>
          </a:xfrm>
          <a:prstGeom prst="rect">
            <a:avLst/>
          </a:prstGeom>
        </p:spPr>
        <p:txBody>
          <a:bodyPr wrap="square" lIns="0" tIns="514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u="sng" sz="850" spc="-40" b="1">
                <a:solidFill>
                  <a:srgbClr val="161616"/>
                </a:solidFill>
                <a:uFill>
                  <a:solidFill>
                    <a:srgbClr val="38383B"/>
                  </a:solidFill>
                </a:uFill>
                <a:latin typeface="Arial"/>
                <a:cs typeface="Arial"/>
              </a:rPr>
              <a:t>Dotaçôes</a:t>
            </a:r>
            <a:r>
              <a:rPr dirty="0" u="sng" sz="850" b="1">
                <a:solidFill>
                  <a:srgbClr val="161616"/>
                </a:solidFill>
                <a:uFill>
                  <a:solidFill>
                    <a:srgbClr val="38383B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50" spc="-10" b="1">
                <a:solidFill>
                  <a:srgbClr val="111111"/>
                </a:solidFill>
                <a:uFill>
                  <a:solidFill>
                    <a:srgbClr val="38383B"/>
                  </a:solidFill>
                </a:uFill>
                <a:latin typeface="Arial"/>
                <a:cs typeface="Arial"/>
              </a:rPr>
              <a:t>Suplementadas</a:t>
            </a:r>
            <a:r>
              <a:rPr dirty="0" u="sng" sz="850" spc="500" b="1">
                <a:solidFill>
                  <a:srgbClr val="111111"/>
                </a:solidFill>
                <a:uFill>
                  <a:solidFill>
                    <a:srgbClr val="38383B"/>
                  </a:solidFill>
                </a:uFill>
                <a:latin typeface="Arial"/>
                <a:cs typeface="Arial"/>
              </a:rPr>
              <a:t> </a:t>
            </a:r>
            <a:endParaRPr sz="85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5"/>
              </a:spcBef>
            </a:pPr>
            <a:r>
              <a:rPr dirty="0" sz="950" b="1">
                <a:solidFill>
                  <a:srgbClr val="1C1C1C"/>
                </a:solidFill>
                <a:latin typeface="Arial"/>
                <a:cs typeface="Arial"/>
              </a:rPr>
              <a:t>FUNDO</a:t>
            </a:r>
            <a:r>
              <a:rPr dirty="0" sz="950" spc="160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42424"/>
                </a:solidFill>
                <a:latin typeface="Arial"/>
                <a:cs typeface="Arial"/>
              </a:rPr>
              <a:t>MUNICIPAL</a:t>
            </a:r>
            <a:r>
              <a:rPr dirty="0" sz="950" spc="210" b="1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A2A2A"/>
                </a:solidFill>
                <a:latin typeface="Arial"/>
                <a:cs typeface="Arial"/>
              </a:rPr>
              <a:t>DE</a:t>
            </a:r>
            <a:r>
              <a:rPr dirty="0" sz="950" spc="100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282828"/>
                </a:solidFill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242752" y="4636168"/>
          <a:ext cx="6575425" cy="11379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6440"/>
                <a:gridCol w="2769870"/>
                <a:gridCol w="2313305"/>
                <a:gridCol w="689610"/>
              </a:tblGrid>
              <a:tr h="142875">
                <a:tc>
                  <a:txBody>
                    <a:bodyPr/>
                    <a:lstStyle/>
                    <a:p>
                      <a:pPr marL="35560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05.22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940"/>
                        </a:lnSpc>
                      </a:pPr>
                      <a:r>
                        <a:rPr dirty="0" sz="850" spc="-4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Fundo</a:t>
                      </a:r>
                      <a:r>
                        <a:rPr dirty="0" sz="850" spc="-2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2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Saúde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50" spc="-1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2.020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baseline="3267" sz="1275" spc="-52">
                          <a:latin typeface="Lucida Sans Unicode"/>
                          <a:cs typeface="Lucida Sans Unicode"/>
                        </a:rPr>
                        <a:t>MANUTEN</a:t>
                      </a:r>
                      <a:r>
                        <a:rPr dirty="0" sz="850" spc="-35">
                          <a:latin typeface="Lucida Sans Unicode"/>
                          <a:cs typeface="Lucida Sans Unicode"/>
                        </a:rPr>
                        <a:t>CA</a:t>
                      </a:r>
                      <a:r>
                        <a:rPr dirty="0" baseline="3267" sz="1275" spc="-52"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3267" sz="1275" spc="-15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267" sz="1275" spc="19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44">
                          <a:latin typeface="Lucida Sans Unicode"/>
                          <a:cs typeface="Lucida Sans Unicode"/>
                        </a:rPr>
                        <a:t>OPERACIONALIZ</a:t>
                      </a:r>
                      <a:r>
                        <a:rPr dirty="0" sz="850" spc="-30">
                          <a:latin typeface="Lucida Sans Unicode"/>
                          <a:cs typeface="Lucida Sans Unicode"/>
                        </a:rPr>
                        <a:t>ACÃ</a:t>
                      </a:r>
                      <a:r>
                        <a:rPr dirty="0" baseline="3267" sz="1275" spc="-44"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3267" sz="1275" spc="-15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82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baseline="3267" sz="1275" spc="-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37">
                          <a:latin typeface="Lucida Sans Unicode"/>
                          <a:cs typeface="Lucida Sans Unicode"/>
                        </a:rPr>
                        <a:t>FMS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2384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50" spc="-20">
                          <a:latin typeface="Lucida Sans Unicode"/>
                          <a:cs typeface="Lucida Sans Unicode"/>
                        </a:rPr>
                        <a:t>3.1.9.0.11.01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VENCIMENTOS</a:t>
                      </a:r>
                      <a:r>
                        <a:rPr dirty="0" sz="85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VANTAGENS</a:t>
                      </a:r>
                      <a:r>
                        <a:rPr dirty="0" sz="85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FIXAS</a:t>
                      </a: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1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CIVIL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685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5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5"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85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1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Sa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3.200.000,00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7843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50" spc="-20">
                          <a:latin typeface="Lucida Sans Unicode"/>
                          <a:cs typeface="Lucida Sans Unicode"/>
                        </a:rPr>
                        <a:t>3.1.9.0.11.06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305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Piso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Enfermaeem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305"/>
                </a:tc>
                <a:tc>
                  <a:txBody>
                    <a:bodyPr/>
                    <a:lstStyle/>
                    <a:p>
                      <a:pPr algn="r" marR="61594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SUS</a:t>
                      </a:r>
                      <a:r>
                        <a:rPr dirty="0" sz="850" spc="-2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1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5">
                          <a:latin typeface="Lucida Sans Unicode"/>
                          <a:cs typeface="Lucida Sans Unicode"/>
                        </a:rPr>
                        <a:t>Manuten0ão</a:t>
                      </a:r>
                      <a:r>
                        <a:rPr dirty="0" sz="850" spc="1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ASPS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9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Governo</a:t>
                      </a:r>
                      <a:r>
                        <a:rPr dirty="0" sz="850" spc="8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460.024,39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631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3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45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-1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 i="1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50" spc="15" b="1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1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3.660.024,39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016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50" spc="-4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9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6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10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50" spc="-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3.660.024,39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</a:tr>
              <a:tr h="1447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ts val="930"/>
                        </a:lnSpc>
                        <a:spcBef>
                          <a:spcPts val="110"/>
                        </a:spcBef>
                      </a:pPr>
                      <a:r>
                        <a:rPr dirty="0" sz="850" spc="-4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50" spc="-2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5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85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ts val="930"/>
                        </a:lnSpc>
                        <a:spcBef>
                          <a:spcPts val="110"/>
                        </a:spcBef>
                      </a:pPr>
                      <a:r>
                        <a:rPr dirty="0" sz="850" spc="-5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3.660.024,39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599052" y="5830216"/>
            <a:ext cx="597535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74345" marR="5080" indent="-462280">
              <a:lnSpc>
                <a:spcPct val="105800"/>
              </a:lnSpc>
              <a:spcBef>
                <a:spcPts val="100"/>
              </a:spcBef>
            </a:pPr>
            <a:r>
              <a:rPr dirty="0" sz="850" spc="-90">
                <a:solidFill>
                  <a:srgbClr val="161616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4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62626"/>
                </a:solidFill>
                <a:latin typeface="Lucida Sans Unicode"/>
                <a:cs typeface="Lucida Sans Unicode"/>
              </a:rPr>
              <a:t>2º </a:t>
            </a:r>
            <a:r>
              <a:rPr dirty="0" sz="850" spc="-190">
                <a:solidFill>
                  <a:srgbClr val="282828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10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C1C1C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6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11111"/>
                </a:solidFill>
                <a:latin typeface="Lucida Sans Unicode"/>
                <a:cs typeface="Lucida Sans Unicode"/>
              </a:rPr>
              <a:t>despesas</a:t>
            </a:r>
            <a:r>
              <a:rPr dirty="0" sz="850" spc="2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decorrentes</a:t>
            </a:r>
            <a:r>
              <a:rPr dirty="0" sz="850" spc="35"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61616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1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11111"/>
                </a:solidFill>
                <a:latin typeface="Lucida Sans Unicode"/>
                <a:cs typeface="Lucida Sans Unicode"/>
              </a:rPr>
              <a:t>abertura</a:t>
            </a:r>
            <a:r>
              <a:rPr dirty="0" sz="850" spc="5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61616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5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presente</a:t>
            </a:r>
            <a:r>
              <a:rPr dirty="0" sz="850" spc="35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crédito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suplementar,</a:t>
            </a:r>
            <a:r>
              <a:rPr dirty="0" sz="850" spc="50">
                <a:latin typeface="Lucida Sans Unicode"/>
                <a:cs typeface="Lucida Sans Unicode"/>
              </a:rPr>
              <a:t> </a:t>
            </a:r>
            <a:r>
              <a:rPr dirty="0" sz="850" spc="-55">
                <a:latin typeface="Lucida Sans Unicode"/>
                <a:cs typeface="Lucida Sans Unicode"/>
              </a:rPr>
              <a:t>serão</a:t>
            </a:r>
            <a:r>
              <a:rPr dirty="0" sz="850" spc="-5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cobertas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com</a:t>
            </a:r>
            <a:r>
              <a:rPr dirty="0" sz="850" spc="-30"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F1F1F"/>
                </a:solidFill>
                <a:latin typeface="Lucida Sans Unicode"/>
                <a:cs typeface="Lucida Sans Unicode"/>
              </a:rPr>
              <a:t>recursos</a:t>
            </a:r>
            <a:r>
              <a:rPr dirty="0" sz="850" spc="4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12121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5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A2A2A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3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A1A1A"/>
                </a:solidFill>
                <a:latin typeface="Lucida Sans Unicode"/>
                <a:cs typeface="Lucida Sans Unicode"/>
              </a:rPr>
              <a:t>trata</a:t>
            </a:r>
            <a:r>
              <a:rPr dirty="0" sz="850" spc="4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343434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F1F1F"/>
                </a:solidFill>
                <a:latin typeface="Lucida Sans Unicode"/>
                <a:cs typeface="Lucida Sans Unicode"/>
              </a:rPr>
              <a:t>Artigo </a:t>
            </a:r>
            <a:r>
              <a:rPr dirty="0" sz="850" spc="-65">
                <a:solidFill>
                  <a:srgbClr val="212121"/>
                </a:solidFill>
                <a:latin typeface="Lucida Sans Unicode"/>
                <a:cs typeface="Lucida Sans Unicode"/>
              </a:rPr>
              <a:t>43</a:t>
            </a:r>
            <a:r>
              <a:rPr dirty="0" sz="850" spc="-11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31313"/>
                </a:solidFill>
                <a:latin typeface="Lucida Sans Unicode"/>
                <a:cs typeface="Lucida Sans Unicode"/>
              </a:rPr>
              <a:t>parágrafo</a:t>
            </a:r>
            <a:r>
              <a:rPr dirty="0" sz="850" spc="3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32323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2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11111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3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latin typeface="Lucida Sans Unicode"/>
                <a:cs typeface="Lucida Sans Unicode"/>
              </a:rPr>
              <a:t>Lei</a:t>
            </a:r>
            <a:r>
              <a:rPr dirty="0" sz="850" spc="-65">
                <a:latin typeface="Lucida Sans Unicode"/>
                <a:cs typeface="Lucida Sans Unicode"/>
              </a:rPr>
              <a:t> </a:t>
            </a:r>
            <a:r>
              <a:rPr dirty="0" sz="850" spc="-50">
                <a:latin typeface="Lucida Sans Unicode"/>
                <a:cs typeface="Lucida Sans Unicode"/>
              </a:rPr>
              <a:t>Federal</a:t>
            </a:r>
            <a:r>
              <a:rPr dirty="0" sz="850" spc="-15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61616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3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20">
                <a:latin typeface="Lucida Sans Unicode"/>
                <a:cs typeface="Lucida Sans Unicode"/>
              </a:rPr>
              <a:t>4.320/64,</a:t>
            </a:r>
            <a:r>
              <a:rPr dirty="0" sz="850" spc="75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Inciso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 spc="-20">
                <a:latin typeface="Lucida Sans Unicode"/>
                <a:cs typeface="Lucida Sans Unicode"/>
              </a:rPr>
              <a:t>III.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476900" y="6204902"/>
            <a:ext cx="1647825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1630" marR="5080" indent="-329565">
              <a:lnSpc>
                <a:spcPct val="138700"/>
              </a:lnSpc>
              <a:spcBef>
                <a:spcPts val="100"/>
              </a:spcBef>
            </a:pPr>
            <a:r>
              <a:rPr dirty="0" sz="850" spc="-60">
                <a:latin typeface="Lucida Sans Unicode"/>
                <a:cs typeface="Lucida Sans Unicode"/>
              </a:rPr>
              <a:t>Inciso:</a:t>
            </a:r>
            <a:r>
              <a:rPr dirty="0" sz="850" spc="45"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0F0F0F"/>
                </a:solidFill>
                <a:latin typeface="Lucida Sans Unicode"/>
                <a:cs typeface="Lucida Sans Unicode"/>
              </a:rPr>
              <a:t>II</a:t>
            </a:r>
            <a:r>
              <a:rPr dirty="0" sz="850" spc="-114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1A1A1A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7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81818"/>
                </a:solidFill>
                <a:latin typeface="Lucida Sans Unicode"/>
                <a:cs typeface="Lucida Sans Unicode"/>
              </a:rPr>
              <a:t>Excesso</a:t>
            </a:r>
            <a:r>
              <a:rPr dirty="0" sz="850" spc="-2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F1F1F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latin typeface="Lucida Sans Unicode"/>
                <a:cs typeface="Lucida Sans Unicode"/>
              </a:rPr>
              <a:t>Arrecadação: </a:t>
            </a:r>
            <a:r>
              <a:rPr dirty="0" sz="850" spc="-30">
                <a:latin typeface="Lucida Sans Unicode"/>
                <a:cs typeface="Lucida Sans Unicode"/>
              </a:rPr>
              <a:t>III</a:t>
            </a:r>
            <a:r>
              <a:rPr dirty="0" sz="850" spc="-95"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111111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2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Anulação</a:t>
            </a:r>
            <a:r>
              <a:rPr dirty="0" sz="850" spc="40"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12121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8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81818"/>
                </a:solidFill>
                <a:latin typeface="Lucida Sans Unicode"/>
                <a:cs typeface="Lucida Sans Unicode"/>
              </a:rPr>
              <a:t>Dotaçáo</a:t>
            </a:r>
            <a:r>
              <a:rPr dirty="0" sz="850" spc="1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latin typeface="Lucida Sans Unicode"/>
                <a:cs typeface="Lucida Sans Unicode"/>
              </a:rPr>
              <a:t>: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41042" y="6562035"/>
            <a:ext cx="1949450" cy="382270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50" spc="-40" b="1">
                <a:solidFill>
                  <a:srgbClr val="232323"/>
                </a:solidFill>
                <a:uFill>
                  <a:solidFill>
                    <a:srgbClr val="3F3F3F"/>
                  </a:solidFill>
                </a:uFill>
                <a:latin typeface="Arial"/>
                <a:cs typeface="Arial"/>
              </a:rPr>
              <a:t>Dotaşóes</a:t>
            </a:r>
            <a:r>
              <a:rPr dirty="0" u="sng" sz="850" spc="5" b="1">
                <a:solidFill>
                  <a:srgbClr val="232323"/>
                </a:solidFill>
                <a:uFill>
                  <a:solidFill>
                    <a:srgbClr val="3F3F3F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50" spc="-10" b="1">
                <a:solidFill>
                  <a:srgbClr val="212121"/>
                </a:solidFill>
                <a:uFill>
                  <a:solidFill>
                    <a:srgbClr val="3F3F3F"/>
                  </a:solidFill>
                </a:uFill>
                <a:latin typeface="Arial"/>
                <a:cs typeface="Arial"/>
              </a:rPr>
              <a:t>Anuladas</a:t>
            </a:r>
            <a:r>
              <a:rPr dirty="0" u="sng" sz="850" spc="500" b="1">
                <a:solidFill>
                  <a:srgbClr val="212121"/>
                </a:solidFill>
                <a:uFill>
                  <a:solidFill>
                    <a:srgbClr val="3F3F3F"/>
                  </a:solidFill>
                </a:uFill>
                <a:latin typeface="Arial"/>
                <a:cs typeface="Arial"/>
              </a:rPr>
              <a:t> </a:t>
            </a:r>
            <a:endParaRPr sz="850">
              <a:latin typeface="Arial"/>
              <a:cs typeface="Arial"/>
            </a:endParaRPr>
          </a:p>
          <a:p>
            <a:pPr marL="62865">
              <a:lnSpc>
                <a:spcPct val="100000"/>
              </a:lnSpc>
              <a:spcBef>
                <a:spcPts val="315"/>
              </a:spcBef>
            </a:pPr>
            <a:r>
              <a:rPr dirty="0" sz="1000" spc="-10" b="1">
                <a:solidFill>
                  <a:srgbClr val="262626"/>
                </a:solidFill>
                <a:latin typeface="Arial"/>
                <a:cs typeface="Arial"/>
              </a:rPr>
              <a:t>FUNDO</a:t>
            </a:r>
            <a:r>
              <a:rPr dirty="0" sz="1000" spc="-30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232323"/>
                </a:solidFill>
                <a:latin typeface="Arial"/>
                <a:cs typeface="Arial"/>
              </a:rPr>
              <a:t>MUNICIPAL</a:t>
            </a:r>
            <a:r>
              <a:rPr dirty="0" sz="1000" spc="35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2D2D2D"/>
                </a:solidFill>
                <a:latin typeface="Arial"/>
                <a:cs typeface="Arial"/>
              </a:rPr>
              <a:t>DE</a:t>
            </a:r>
            <a:r>
              <a:rPr dirty="0" sz="1000" spc="-55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F1F1F"/>
                </a:solidFill>
                <a:latin typeface="Arial"/>
                <a:cs typeface="Arial"/>
              </a:rPr>
              <a:t>SAÚDE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633514" y="6198809"/>
            <a:ext cx="758190" cy="39116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9685">
              <a:lnSpc>
                <a:spcPct val="100000"/>
              </a:lnSpc>
              <a:spcBef>
                <a:spcPts val="520"/>
              </a:spcBef>
            </a:pPr>
            <a:r>
              <a:rPr dirty="0" sz="850" spc="-75">
                <a:latin typeface="Lucida Sans Unicode"/>
                <a:cs typeface="Lucida Sans Unicode"/>
              </a:rPr>
              <a:t>R$3.660.024,39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sz="850" spc="-35">
                <a:latin typeface="Lucida Sans Unicode"/>
                <a:cs typeface="Lucida Sans Unicode"/>
              </a:rPr>
              <a:t>$3.660.024,39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036919" y="6878116"/>
            <a:ext cx="5177155" cy="39751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40005">
              <a:lnSpc>
                <a:spcPct val="100000"/>
              </a:lnSpc>
              <a:spcBef>
                <a:spcPts val="540"/>
              </a:spcBef>
            </a:pPr>
            <a:r>
              <a:rPr dirty="0" sz="850" spc="-40" b="1">
                <a:solidFill>
                  <a:srgbClr val="1D1D1D"/>
                </a:solidFill>
                <a:latin typeface="Arial"/>
                <a:cs typeface="Arial"/>
              </a:rPr>
              <a:t>Fundo</a:t>
            </a:r>
            <a:r>
              <a:rPr dirty="0" sz="850" spc="-20" b="1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0F0F0F"/>
                </a:solidFill>
                <a:latin typeface="Arial"/>
                <a:cs typeface="Arial"/>
              </a:rPr>
              <a:t>Municipal</a:t>
            </a:r>
            <a:r>
              <a:rPr dirty="0" sz="850" b="1">
                <a:solidFill>
                  <a:srgbClr val="0F0F0F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1C1C1C"/>
                </a:solidFill>
                <a:latin typeface="Arial"/>
                <a:cs typeface="Arial"/>
              </a:rPr>
              <a:t>de</a:t>
            </a:r>
            <a:r>
              <a:rPr dirty="0" sz="850" spc="-25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850" spc="-10" b="1">
                <a:solidFill>
                  <a:srgbClr val="1A1A1A"/>
                </a:solidFill>
                <a:latin typeface="Arial"/>
                <a:cs typeface="Arial"/>
              </a:rPr>
              <a:t>Saúde</a:t>
            </a:r>
            <a:endParaRPr sz="85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445"/>
              </a:spcBef>
            </a:pPr>
            <a:r>
              <a:rPr dirty="0" baseline="6535" sz="1275" spc="-60">
                <a:solidFill>
                  <a:srgbClr val="0A0A0A"/>
                </a:solidFill>
                <a:latin typeface="Lucida Sans Unicode"/>
                <a:cs typeface="Lucida Sans Unicode"/>
              </a:rPr>
              <a:t>MANUTEN</a:t>
            </a:r>
            <a:r>
              <a:rPr dirty="0" sz="850" spc="-40">
                <a:solidFill>
                  <a:srgbClr val="0A0A0A"/>
                </a:solidFill>
                <a:latin typeface="Lucida Sans Unicode"/>
                <a:cs typeface="Lucida Sans Unicode"/>
              </a:rPr>
              <a:t>CÄ</a:t>
            </a:r>
            <a:r>
              <a:rPr dirty="0" baseline="6535" sz="1275" spc="-60">
                <a:solidFill>
                  <a:srgbClr val="0A0A0A"/>
                </a:solidFill>
                <a:latin typeface="Lucida Sans Unicode"/>
                <a:cs typeface="Lucida Sans Unicode"/>
              </a:rPr>
              <a:t>O</a:t>
            </a:r>
            <a:r>
              <a:rPr dirty="0" baseline="6535" sz="1275" spc="-187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latin typeface="Lucida Sans Unicode"/>
                <a:cs typeface="Lucida Sans Unicode"/>
              </a:rPr>
              <a:t>E</a:t>
            </a:r>
            <a:r>
              <a:rPr dirty="0" baseline="3267" sz="1275" spc="120">
                <a:latin typeface="Lucida Sans Unicode"/>
                <a:cs typeface="Lucida Sans Unicode"/>
              </a:rPr>
              <a:t> </a:t>
            </a:r>
            <a:r>
              <a:rPr dirty="0" baseline="6535" sz="1275" spc="-44">
                <a:latin typeface="Lucida Sans Unicode"/>
                <a:cs typeface="Lucida Sans Unicode"/>
              </a:rPr>
              <a:t>OPERACIONALIZ</a:t>
            </a:r>
            <a:r>
              <a:rPr dirty="0" sz="850" spc="-30">
                <a:latin typeface="Lucida Sans Unicode"/>
                <a:cs typeface="Lucida Sans Unicode"/>
              </a:rPr>
              <a:t>ACÄ</a:t>
            </a:r>
            <a:r>
              <a:rPr dirty="0" baseline="6535" sz="1275" spc="-44">
                <a:latin typeface="Lucida Sans Unicode"/>
                <a:cs typeface="Lucida Sans Unicode"/>
              </a:rPr>
              <a:t>O</a:t>
            </a:r>
            <a:r>
              <a:rPr dirty="0" baseline="6535" sz="1275" spc="-179">
                <a:latin typeface="Lucida Sans Unicode"/>
                <a:cs typeface="Lucida Sans Unicode"/>
              </a:rPr>
              <a:t> </a:t>
            </a:r>
            <a:r>
              <a:rPr dirty="0" baseline="3267" sz="1275" spc="-104">
                <a:latin typeface="Lucida Sans Unicode"/>
                <a:cs typeface="Lucida Sans Unicode"/>
              </a:rPr>
              <a:t>DA</a:t>
            </a:r>
            <a:r>
              <a:rPr dirty="0" baseline="3267" sz="1275" spc="-44">
                <a:latin typeface="Lucida Sans Unicode"/>
                <a:cs typeface="Lucida Sans Unicode"/>
              </a:rPr>
              <a:t> </a:t>
            </a:r>
            <a:r>
              <a:rPr dirty="0" baseline="3267" sz="1275" spc="-15">
                <a:latin typeface="Lucida Sans Unicode"/>
                <a:cs typeface="Lucida Sans Unicode"/>
              </a:rPr>
              <a:t>ESTRATÉGIA</a:t>
            </a:r>
            <a:r>
              <a:rPr dirty="0" baseline="3267" sz="1275" spc="82">
                <a:latin typeface="Lucida Sans Unicode"/>
                <a:cs typeface="Lucida Sans Unicode"/>
              </a:rPr>
              <a:t> </a:t>
            </a:r>
            <a:r>
              <a:rPr dirty="0" baseline="3267" sz="1275">
                <a:latin typeface="Lucida Sans Unicode"/>
                <a:cs typeface="Lucida Sans Unicode"/>
              </a:rPr>
              <a:t>DE</a:t>
            </a:r>
            <a:r>
              <a:rPr dirty="0" baseline="3267" sz="1275" spc="-52">
                <a:latin typeface="Lucida Sans Unicode"/>
                <a:cs typeface="Lucida Sans Unicode"/>
              </a:rPr>
              <a:t> </a:t>
            </a:r>
            <a:r>
              <a:rPr dirty="0" baseline="3267" sz="1275" spc="-15">
                <a:latin typeface="Lucida Sans Unicode"/>
                <a:cs typeface="Lucida Sans Unicode"/>
              </a:rPr>
              <a:t>SAÚDE</a:t>
            </a:r>
            <a:r>
              <a:rPr dirty="0" baseline="3267" sz="1275" spc="7">
                <a:latin typeface="Lucida Sans Unicode"/>
                <a:cs typeface="Lucida Sans Unicode"/>
              </a:rPr>
              <a:t> </a:t>
            </a:r>
            <a:r>
              <a:rPr dirty="0" baseline="3267" sz="1275" spc="-104">
                <a:latin typeface="Lucida Sans Unicode"/>
                <a:cs typeface="Lucida Sans Unicode"/>
              </a:rPr>
              <a:t>DA</a:t>
            </a:r>
            <a:r>
              <a:rPr dirty="0" baseline="3267" sz="1275" spc="-44">
                <a:latin typeface="Lucida Sans Unicode"/>
                <a:cs typeface="Lucida Sans Unicode"/>
              </a:rPr>
              <a:t> </a:t>
            </a:r>
            <a:r>
              <a:rPr dirty="0" baseline="3267" sz="1275" spc="-67">
                <a:latin typeface="Lucida Sans Unicode"/>
                <a:cs typeface="Lucida Sans Unicode"/>
              </a:rPr>
              <a:t>FAMILIA/UBS</a:t>
            </a:r>
            <a:r>
              <a:rPr dirty="0" baseline="3267" sz="1275" spc="112"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0F0F0F"/>
                </a:solidFill>
                <a:latin typeface="Lucida Sans Unicode"/>
                <a:cs typeface="Lucida Sans Unicode"/>
              </a:rPr>
              <a:t>(PREVINE</a:t>
            </a:r>
            <a:r>
              <a:rPr dirty="0" baseline="3267" sz="1275" spc="-3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15">
                <a:solidFill>
                  <a:srgbClr val="0E0E0E"/>
                </a:solidFill>
                <a:latin typeface="Lucida Sans Unicode"/>
                <a:cs typeface="Lucida Sans Unicode"/>
              </a:rPr>
              <a:t>BRASIL)</a:t>
            </a:r>
            <a:endParaRPr baseline="3267" sz="1275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59800" y="6887254"/>
            <a:ext cx="3554095" cy="902969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9050">
              <a:lnSpc>
                <a:spcPct val="100000"/>
              </a:lnSpc>
              <a:spcBef>
                <a:spcPts val="470"/>
              </a:spcBef>
            </a:pPr>
            <a:r>
              <a:rPr dirty="0" sz="850" spc="-10" b="1">
                <a:solidFill>
                  <a:srgbClr val="1A1A1A"/>
                </a:solidFill>
                <a:latin typeface="Arial"/>
                <a:cs typeface="Arial"/>
              </a:rPr>
              <a:t>05.22</a:t>
            </a:r>
            <a:endParaRPr sz="850">
              <a:latin typeface="Arial"/>
              <a:cs typeface="Arial"/>
            </a:endParaRPr>
          </a:p>
          <a:p>
            <a:pPr marL="14604">
              <a:lnSpc>
                <a:spcPct val="100000"/>
              </a:lnSpc>
              <a:spcBef>
                <a:spcPts val="370"/>
              </a:spcBef>
            </a:pPr>
            <a:r>
              <a:rPr dirty="0" sz="850" spc="-10">
                <a:solidFill>
                  <a:srgbClr val="0A0A0A"/>
                </a:solidFill>
                <a:latin typeface="Lucida Sans Unicode"/>
                <a:cs typeface="Lucida Sans Unicode"/>
              </a:rPr>
              <a:t>2.015</a:t>
            </a:r>
            <a:endParaRPr sz="850">
              <a:latin typeface="Lucida Sans Unicode"/>
              <a:cs typeface="Lucida Sans Unicode"/>
            </a:endParaRPr>
          </a:p>
          <a:p>
            <a:pPr marL="15240">
              <a:lnSpc>
                <a:spcPct val="100000"/>
              </a:lnSpc>
              <a:spcBef>
                <a:spcPts val="325"/>
              </a:spcBef>
              <a:tabLst>
                <a:tab pos="816610" algn="l"/>
              </a:tabLst>
            </a:pPr>
            <a:r>
              <a:rPr dirty="0" sz="850" spc="-10">
                <a:solidFill>
                  <a:srgbClr val="1A1A1A"/>
                </a:solidFill>
                <a:latin typeface="Lucida Sans Unicode"/>
                <a:cs typeface="Lucida Sans Unicode"/>
              </a:rPr>
              <a:t>3.3.9.0.30.03</a:t>
            </a:r>
            <a:r>
              <a:rPr dirty="0" sz="850">
                <a:solidFill>
                  <a:srgbClr val="1A1A1A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20">
                <a:latin typeface="Lucida Sans Unicode"/>
                <a:cs typeface="Lucida Sans Unicode"/>
              </a:rPr>
              <a:t>OUTROS</a:t>
            </a:r>
            <a:r>
              <a:rPr dirty="0" sz="850" spc="-30">
                <a:latin typeface="Lucida Sans Unicode"/>
                <a:cs typeface="Lucida Sans Unicode"/>
              </a:rPr>
              <a:t> </a:t>
            </a:r>
            <a:r>
              <a:rPr dirty="0" sz="850" spc="-45">
                <a:latin typeface="Lucida Sans Unicode"/>
                <a:cs typeface="Lucida Sans Unicode"/>
              </a:rPr>
              <a:t>MATERIALS</a:t>
            </a:r>
            <a:r>
              <a:rPr dirty="0" sz="850" spc="15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11111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6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61616"/>
                </a:solidFill>
                <a:latin typeface="Lucida Sans Unicode"/>
                <a:cs typeface="Lucida Sans Unicode"/>
              </a:rPr>
              <a:t>CONSUMO</a:t>
            </a:r>
            <a:endParaRPr sz="850">
              <a:latin typeface="Lucida Sans Unicode"/>
              <a:cs typeface="Lucida Sans Unicode"/>
            </a:endParaRPr>
          </a:p>
          <a:p>
            <a:pPr marL="15240">
              <a:lnSpc>
                <a:spcPct val="100000"/>
              </a:lnSpc>
              <a:spcBef>
                <a:spcPts val="345"/>
              </a:spcBef>
              <a:tabLst>
                <a:tab pos="816610" algn="l"/>
              </a:tabLst>
            </a:pPr>
            <a:r>
              <a:rPr dirty="0" sz="850" spc="-10">
                <a:latin typeface="Lucida Sans Unicode"/>
                <a:cs typeface="Lucida Sans Unicode"/>
              </a:rPr>
              <a:t>3.3.9.0.30.03</a:t>
            </a:r>
            <a:r>
              <a:rPr dirty="0" sz="850">
                <a:latin typeface="Lucida Sans Unicode"/>
                <a:cs typeface="Lucida Sans Unicode"/>
              </a:rPr>
              <a:t>	</a:t>
            </a:r>
            <a:r>
              <a:rPr dirty="0" sz="850" spc="-20">
                <a:solidFill>
                  <a:srgbClr val="181818"/>
                </a:solidFill>
                <a:latin typeface="Lucida Sans Unicode"/>
                <a:cs typeface="Lucida Sans Unicode"/>
              </a:rPr>
              <a:t>OUTROS</a:t>
            </a:r>
            <a:r>
              <a:rPr dirty="0" sz="850" spc="-1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latin typeface="Lucida Sans Unicode"/>
                <a:cs typeface="Lucida Sans Unicode"/>
              </a:rPr>
              <a:t>MATERIAIS</a:t>
            </a:r>
            <a:r>
              <a:rPr dirty="0" sz="850" spc="10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0F0F0F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4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0F0F0F"/>
                </a:solidFill>
                <a:latin typeface="Lucida Sans Unicode"/>
                <a:cs typeface="Lucida Sans Unicode"/>
              </a:rPr>
              <a:t>CONSUMO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  <a:tabLst>
                <a:tab pos="811530" algn="l"/>
              </a:tabLst>
            </a:pPr>
            <a:r>
              <a:rPr dirty="0" baseline="3267" sz="1275" spc="-15">
                <a:latin typeface="Lucida Sans Unicode"/>
                <a:cs typeface="Lucida Sans Unicode"/>
              </a:rPr>
              <a:t>3.3.9.0.39.05</a:t>
            </a:r>
            <a:r>
              <a:rPr dirty="0" baseline="3267" sz="1275">
                <a:latin typeface="Lucida Sans Unicode"/>
                <a:cs typeface="Lucida Sans Unicode"/>
              </a:rPr>
              <a:t>	</a:t>
            </a:r>
            <a:r>
              <a:rPr dirty="0" baseline="3267" sz="1275" spc="-30">
                <a:latin typeface="Lucida Sans Unicode"/>
                <a:cs typeface="Lucida Sans Unicode"/>
              </a:rPr>
              <a:t>DEMAIS</a:t>
            </a:r>
            <a:r>
              <a:rPr dirty="0" baseline="3267" sz="1275" spc="30">
                <a:latin typeface="Lucida Sans Unicode"/>
                <a:cs typeface="Lucida Sans Unicode"/>
              </a:rPr>
              <a:t> </a:t>
            </a:r>
            <a:r>
              <a:rPr dirty="0" baseline="3267" sz="1275">
                <a:latin typeface="Lucida Sans Unicode"/>
                <a:cs typeface="Lucida Sans Unicode"/>
              </a:rPr>
              <a:t>SERVI</a:t>
            </a:r>
            <a:r>
              <a:rPr dirty="0" sz="850">
                <a:latin typeface="Lucida Sans Unicode"/>
                <a:cs typeface="Lucida Sans Unicode"/>
              </a:rPr>
              <a:t>C</a:t>
            </a:r>
            <a:r>
              <a:rPr dirty="0" baseline="3267" sz="1275">
                <a:latin typeface="Lucida Sans Unicode"/>
                <a:cs typeface="Lucida Sans Unicode"/>
              </a:rPr>
              <a:t>OS</a:t>
            </a:r>
            <a:r>
              <a:rPr dirty="0" baseline="3267" sz="1275" spc="-30"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111111"/>
                </a:solidFill>
                <a:latin typeface="Lucida Sans Unicode"/>
                <a:cs typeface="Lucida Sans Unicode"/>
              </a:rPr>
              <a:t>DE</a:t>
            </a:r>
            <a:r>
              <a:rPr dirty="0" baseline="3267" sz="1275" spc="1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latin typeface="Lucida Sans Unicode"/>
                <a:cs typeface="Lucida Sans Unicode"/>
              </a:rPr>
              <a:t>TERCEIROS</a:t>
            </a:r>
            <a:r>
              <a:rPr dirty="0" baseline="3267" sz="1275" spc="37">
                <a:latin typeface="Lucida Sans Unicode"/>
                <a:cs typeface="Lucida Sans Unicode"/>
              </a:rPr>
              <a:t> </a:t>
            </a:r>
            <a:r>
              <a:rPr dirty="0" baseline="3267" sz="1275" spc="-322">
                <a:solidFill>
                  <a:srgbClr val="111111"/>
                </a:solidFill>
                <a:latin typeface="Lucida Sans Unicode"/>
                <a:cs typeface="Lucida Sans Unicode"/>
              </a:rPr>
              <a:t>-</a:t>
            </a:r>
            <a:r>
              <a:rPr dirty="0" baseline="3267" sz="1275" spc="-3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0C0C0C"/>
                </a:solidFill>
                <a:latin typeface="Lucida Sans Unicode"/>
                <a:cs typeface="Lucida Sans Unicode"/>
              </a:rPr>
              <a:t>PESSOA</a:t>
            </a:r>
            <a:r>
              <a:rPr dirty="0" baseline="3267" sz="1275" spc="254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15">
                <a:latin typeface="Lucida Sans Unicode"/>
                <a:cs typeface="Lucida Sans Unicode"/>
              </a:rPr>
              <a:t>JURÍDICA</a:t>
            </a:r>
            <a:endParaRPr baseline="3267" sz="1275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276661" y="7237571"/>
            <a:ext cx="1718310" cy="54356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just" marL="12700" marR="5080" indent="2540">
              <a:lnSpc>
                <a:spcPct val="132900"/>
              </a:lnSpc>
              <a:spcBef>
                <a:spcPts val="110"/>
              </a:spcBef>
            </a:pPr>
            <a:r>
              <a:rPr dirty="0" sz="850" spc="30">
                <a:solidFill>
                  <a:srgbClr val="262626"/>
                </a:solidFill>
                <a:latin typeface="Lucida Sans Unicode"/>
                <a:cs typeface="Lucida Sans Unicode"/>
              </a:rPr>
              <a:t>SUS</a:t>
            </a:r>
            <a:r>
              <a:rPr dirty="0" sz="850" spc="-6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85">
                <a:solidFill>
                  <a:srgbClr val="131313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7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11111"/>
                </a:solidFill>
                <a:latin typeface="Lucida Sans Unicode"/>
                <a:cs typeface="Lucida Sans Unicode"/>
              </a:rPr>
              <a:t>Manutencão</a:t>
            </a:r>
            <a:r>
              <a:rPr dirty="0" sz="850" spc="6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25">
                <a:solidFill>
                  <a:srgbClr val="131313"/>
                </a:solidFill>
                <a:latin typeface="Lucida Sans Unicode"/>
                <a:cs typeface="Lucida Sans Unicode"/>
              </a:rPr>
              <a:t>ASPS</a:t>
            </a:r>
            <a:r>
              <a:rPr dirty="0" sz="850" spc="-6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85">
                <a:solidFill>
                  <a:srgbClr val="262626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6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11111"/>
                </a:solidFill>
                <a:latin typeface="Lucida Sans Unicode"/>
                <a:cs typeface="Lucida Sans Unicode"/>
              </a:rPr>
              <a:t>Governo</a:t>
            </a:r>
            <a:r>
              <a:rPr dirty="0" sz="850" spc="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161616"/>
                </a:solidFill>
                <a:latin typeface="Lucida Sans Unicode"/>
                <a:cs typeface="Lucida Sans Unicode"/>
              </a:rPr>
              <a:t>I</a:t>
            </a:r>
            <a:r>
              <a:rPr dirty="0" sz="850" spc="-4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30">
                <a:solidFill>
                  <a:srgbClr val="151515"/>
                </a:solidFill>
                <a:latin typeface="Lucida Sans Unicode"/>
                <a:cs typeface="Lucida Sans Unicode"/>
              </a:rPr>
              <a:t>SUS</a:t>
            </a:r>
            <a:r>
              <a:rPr dirty="0" sz="850" spc="-4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0">
                <a:solidFill>
                  <a:srgbClr val="151515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2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latin typeface="Lucida Sans Unicode"/>
                <a:cs typeface="Lucida Sans Unicode"/>
              </a:rPr>
              <a:t>Transferências</a:t>
            </a:r>
            <a:r>
              <a:rPr dirty="0" sz="850" spc="-114"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313131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8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0F0F0F"/>
                </a:solidFill>
                <a:latin typeface="Lucida Sans Unicode"/>
                <a:cs typeface="Lucida Sans Unicode"/>
              </a:rPr>
              <a:t>Fundo</a:t>
            </a:r>
            <a:r>
              <a:rPr dirty="0" sz="850" spc="-3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181818"/>
                </a:solidFill>
                <a:latin typeface="Lucida Sans Unicode"/>
                <a:cs typeface="Lucida Sans Unicode"/>
              </a:rPr>
              <a:t>Esta‹</a:t>
            </a:r>
            <a:r>
              <a:rPr dirty="0" sz="850" spc="-2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40">
                <a:solidFill>
                  <a:srgbClr val="1C1C1C"/>
                </a:solidFill>
                <a:latin typeface="Lucida Sans Unicode"/>
                <a:cs typeface="Lucida Sans Unicode"/>
              </a:rPr>
              <a:t>SUS</a:t>
            </a:r>
            <a:r>
              <a:rPr dirty="0" sz="850" spc="-7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0">
                <a:solidFill>
                  <a:srgbClr val="1D1D1D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6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Manutencão</a:t>
            </a:r>
            <a:r>
              <a:rPr dirty="0" sz="850" spc="35">
                <a:latin typeface="Lucida Sans Unicode"/>
                <a:cs typeface="Lucida Sans Unicode"/>
              </a:rPr>
              <a:t> </a:t>
            </a:r>
            <a:r>
              <a:rPr dirty="0" sz="850" spc="25">
                <a:solidFill>
                  <a:srgbClr val="111111"/>
                </a:solidFill>
                <a:latin typeface="Lucida Sans Unicode"/>
                <a:cs typeface="Lucida Sans Unicode"/>
              </a:rPr>
              <a:t>ASPS</a:t>
            </a:r>
            <a:r>
              <a:rPr dirty="0" sz="850" spc="-6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0">
                <a:solidFill>
                  <a:srgbClr val="1D1D1D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5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51515"/>
                </a:solidFill>
                <a:latin typeface="Lucida Sans Unicode"/>
                <a:cs typeface="Lucida Sans Unicode"/>
              </a:rPr>
              <a:t>Governo</a:t>
            </a:r>
            <a:r>
              <a:rPr dirty="0" sz="850" spc="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232323"/>
                </a:solidFill>
                <a:latin typeface="Lucida Sans Unicode"/>
                <a:cs typeface="Lucida Sans Unicode"/>
              </a:rPr>
              <a:t>I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191208" y="7237571"/>
            <a:ext cx="535305" cy="716915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850" spc="-85">
                <a:solidFill>
                  <a:srgbClr val="212121"/>
                </a:solidFill>
                <a:latin typeface="Lucida Sans Unicode"/>
                <a:cs typeface="Lucida Sans Unicode"/>
              </a:rPr>
              <a:t>346.314,03</a:t>
            </a:r>
            <a:endParaRPr sz="850">
              <a:latin typeface="Lucida Sans Unicode"/>
              <a:cs typeface="Lucida Sans Unicode"/>
            </a:endParaRPr>
          </a:p>
          <a:p>
            <a:pPr marL="67945">
              <a:lnSpc>
                <a:spcPct val="100000"/>
              </a:lnSpc>
              <a:spcBef>
                <a:spcPts val="350"/>
              </a:spcBef>
            </a:pPr>
            <a:r>
              <a:rPr dirty="0" sz="850" spc="-85">
                <a:solidFill>
                  <a:srgbClr val="111111"/>
                </a:solidFill>
                <a:latin typeface="Lucida Sans Unicode"/>
                <a:cs typeface="Lucida Sans Unicode"/>
              </a:rPr>
              <a:t>50.000,00</a:t>
            </a:r>
            <a:endParaRPr sz="850">
              <a:latin typeface="Lucida Sans Unicode"/>
              <a:cs typeface="Lucida Sans Unicode"/>
            </a:endParaRPr>
          </a:p>
          <a:p>
            <a:pPr marL="13335">
              <a:lnSpc>
                <a:spcPct val="100000"/>
              </a:lnSpc>
              <a:spcBef>
                <a:spcPts val="320"/>
              </a:spcBef>
            </a:pPr>
            <a:r>
              <a:rPr dirty="0" sz="850" spc="-85">
                <a:solidFill>
                  <a:srgbClr val="161616"/>
                </a:solidFill>
                <a:latin typeface="Lucida Sans Unicode"/>
                <a:cs typeface="Lucida Sans Unicode"/>
              </a:rPr>
              <a:t>138.609,20</a:t>
            </a:r>
            <a:endParaRPr sz="850">
              <a:latin typeface="Lucida Sans Unicode"/>
              <a:cs typeface="Lucida Sans Unicode"/>
            </a:endParaRPr>
          </a:p>
          <a:p>
            <a:pPr marL="18415">
              <a:lnSpc>
                <a:spcPct val="100000"/>
              </a:lnSpc>
              <a:spcBef>
                <a:spcPts val="350"/>
              </a:spcBef>
            </a:pPr>
            <a:r>
              <a:rPr dirty="0" sz="850" spc="-35" b="1">
                <a:solidFill>
                  <a:srgbClr val="1A1A1A"/>
                </a:solidFill>
                <a:latin typeface="Arial"/>
                <a:cs typeface="Arial"/>
              </a:rPr>
              <a:t>534.923,23</a:t>
            </a:r>
            <a:endParaRPr sz="850">
              <a:latin typeface="Arial"/>
              <a:cs typeface="Arial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3782788" y="7799601"/>
            <a:ext cx="149542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0" b="1">
                <a:solidFill>
                  <a:srgbClr val="0F0F0F"/>
                </a:solidFill>
                <a:latin typeface="Arial"/>
                <a:cs typeface="Arial"/>
              </a:rPr>
              <a:t>Total </a:t>
            </a:r>
            <a:r>
              <a:rPr dirty="0" sz="850" spc="-45" b="1">
                <a:solidFill>
                  <a:srgbClr val="1A1A1A"/>
                </a:solidFill>
                <a:latin typeface="Arial"/>
                <a:cs typeface="Arial"/>
              </a:rPr>
              <a:t>do</a:t>
            </a:r>
            <a:r>
              <a:rPr dirty="0" sz="850" spc="-15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0C0C0C"/>
                </a:solidFill>
                <a:latin typeface="Arial"/>
                <a:cs typeface="Arial"/>
              </a:rPr>
              <a:t>Projeto</a:t>
            </a:r>
            <a:r>
              <a:rPr dirty="0" sz="850" spc="35" b="1">
                <a:solidFill>
                  <a:srgbClr val="0C0C0C"/>
                </a:solidFill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/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spc="-40" b="1">
                <a:solidFill>
                  <a:srgbClr val="0F0F0F"/>
                </a:solidFill>
                <a:latin typeface="Arial"/>
                <a:cs typeface="Arial"/>
              </a:rPr>
              <a:t>Atividade</a:t>
            </a:r>
            <a:r>
              <a:rPr dirty="0" sz="850" spc="15" b="1">
                <a:solidFill>
                  <a:srgbClr val="0F0F0F"/>
                </a:solidFill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2A2A2A"/>
                </a:solidFill>
                <a:latin typeface="Arial"/>
                <a:cs typeface="Arial"/>
              </a:rPr>
              <a:t>R$</a:t>
            </a:r>
            <a:endParaRPr sz="850">
              <a:latin typeface="Arial"/>
              <a:cs typeface="Arial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253704" y="7956481"/>
            <a:ext cx="3554095" cy="869315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20320">
              <a:lnSpc>
                <a:spcPct val="100000"/>
              </a:lnSpc>
              <a:spcBef>
                <a:spcPts val="420"/>
              </a:spcBef>
              <a:tabLst>
                <a:tab pos="821055" algn="l"/>
              </a:tabLst>
            </a:pPr>
            <a:r>
              <a:rPr dirty="0" baseline="3267" sz="1275" spc="-15">
                <a:solidFill>
                  <a:srgbClr val="161616"/>
                </a:solidFill>
                <a:latin typeface="Lucida Sans Unicode"/>
                <a:cs typeface="Lucida Sans Unicode"/>
              </a:rPr>
              <a:t>2.020</a:t>
            </a:r>
            <a:r>
              <a:rPr dirty="0" baseline="3267" sz="1275">
                <a:solidFill>
                  <a:srgbClr val="161616"/>
                </a:solidFill>
                <a:latin typeface="Lucida Sans Unicode"/>
                <a:cs typeface="Lucida Sans Unicode"/>
              </a:rPr>
              <a:t>	</a:t>
            </a:r>
            <a:r>
              <a:rPr dirty="0" baseline="3267" sz="1275" spc="-52">
                <a:latin typeface="Lucida Sans Unicode"/>
                <a:cs typeface="Lucida Sans Unicode"/>
              </a:rPr>
              <a:t>MANUTEN</a:t>
            </a:r>
            <a:r>
              <a:rPr dirty="0" sz="850" spc="-35">
                <a:latin typeface="Lucida Sans Unicode"/>
                <a:cs typeface="Lucida Sans Unicode"/>
              </a:rPr>
              <a:t>CĂ</a:t>
            </a:r>
            <a:r>
              <a:rPr dirty="0" baseline="3267" sz="1275" spc="-52">
                <a:latin typeface="Lucida Sans Unicode"/>
                <a:cs typeface="Lucida Sans Unicode"/>
              </a:rPr>
              <a:t>O</a:t>
            </a:r>
            <a:r>
              <a:rPr dirty="0" baseline="3267" sz="1275" spc="-142"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181818"/>
                </a:solidFill>
                <a:latin typeface="Lucida Sans Unicode"/>
                <a:cs typeface="Lucida Sans Unicode"/>
              </a:rPr>
              <a:t>E</a:t>
            </a:r>
            <a:r>
              <a:rPr dirty="0" baseline="3267" sz="1275" spc="22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52">
                <a:latin typeface="Lucida Sans Unicode"/>
                <a:cs typeface="Lucida Sans Unicode"/>
              </a:rPr>
              <a:t>OPERACIONALIZACAO</a:t>
            </a:r>
            <a:r>
              <a:rPr dirty="0" baseline="3267" sz="1275" spc="-89">
                <a:latin typeface="Lucida Sans Unicode"/>
                <a:cs typeface="Lucida Sans Unicode"/>
              </a:rPr>
              <a:t> </a:t>
            </a:r>
            <a:r>
              <a:rPr dirty="0" baseline="3267" sz="1275" spc="-104">
                <a:solidFill>
                  <a:srgbClr val="1C1C1C"/>
                </a:solidFill>
                <a:latin typeface="Lucida Sans Unicode"/>
                <a:cs typeface="Lucida Sans Unicode"/>
              </a:rPr>
              <a:t>DO</a:t>
            </a:r>
            <a:r>
              <a:rPr dirty="0" baseline="3267" sz="1275" spc="7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37">
                <a:latin typeface="Lucida Sans Unicode"/>
                <a:cs typeface="Lucida Sans Unicode"/>
              </a:rPr>
              <a:t>FMS</a:t>
            </a:r>
            <a:endParaRPr baseline="3267" sz="1275">
              <a:latin typeface="Lucida Sans Unicode"/>
              <a:cs typeface="Lucida Sans Unicode"/>
            </a:endParaRPr>
          </a:p>
          <a:p>
            <a:pPr marL="18415">
              <a:lnSpc>
                <a:spcPct val="100000"/>
              </a:lnSpc>
              <a:spcBef>
                <a:spcPts val="325"/>
              </a:spcBef>
              <a:tabLst>
                <a:tab pos="822325" algn="l"/>
              </a:tabLst>
            </a:pPr>
            <a:r>
              <a:rPr dirty="0" baseline="3267" sz="1275" spc="-15">
                <a:latin typeface="Lucida Sans Unicode"/>
                <a:cs typeface="Lucida Sans Unicode"/>
              </a:rPr>
              <a:t>3.1.9.0.04.00</a:t>
            </a:r>
            <a:r>
              <a:rPr dirty="0" baseline="3267" sz="1275">
                <a:latin typeface="Lucida Sans Unicode"/>
                <a:cs typeface="Lucida Sans Unicode"/>
              </a:rPr>
              <a:t>	</a:t>
            </a:r>
            <a:r>
              <a:rPr dirty="0" baseline="3267" sz="1275" spc="-60">
                <a:solidFill>
                  <a:srgbClr val="131313"/>
                </a:solidFill>
                <a:latin typeface="Lucida Sans Unicode"/>
                <a:cs typeface="Lucida Sans Unicode"/>
              </a:rPr>
              <a:t>CONTRATA</a:t>
            </a:r>
            <a:r>
              <a:rPr dirty="0" sz="850" spc="-40">
                <a:solidFill>
                  <a:srgbClr val="131313"/>
                </a:solidFill>
                <a:latin typeface="Lucida Sans Unicode"/>
                <a:cs typeface="Lucida Sans Unicode"/>
              </a:rPr>
              <a:t>C</a:t>
            </a:r>
            <a:r>
              <a:rPr dirty="0" baseline="3267" sz="1275" spc="-60">
                <a:solidFill>
                  <a:srgbClr val="131313"/>
                </a:solidFill>
                <a:latin typeface="Lucida Sans Unicode"/>
                <a:cs typeface="Lucida Sans Unicode"/>
              </a:rPr>
              <a:t>ÅO</a:t>
            </a:r>
            <a:r>
              <a:rPr dirty="0" baseline="3267" sz="1275" spc="-15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0C0C0C"/>
                </a:solidFill>
                <a:latin typeface="Lucida Sans Unicode"/>
                <a:cs typeface="Lucida Sans Unicode"/>
              </a:rPr>
              <a:t>POR</a:t>
            </a:r>
            <a:r>
              <a:rPr dirty="0" baseline="3267" sz="1275" spc="52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37">
                <a:latin typeface="Lucida Sans Unicode"/>
                <a:cs typeface="Lucida Sans Unicode"/>
              </a:rPr>
              <a:t>TEMPO</a:t>
            </a:r>
            <a:r>
              <a:rPr dirty="0" baseline="3267" sz="1275">
                <a:latin typeface="Lucida Sans Unicode"/>
                <a:cs typeface="Lucida Sans Unicode"/>
              </a:rPr>
              <a:t> </a:t>
            </a:r>
            <a:r>
              <a:rPr dirty="0" baseline="3267" sz="1275" spc="-15">
                <a:latin typeface="Lucida Sans Unicode"/>
                <a:cs typeface="Lucida Sans Unicode"/>
              </a:rPr>
              <a:t>DETERMINADO</a:t>
            </a:r>
            <a:endParaRPr baseline="3267" sz="1275">
              <a:latin typeface="Lucida Sans Unicode"/>
              <a:cs typeface="Lucida Sans Unicode"/>
            </a:endParaRPr>
          </a:p>
          <a:p>
            <a:pPr marL="21590">
              <a:lnSpc>
                <a:spcPct val="100000"/>
              </a:lnSpc>
              <a:spcBef>
                <a:spcPts val="225"/>
              </a:spcBef>
              <a:tabLst>
                <a:tab pos="825500" algn="l"/>
              </a:tabLst>
            </a:pPr>
            <a:r>
              <a:rPr dirty="0" sz="850" spc="-10">
                <a:latin typeface="Lucida Sans Unicode"/>
                <a:cs typeface="Lucida Sans Unicode"/>
              </a:rPr>
              <a:t>3.1.9.0.13.03</a:t>
            </a:r>
            <a:r>
              <a:rPr dirty="0" sz="850">
                <a:latin typeface="Lucida Sans Unicode"/>
                <a:cs typeface="Lucida Sans Unicode"/>
              </a:rPr>
              <a:t>	</a:t>
            </a:r>
            <a:r>
              <a:rPr dirty="0" sz="850" spc="-10">
                <a:solidFill>
                  <a:srgbClr val="080808"/>
                </a:solidFill>
                <a:latin typeface="Lucida Sans Unicode"/>
                <a:cs typeface="Lucida Sans Unicode"/>
              </a:rPr>
              <a:t>OBRIGACÓES</a:t>
            </a:r>
            <a:r>
              <a:rPr dirty="0" sz="850" spc="65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latin typeface="Lucida Sans Unicode"/>
                <a:cs typeface="Lucida Sans Unicode"/>
              </a:rPr>
              <a:t>PATRONIAS</a:t>
            </a:r>
            <a:r>
              <a:rPr dirty="0" sz="850" spc="45">
                <a:latin typeface="Lucida Sans Unicode"/>
                <a:cs typeface="Lucida Sans Unicode"/>
              </a:rPr>
              <a:t> </a:t>
            </a:r>
            <a:r>
              <a:rPr dirty="0" sz="850" spc="-215">
                <a:solidFill>
                  <a:srgbClr val="1F1F1F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5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latin typeface="Lucida Sans Unicode"/>
                <a:cs typeface="Lucida Sans Unicode"/>
              </a:rPr>
              <a:t>INSS</a:t>
            </a:r>
            <a:r>
              <a:rPr dirty="0" sz="850" spc="-110"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0C0C0C"/>
                </a:solidFill>
                <a:latin typeface="Lucida Sans Unicode"/>
                <a:cs typeface="Lucida Sans Unicode"/>
              </a:rPr>
              <a:t>/</a:t>
            </a:r>
            <a:r>
              <a:rPr dirty="0" sz="850" spc="-13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latin typeface="Lucida Sans Unicode"/>
                <a:cs typeface="Lucida Sans Unicode"/>
              </a:rPr>
              <a:t>REG.</a:t>
            </a:r>
            <a:r>
              <a:rPr dirty="0" sz="850" spc="-70">
                <a:latin typeface="Lucida Sans Unicode"/>
                <a:cs typeface="Lucida Sans Unicode"/>
              </a:rPr>
              <a:t> </a:t>
            </a:r>
            <a:r>
              <a:rPr dirty="0" sz="850">
                <a:latin typeface="Lucida Sans Unicode"/>
                <a:cs typeface="Lucida Sans Unicode"/>
              </a:rPr>
              <a:t>PROP.</a:t>
            </a:r>
            <a:r>
              <a:rPr dirty="0" sz="850" spc="-75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PREV.</a:t>
            </a:r>
            <a:endParaRPr sz="850">
              <a:latin typeface="Lucida Sans Unicode"/>
              <a:cs typeface="Lucida Sans Unicode"/>
            </a:endParaRPr>
          </a:p>
          <a:p>
            <a:pPr marL="18415">
              <a:lnSpc>
                <a:spcPct val="100000"/>
              </a:lnSpc>
              <a:spcBef>
                <a:spcPts val="280"/>
              </a:spcBef>
              <a:tabLst>
                <a:tab pos="822325" algn="l"/>
              </a:tabLst>
            </a:pPr>
            <a:r>
              <a:rPr dirty="0" sz="850" spc="-10">
                <a:latin typeface="Lucida Sans Unicode"/>
                <a:cs typeface="Lucida Sans Unicode"/>
              </a:rPr>
              <a:t>3.3.9.0.30.03</a:t>
            </a:r>
            <a:r>
              <a:rPr dirty="0" sz="850">
                <a:latin typeface="Lucida Sans Unicode"/>
                <a:cs typeface="Lucida Sans Unicode"/>
              </a:rPr>
              <a:t>	</a:t>
            </a:r>
            <a:r>
              <a:rPr dirty="0" sz="850" spc="-20">
                <a:solidFill>
                  <a:srgbClr val="0C0C0C"/>
                </a:solidFill>
                <a:latin typeface="Lucida Sans Unicode"/>
                <a:cs typeface="Lucida Sans Unicode"/>
              </a:rPr>
              <a:t>OUTROS</a:t>
            </a:r>
            <a:r>
              <a:rPr dirty="0" sz="850" spc="-1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151515"/>
                </a:solidFill>
                <a:latin typeface="Lucida Sans Unicode"/>
                <a:cs typeface="Lucida Sans Unicode"/>
              </a:rPr>
              <a:t>MATERIAIS</a:t>
            </a:r>
            <a:r>
              <a:rPr dirty="0" sz="850" spc="-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0C0C0C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5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81818"/>
                </a:solidFill>
                <a:latin typeface="Lucida Sans Unicode"/>
                <a:cs typeface="Lucida Sans Unicode"/>
              </a:rPr>
              <a:t>CONSUMO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  <a:tabLst>
                <a:tab pos="814705" algn="l"/>
              </a:tabLst>
            </a:pPr>
            <a:r>
              <a:rPr dirty="0" baseline="3267" sz="1275" spc="-15">
                <a:latin typeface="Lucida Sans Unicode"/>
                <a:cs typeface="Lucida Sans Unicode"/>
              </a:rPr>
              <a:t>3.3.9.0.39.05</a:t>
            </a:r>
            <a:r>
              <a:rPr dirty="0" baseline="3267" sz="1275">
                <a:latin typeface="Lucida Sans Unicode"/>
                <a:cs typeface="Lucida Sans Unicode"/>
              </a:rPr>
              <a:t>	</a:t>
            </a:r>
            <a:r>
              <a:rPr dirty="0" baseline="3267" sz="1275" spc="-30">
                <a:solidFill>
                  <a:srgbClr val="111111"/>
                </a:solidFill>
                <a:latin typeface="Lucida Sans Unicode"/>
                <a:cs typeface="Lucida Sans Unicode"/>
              </a:rPr>
              <a:t>DEMAIS</a:t>
            </a:r>
            <a:r>
              <a:rPr dirty="0" baseline="3267" sz="1275" spc="3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latin typeface="Lucida Sans Unicode"/>
                <a:cs typeface="Lucida Sans Unicode"/>
              </a:rPr>
              <a:t>SERVI</a:t>
            </a:r>
            <a:r>
              <a:rPr dirty="0" sz="850">
                <a:latin typeface="Lucida Sans Unicode"/>
                <a:cs typeface="Lucida Sans Unicode"/>
              </a:rPr>
              <a:t>C</a:t>
            </a:r>
            <a:r>
              <a:rPr dirty="0" baseline="3267" sz="1275">
                <a:latin typeface="Lucida Sans Unicode"/>
                <a:cs typeface="Lucida Sans Unicode"/>
              </a:rPr>
              <a:t>OS</a:t>
            </a:r>
            <a:r>
              <a:rPr dirty="0" baseline="3267" sz="1275" spc="-7">
                <a:latin typeface="Lucida Sans Unicode"/>
                <a:cs typeface="Lucida Sans Unicode"/>
              </a:rPr>
              <a:t> </a:t>
            </a:r>
            <a:r>
              <a:rPr dirty="0" baseline="3267" sz="1275">
                <a:latin typeface="Lucida Sans Unicode"/>
                <a:cs typeface="Lucida Sans Unicode"/>
              </a:rPr>
              <a:t>DE</a:t>
            </a:r>
            <a:r>
              <a:rPr dirty="0" baseline="3267" sz="1275" spc="37">
                <a:latin typeface="Lucida Sans Unicode"/>
                <a:cs typeface="Lucida Sans Unicode"/>
              </a:rPr>
              <a:t> </a:t>
            </a:r>
            <a:r>
              <a:rPr dirty="0" baseline="3267" sz="1275">
                <a:latin typeface="Lucida Sans Unicode"/>
                <a:cs typeface="Lucida Sans Unicode"/>
              </a:rPr>
              <a:t>TERCEIROS</a:t>
            </a:r>
            <a:r>
              <a:rPr dirty="0" baseline="3267" sz="1275" spc="52">
                <a:latin typeface="Lucida Sans Unicode"/>
                <a:cs typeface="Lucida Sans Unicode"/>
              </a:rPr>
              <a:t> </a:t>
            </a:r>
            <a:r>
              <a:rPr dirty="0" baseline="3267" sz="1275" spc="-284">
                <a:solidFill>
                  <a:srgbClr val="1A1A1A"/>
                </a:solidFill>
                <a:latin typeface="Lucida Sans Unicode"/>
                <a:cs typeface="Lucida Sans Unicode"/>
              </a:rPr>
              <a:t>-</a:t>
            </a:r>
            <a:r>
              <a:rPr dirty="0" baseline="3267" sz="1275" spc="-89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111111"/>
                </a:solidFill>
                <a:latin typeface="Lucida Sans Unicode"/>
                <a:cs typeface="Lucida Sans Unicode"/>
              </a:rPr>
              <a:t>PESSOA</a:t>
            </a:r>
            <a:r>
              <a:rPr dirty="0" baseline="3267" sz="1275" spc="172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15">
                <a:latin typeface="Lucida Sans Unicode"/>
                <a:cs typeface="Lucida Sans Unicode"/>
              </a:rPr>
              <a:t>JURÍDICA</a:t>
            </a:r>
            <a:endParaRPr baseline="3267" sz="1275">
              <a:latin typeface="Lucida Sans Unicode"/>
              <a:cs typeface="Lucida Sans Unicode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4268815" y="8120978"/>
            <a:ext cx="1719580" cy="6959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 indent="5715">
              <a:lnSpc>
                <a:spcPct val="129299"/>
              </a:lnSpc>
              <a:spcBef>
                <a:spcPts val="100"/>
              </a:spcBef>
            </a:pPr>
            <a:r>
              <a:rPr dirty="0" sz="850" spc="-55">
                <a:latin typeface="Lucida Sans Unicode"/>
                <a:cs typeface="Lucida Sans Unicode"/>
              </a:rPr>
              <a:t>Recursos</a:t>
            </a:r>
            <a:r>
              <a:rPr dirty="0" sz="850" spc="-15"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11111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2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0C0C0C"/>
                </a:solidFill>
                <a:latin typeface="Lucida Sans Unicode"/>
                <a:cs typeface="Lucida Sans Unicode"/>
              </a:rPr>
              <a:t>Impostos</a:t>
            </a:r>
            <a:r>
              <a:rPr dirty="0" sz="850" spc="6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Vinculados</a:t>
            </a:r>
            <a:r>
              <a:rPr dirty="0" sz="850" spc="35"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161616"/>
                </a:solidFill>
                <a:latin typeface="Lucida Sans Unicode"/>
                <a:cs typeface="Lucida Sans Unicode"/>
              </a:rPr>
              <a:t>Sa </a:t>
            </a:r>
            <a:r>
              <a:rPr dirty="0" sz="850" spc="-50">
                <a:latin typeface="Lucida Sans Unicode"/>
                <a:cs typeface="Lucida Sans Unicode"/>
              </a:rPr>
              <a:t>Recursos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 spc="-110">
                <a:solidFill>
                  <a:srgbClr val="363636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4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latin typeface="Lucida Sans Unicode"/>
                <a:cs typeface="Lucida Sans Unicode"/>
              </a:rPr>
              <a:t>Impostos</a:t>
            </a:r>
            <a:r>
              <a:rPr dirty="0" sz="850" spc="60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Vinculados</a:t>
            </a:r>
            <a:r>
              <a:rPr dirty="0" sz="850" spc="25"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151515"/>
                </a:solidFill>
                <a:latin typeface="Lucida Sans Unicode"/>
                <a:cs typeface="Lucida Sans Unicode"/>
              </a:rPr>
              <a:t>Sa </a:t>
            </a:r>
            <a:r>
              <a:rPr dirty="0" sz="850" spc="-55">
                <a:solidFill>
                  <a:srgbClr val="161616"/>
                </a:solidFill>
                <a:latin typeface="Lucida Sans Unicode"/>
                <a:cs typeface="Lucida Sans Unicode"/>
              </a:rPr>
              <a:t>Recursos</a:t>
            </a:r>
            <a:r>
              <a:rPr dirty="0" sz="850" spc="-1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0">
                <a:solidFill>
                  <a:srgbClr val="1C1C1C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4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latin typeface="Lucida Sans Unicode"/>
                <a:cs typeface="Lucida Sans Unicode"/>
              </a:rPr>
              <a:t>Impostos</a:t>
            </a:r>
            <a:r>
              <a:rPr dirty="0" sz="850" spc="65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Vinculados</a:t>
            </a:r>
            <a:r>
              <a:rPr dirty="0" sz="850" spc="35"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151515"/>
                </a:solidFill>
                <a:latin typeface="Lucida Sans Unicode"/>
                <a:cs typeface="Lucida Sans Unicode"/>
              </a:rPr>
              <a:t>Sa </a:t>
            </a:r>
            <a:r>
              <a:rPr dirty="0" sz="850" spc="-55">
                <a:latin typeface="Lucida Sans Unicode"/>
                <a:cs typeface="Lucida Sans Unicode"/>
              </a:rPr>
              <a:t>Recursos</a:t>
            </a:r>
            <a:r>
              <a:rPr dirty="0" sz="850" spc="10"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51515"/>
                </a:solidFill>
                <a:latin typeface="Lucida Sans Unicode"/>
                <a:cs typeface="Lucida Sans Unicode"/>
              </a:rPr>
              <a:t>de</a:t>
            </a:r>
            <a:r>
              <a:rPr dirty="0" sz="85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latin typeface="Lucida Sans Unicode"/>
                <a:cs typeface="Lucida Sans Unicode"/>
              </a:rPr>
              <a:t>Impostos</a:t>
            </a:r>
            <a:r>
              <a:rPr dirty="0" sz="850" spc="55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Vinculados</a:t>
            </a:r>
            <a:r>
              <a:rPr dirty="0" sz="850" spc="70"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1C1C1C"/>
                </a:solidFill>
                <a:latin typeface="Lucida Sans Unicode"/>
                <a:cs typeface="Lucida Sans Unicode"/>
              </a:rPr>
              <a:t>Sa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104995" y="8120978"/>
            <a:ext cx="615950" cy="866775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algn="r" marR="7620">
              <a:lnSpc>
                <a:spcPct val="100000"/>
              </a:lnSpc>
              <a:spcBef>
                <a:spcPts val="400"/>
              </a:spcBef>
            </a:pPr>
            <a:r>
              <a:rPr dirty="0" sz="850" spc="-25">
                <a:latin typeface="Lucida Sans Unicode"/>
                <a:cs typeface="Lucida Sans Unicode"/>
              </a:rPr>
              <a:t>500.000,00</a:t>
            </a:r>
            <a:endParaRPr sz="850">
              <a:latin typeface="Lucida Sans Unicode"/>
              <a:cs typeface="Lucida Sans Unicode"/>
            </a:endParaRPr>
          </a:p>
          <a:p>
            <a:pPr algn="r" marR="10160">
              <a:lnSpc>
                <a:spcPct val="100000"/>
              </a:lnSpc>
              <a:spcBef>
                <a:spcPts val="295"/>
              </a:spcBef>
            </a:pPr>
            <a:r>
              <a:rPr dirty="0" sz="850" spc="-90">
                <a:latin typeface="Lucida Sans Unicode"/>
                <a:cs typeface="Lucida Sans Unicode"/>
              </a:rPr>
              <a:t>1.300.000,00</a:t>
            </a:r>
            <a:endParaRPr sz="850">
              <a:latin typeface="Lucida Sans Unicode"/>
              <a:cs typeface="Lucida Sans Unicode"/>
            </a:endParaRPr>
          </a:p>
          <a:p>
            <a:pPr algn="r" marR="5080">
              <a:lnSpc>
                <a:spcPct val="100000"/>
              </a:lnSpc>
              <a:spcBef>
                <a:spcPts val="275"/>
              </a:spcBef>
            </a:pPr>
            <a:r>
              <a:rPr dirty="0" sz="850" spc="-20">
                <a:solidFill>
                  <a:srgbClr val="1C1C1C"/>
                </a:solidFill>
                <a:latin typeface="Lucida Sans Unicode"/>
                <a:cs typeface="Lucida Sans Unicode"/>
              </a:rPr>
              <a:t>650.839,40</a:t>
            </a:r>
            <a:endParaRPr sz="850">
              <a:latin typeface="Lucida Sans Unicode"/>
              <a:cs typeface="Lucida Sans Unicode"/>
            </a:endParaRPr>
          </a:p>
          <a:p>
            <a:pPr algn="r" marR="8890">
              <a:lnSpc>
                <a:spcPct val="100000"/>
              </a:lnSpc>
              <a:spcBef>
                <a:spcPts val="325"/>
              </a:spcBef>
            </a:pPr>
            <a:r>
              <a:rPr dirty="0" sz="850" spc="-25">
                <a:latin typeface="Lucida Sans Unicode"/>
                <a:cs typeface="Lucida Sans Unicode"/>
              </a:rPr>
              <a:t>447.261,76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sz="850" spc="-30" b="1">
                <a:solidFill>
                  <a:srgbClr val="111111"/>
                </a:solidFill>
                <a:latin typeface="Arial"/>
                <a:cs typeface="Arial"/>
              </a:rPr>
              <a:t>2.898.101,16</a:t>
            </a:r>
            <a:endParaRPr sz="850">
              <a:latin typeface="Arial"/>
              <a:cs typeface="Arial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3776693" y="8832271"/>
            <a:ext cx="149034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0" b="1">
                <a:solidFill>
                  <a:srgbClr val="161616"/>
                </a:solidFill>
                <a:latin typeface="Arial"/>
                <a:cs typeface="Arial"/>
              </a:rPr>
              <a:t>Total </a:t>
            </a:r>
            <a:r>
              <a:rPr dirty="0" sz="850" spc="-45" b="1">
                <a:solidFill>
                  <a:srgbClr val="111111"/>
                </a:solidFill>
                <a:latin typeface="Arial"/>
                <a:cs typeface="Arial"/>
              </a:rPr>
              <a:t>do</a:t>
            </a:r>
            <a:r>
              <a:rPr dirty="0" sz="850" spc="-1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0C0C0C"/>
                </a:solidFill>
                <a:latin typeface="Arial"/>
                <a:cs typeface="Arial"/>
              </a:rPr>
              <a:t>Projeto</a:t>
            </a:r>
            <a:r>
              <a:rPr dirty="0" sz="850" spc="10" b="1">
                <a:solidFill>
                  <a:srgbClr val="0C0C0C"/>
                </a:solidFill>
                <a:latin typeface="Arial"/>
                <a:cs typeface="Arial"/>
              </a:rPr>
              <a:t> </a:t>
            </a:r>
            <a:r>
              <a:rPr dirty="0" sz="850" b="1">
                <a:solidFill>
                  <a:srgbClr val="0F0F0F"/>
                </a:solidFill>
                <a:latin typeface="Arial"/>
                <a:cs typeface="Arial"/>
              </a:rPr>
              <a:t>/</a:t>
            </a:r>
            <a:r>
              <a:rPr dirty="0" sz="850" spc="-15" b="1">
                <a:solidFill>
                  <a:srgbClr val="0F0F0F"/>
                </a:solidFill>
                <a:latin typeface="Arial"/>
                <a:cs typeface="Arial"/>
              </a:rPr>
              <a:t> </a:t>
            </a:r>
            <a:r>
              <a:rPr dirty="0" sz="850" spc="-40" b="1">
                <a:latin typeface="Arial"/>
                <a:cs typeface="Arial"/>
              </a:rPr>
              <a:t>Atividade</a:t>
            </a:r>
            <a:r>
              <a:rPr dirty="0" sz="850" spc="15" b="1">
                <a:latin typeface="Arial"/>
                <a:cs typeface="Arial"/>
              </a:rPr>
              <a:t> </a:t>
            </a:r>
            <a:r>
              <a:rPr dirty="0" sz="850" spc="-45" b="1">
                <a:solidFill>
                  <a:srgbClr val="181818"/>
                </a:solidFill>
                <a:latin typeface="Arial"/>
                <a:cs typeface="Arial"/>
              </a:rPr>
              <a:t>RR</a:t>
            </a:r>
            <a:endParaRPr sz="850">
              <a:latin typeface="Arial"/>
              <a:cs typeface="Arial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027775" y="9033323"/>
            <a:ext cx="547433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6535" sz="1275" spc="-44">
                <a:latin typeface="Lucida Sans Unicode"/>
                <a:cs typeface="Lucida Sans Unicode"/>
              </a:rPr>
              <a:t>MANUTEN</a:t>
            </a:r>
            <a:r>
              <a:rPr dirty="0" sz="850" spc="-30">
                <a:latin typeface="Lucida Sans Unicode"/>
                <a:cs typeface="Lucida Sans Unicode"/>
              </a:rPr>
              <a:t>CÅ</a:t>
            </a:r>
            <a:r>
              <a:rPr dirty="0" baseline="6535" sz="1275" spc="-44">
                <a:latin typeface="Lucida Sans Unicode"/>
                <a:cs typeface="Lucida Sans Unicode"/>
              </a:rPr>
              <a:t>O</a:t>
            </a:r>
            <a:r>
              <a:rPr dirty="0" baseline="3267" sz="1275" spc="-44">
                <a:latin typeface="Lucida Sans Unicode"/>
                <a:cs typeface="Lucida Sans Unicode"/>
              </a:rPr>
              <a:t>/</a:t>
            </a:r>
            <a:r>
              <a:rPr dirty="0" baseline="3267" sz="1275" spc="-202">
                <a:latin typeface="Lucida Sans Unicode"/>
                <a:cs typeface="Lucida Sans Unicode"/>
              </a:rPr>
              <a:t> </a:t>
            </a:r>
            <a:r>
              <a:rPr dirty="0" baseline="3267" sz="1275" spc="-44">
                <a:latin typeface="Lucida Sans Unicode"/>
                <a:cs typeface="Lucida Sans Unicode"/>
              </a:rPr>
              <a:t>OPERACIONALIZ</a:t>
            </a:r>
            <a:r>
              <a:rPr dirty="0" sz="850" spc="-30">
                <a:latin typeface="Lucida Sans Unicode"/>
                <a:cs typeface="Lucida Sans Unicode"/>
              </a:rPr>
              <a:t>AC</a:t>
            </a:r>
            <a:r>
              <a:rPr dirty="0" baseline="3267" sz="1275" spc="-44">
                <a:latin typeface="Lucida Sans Unicode"/>
                <a:cs typeface="Lucida Sans Unicode"/>
              </a:rPr>
              <a:t>ÃO</a:t>
            </a:r>
            <a:r>
              <a:rPr dirty="0" baseline="3267" sz="1275" spc="-195">
                <a:latin typeface="Lucida Sans Unicode"/>
                <a:cs typeface="Lucida Sans Unicode"/>
              </a:rPr>
              <a:t> </a:t>
            </a:r>
            <a:r>
              <a:rPr dirty="0" baseline="3267" sz="1275" spc="-30">
                <a:latin typeface="Lucida Sans Unicode"/>
                <a:cs typeface="Lucida Sans Unicode"/>
              </a:rPr>
              <a:t>DAS</a:t>
            </a:r>
            <a:r>
              <a:rPr dirty="0" baseline="3267" sz="1275" spc="-22">
                <a:latin typeface="Lucida Sans Unicode"/>
                <a:cs typeface="Lucida Sans Unicode"/>
              </a:rPr>
              <a:t> </a:t>
            </a:r>
            <a:r>
              <a:rPr dirty="0" baseline="3267" sz="1275" spc="-44">
                <a:latin typeface="Lucida Sans Unicode"/>
                <a:cs typeface="Lucida Sans Unicode"/>
              </a:rPr>
              <a:t>UNIDADES</a:t>
            </a:r>
            <a:r>
              <a:rPr dirty="0" baseline="3267" sz="1275" spc="127">
                <a:latin typeface="Lucida Sans Unicode"/>
                <a:cs typeface="Lucida Sans Unicode"/>
              </a:rPr>
              <a:t> </a:t>
            </a:r>
            <a:r>
              <a:rPr dirty="0" baseline="3267" sz="1275">
                <a:latin typeface="Lucida Sans Unicode"/>
                <a:cs typeface="Lucida Sans Unicode"/>
              </a:rPr>
              <a:t>DE </a:t>
            </a:r>
            <a:r>
              <a:rPr dirty="0" baseline="3267" sz="1275" spc="-37">
                <a:latin typeface="Lucida Sans Unicode"/>
                <a:cs typeface="Lucida Sans Unicode"/>
              </a:rPr>
              <a:t>SAÚDE</a:t>
            </a:r>
            <a:r>
              <a:rPr dirty="0" baseline="3267" sz="1275" spc="-60">
                <a:latin typeface="Lucida Sans Unicode"/>
                <a:cs typeface="Lucida Sans Unicode"/>
              </a:rPr>
              <a:t> </a:t>
            </a:r>
            <a:r>
              <a:rPr dirty="0" baseline="3267" sz="1275" spc="-135">
                <a:latin typeface="Lucida Sans Unicode"/>
                <a:cs typeface="Lucida Sans Unicode"/>
              </a:rPr>
              <a:t>/ </a:t>
            </a:r>
            <a:r>
              <a:rPr dirty="0" baseline="3267" sz="1275">
                <a:latin typeface="Lucida Sans Unicode"/>
                <a:cs typeface="Lucida Sans Unicode"/>
              </a:rPr>
              <a:t>CEMES</a:t>
            </a:r>
            <a:r>
              <a:rPr dirty="0" baseline="3267" sz="1275" spc="-127">
                <a:latin typeface="Lucida Sans Unicode"/>
                <a:cs typeface="Lucida Sans Unicode"/>
              </a:rPr>
              <a:t> </a:t>
            </a:r>
            <a:r>
              <a:rPr dirty="0" baseline="3267" sz="1275" spc="-135">
                <a:solidFill>
                  <a:srgbClr val="1F1F1F"/>
                </a:solidFill>
                <a:latin typeface="Lucida Sans Unicode"/>
                <a:cs typeface="Lucida Sans Unicode"/>
              </a:rPr>
              <a:t>/</a:t>
            </a:r>
            <a:r>
              <a:rPr dirty="0" baseline="3267" sz="1275" spc="-12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60">
                <a:solidFill>
                  <a:srgbClr val="0C0C0C"/>
                </a:solidFill>
                <a:latin typeface="Lucida Sans Unicode"/>
                <a:cs typeface="Lucida Sans Unicode"/>
              </a:rPr>
              <a:t>SAMU</a:t>
            </a:r>
            <a:r>
              <a:rPr dirty="0" baseline="3267" sz="1275" spc="-44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104">
                <a:solidFill>
                  <a:srgbClr val="0E0E0E"/>
                </a:solidFill>
                <a:latin typeface="Lucida Sans Unicode"/>
                <a:cs typeface="Lucida Sans Unicode"/>
              </a:rPr>
              <a:t>192/SAÚDE</a:t>
            </a:r>
            <a:r>
              <a:rPr dirty="0" baseline="3267" sz="1275" spc="52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82">
                <a:solidFill>
                  <a:srgbClr val="0F0F0F"/>
                </a:solidFill>
                <a:latin typeface="Lucida Sans Unicode"/>
                <a:cs typeface="Lucida Sans Unicode"/>
              </a:rPr>
              <a:t>MENTAL/UPA</a:t>
            </a:r>
            <a:r>
              <a:rPr dirty="0" baseline="3267" sz="1275" spc="82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75">
                <a:solidFill>
                  <a:srgbClr val="1A1A1A"/>
                </a:solidFill>
                <a:latin typeface="Lucida Sans Unicode"/>
                <a:cs typeface="Lucida Sans Unicode"/>
              </a:rPr>
              <a:t>ž</a:t>
            </a:r>
            <a:endParaRPr baseline="3267" sz="1275">
              <a:latin typeface="Lucida Sans Unicode"/>
              <a:cs typeface="Lucida Sans Unicode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247608" y="8986108"/>
            <a:ext cx="2557145" cy="360680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17145">
              <a:lnSpc>
                <a:spcPct val="100000"/>
              </a:lnSpc>
              <a:spcBef>
                <a:spcPts val="400"/>
              </a:spcBef>
            </a:pPr>
            <a:r>
              <a:rPr dirty="0" sz="850" spc="-10">
                <a:latin typeface="Lucida Sans Unicode"/>
                <a:cs typeface="Lucida Sans Unicode"/>
              </a:rPr>
              <a:t>2.133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295"/>
              </a:spcBef>
              <a:tabLst>
                <a:tab pos="816610" algn="l"/>
              </a:tabLst>
            </a:pPr>
            <a:r>
              <a:rPr dirty="0" sz="850" spc="-10">
                <a:latin typeface="Lucida Sans Unicode"/>
                <a:cs typeface="Lucida Sans Unicode"/>
              </a:rPr>
              <a:t>3.3.9.0.30.03</a:t>
            </a:r>
            <a:r>
              <a:rPr dirty="0" sz="850">
                <a:latin typeface="Lucida Sans Unicode"/>
                <a:cs typeface="Lucida Sans Unicode"/>
              </a:rPr>
              <a:t>	</a:t>
            </a:r>
            <a:r>
              <a:rPr dirty="0" sz="850" spc="-20">
                <a:latin typeface="Lucida Sans Unicode"/>
                <a:cs typeface="Lucida Sans Unicode"/>
              </a:rPr>
              <a:t>OUTROS</a:t>
            </a:r>
            <a:r>
              <a:rPr dirty="0" sz="850" spc="-25">
                <a:latin typeface="Lucida Sans Unicode"/>
                <a:cs typeface="Lucida Sans Unicode"/>
              </a:rPr>
              <a:t> </a:t>
            </a:r>
            <a:r>
              <a:rPr dirty="0" sz="850" spc="-20">
                <a:latin typeface="Lucida Sans Unicode"/>
                <a:cs typeface="Lucida Sans Unicode"/>
              </a:rPr>
              <a:t>MATERIAIS</a:t>
            </a:r>
            <a:r>
              <a:rPr dirty="0" sz="850">
                <a:latin typeface="Lucida Sans Unicode"/>
                <a:cs typeface="Lucida Sans Unicode"/>
              </a:rPr>
              <a:t> DE</a:t>
            </a:r>
            <a:r>
              <a:rPr dirty="0" sz="850" spc="-65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CONSUMO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3770596" y="9147557"/>
            <a:ext cx="2167890" cy="555625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506095">
              <a:lnSpc>
                <a:spcPct val="100000"/>
              </a:lnSpc>
              <a:spcBef>
                <a:spcPts val="445"/>
              </a:spcBef>
            </a:pPr>
            <a:r>
              <a:rPr dirty="0" sz="850">
                <a:latin typeface="Lucida Sans Unicode"/>
                <a:cs typeface="Lucida Sans Unicode"/>
              </a:rPr>
              <a:t>SUS</a:t>
            </a:r>
            <a:r>
              <a:rPr dirty="0" sz="850" spc="-30">
                <a:latin typeface="Lucida Sans Unicode"/>
                <a:cs typeface="Lucida Sans Unicode"/>
              </a:rPr>
              <a:t> </a:t>
            </a:r>
            <a:r>
              <a:rPr dirty="0" sz="850" spc="-190">
                <a:latin typeface="Lucida Sans Unicode"/>
                <a:cs typeface="Lucida Sans Unicode"/>
              </a:rPr>
              <a:t>-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Estruturacão</a:t>
            </a:r>
            <a:r>
              <a:rPr dirty="0" sz="850" spc="105">
                <a:latin typeface="Lucida Sans Unicode"/>
                <a:cs typeface="Lucida Sans Unicode"/>
              </a:rPr>
              <a:t> </a:t>
            </a:r>
            <a:r>
              <a:rPr dirty="0" sz="850">
                <a:latin typeface="Lucida Sans Unicode"/>
                <a:cs typeface="Lucida Sans Unicode"/>
              </a:rPr>
              <a:t>ASPS</a:t>
            </a:r>
            <a:r>
              <a:rPr dirty="0" sz="850" spc="-35">
                <a:latin typeface="Lucida Sans Unicode"/>
                <a:cs typeface="Lucida Sans Unicode"/>
              </a:rPr>
              <a:t> </a:t>
            </a:r>
            <a:r>
              <a:rPr dirty="0" sz="850" spc="-190">
                <a:latin typeface="Lucida Sans Unicode"/>
                <a:cs typeface="Lucida Sans Unicode"/>
              </a:rPr>
              <a:t>-</a:t>
            </a:r>
            <a:r>
              <a:rPr dirty="0" sz="850" spc="25">
                <a:latin typeface="Lucida Sans Unicode"/>
                <a:cs typeface="Lucida Sans Unicode"/>
              </a:rPr>
              <a:t> </a:t>
            </a:r>
            <a:r>
              <a:rPr dirty="0" sz="850" spc="-45">
                <a:latin typeface="Lucida Sans Unicode"/>
                <a:cs typeface="Lucida Sans Unicode"/>
              </a:rPr>
              <a:t>Governo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850" spc="-35" b="1">
                <a:solidFill>
                  <a:srgbClr val="111111"/>
                </a:solidFill>
                <a:latin typeface="Arial"/>
                <a:cs typeface="Arial"/>
              </a:rPr>
              <a:t>Total</a:t>
            </a:r>
            <a:r>
              <a:rPr dirty="0" sz="850" spc="-2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181818"/>
                </a:solidFill>
                <a:latin typeface="Arial"/>
                <a:cs typeface="Arial"/>
              </a:rPr>
              <a:t>do</a:t>
            </a:r>
            <a:r>
              <a:rPr dirty="0" sz="850" spc="-25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850" spc="-30" b="1">
                <a:latin typeface="Arial"/>
                <a:cs typeface="Arial"/>
              </a:rPr>
              <a:t>Projeto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b="1">
                <a:solidFill>
                  <a:srgbClr val="111111"/>
                </a:solidFill>
                <a:latin typeface="Arial"/>
                <a:cs typeface="Arial"/>
              </a:rPr>
              <a:t>/</a:t>
            </a:r>
            <a:r>
              <a:rPr dirty="0" sz="850" spc="-1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850" spc="-40" b="1">
                <a:solidFill>
                  <a:srgbClr val="181818"/>
                </a:solidFill>
                <a:latin typeface="Arial"/>
                <a:cs typeface="Arial"/>
              </a:rPr>
              <a:t>Atividade</a:t>
            </a:r>
            <a:r>
              <a:rPr dirty="0" sz="850" spc="-5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212121"/>
                </a:solidFill>
                <a:latin typeface="Arial"/>
                <a:cs typeface="Arial"/>
              </a:rPr>
              <a:t>R$</a:t>
            </a:r>
            <a:endParaRPr sz="850">
              <a:latin typeface="Arial"/>
              <a:cs typeface="Arial"/>
            </a:endParaRPr>
          </a:p>
          <a:p>
            <a:pPr marL="13970">
              <a:lnSpc>
                <a:spcPct val="100000"/>
              </a:lnSpc>
              <a:spcBef>
                <a:spcPts val="415"/>
              </a:spcBef>
            </a:pPr>
            <a:r>
              <a:rPr dirty="0" sz="850" spc="-50">
                <a:solidFill>
                  <a:srgbClr val="111111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5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51515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2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0">
                <a:solidFill>
                  <a:srgbClr val="131313"/>
                </a:solidFill>
                <a:latin typeface="Lucida Sans Unicode"/>
                <a:cs typeface="Lucida Sans Unicode"/>
              </a:rPr>
              <a:t>Unidade</a:t>
            </a:r>
            <a:r>
              <a:rPr dirty="0" sz="850" spc="9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1C1C1C"/>
                </a:solidFill>
                <a:latin typeface="Lucida Sans Unicode"/>
                <a:cs typeface="Lucida Sans Unicode"/>
              </a:rPr>
              <a:t>RS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6090623" y="9147557"/>
            <a:ext cx="619760" cy="555625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445"/>
              </a:spcBef>
            </a:pPr>
            <a:r>
              <a:rPr dirty="0" sz="850" spc="-20">
                <a:latin typeface="Lucida Sans Unicode"/>
                <a:cs typeface="Lucida Sans Unicode"/>
              </a:rPr>
              <a:t>227.000,00</a:t>
            </a:r>
            <a:endParaRPr sz="850">
              <a:latin typeface="Lucida Sans Unicode"/>
              <a:cs typeface="Lucida Sans Unicode"/>
            </a:endParaRPr>
          </a:p>
          <a:p>
            <a:pPr marL="106045">
              <a:lnSpc>
                <a:spcPct val="100000"/>
              </a:lnSpc>
              <a:spcBef>
                <a:spcPts val="350"/>
              </a:spcBef>
            </a:pPr>
            <a:r>
              <a:rPr dirty="0" sz="850" spc="-55" b="1">
                <a:solidFill>
                  <a:srgbClr val="242424"/>
                </a:solidFill>
                <a:latin typeface="Arial"/>
                <a:cs typeface="Arial"/>
              </a:rPr>
              <a:t>227.000,O0</a:t>
            </a:r>
            <a:endParaRPr sz="850">
              <a:latin typeface="Arial"/>
              <a:cs typeface="Arial"/>
            </a:endParaRPr>
          </a:p>
          <a:p>
            <a:pPr algn="r" marR="11430">
              <a:lnSpc>
                <a:spcPct val="100000"/>
              </a:lnSpc>
              <a:spcBef>
                <a:spcPts val="415"/>
              </a:spcBef>
            </a:pPr>
            <a:r>
              <a:rPr dirty="0" sz="850" spc="-90">
                <a:solidFill>
                  <a:srgbClr val="111111"/>
                </a:solidFill>
                <a:latin typeface="Lucida Sans Unicode"/>
                <a:cs typeface="Lucida Sans Unicode"/>
              </a:rPr>
              <a:t>3.660.024,39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2671914" y="9796149"/>
            <a:ext cx="29845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0">
                <a:solidFill>
                  <a:srgbClr val="111111"/>
                </a:solidFill>
                <a:latin typeface="Lucida Sans Unicode"/>
                <a:cs typeface="Lucida Sans Unicode"/>
              </a:rPr>
              <a:t>Servaux</a:t>
            </a:r>
            <a:endParaRPr sz="600">
              <a:latin typeface="Lucida Sans Unicode"/>
              <a:cs typeface="Lucida Sans Unicode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6222496" y="9811380"/>
            <a:ext cx="50292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5">
                <a:solidFill>
                  <a:srgbClr val="0E0E0E"/>
                </a:solidFill>
                <a:latin typeface="Lucida Sans Unicode"/>
                <a:cs typeface="Lucida Sans Unicode"/>
              </a:rPr>
              <a:t>Pãgina</a:t>
            </a:r>
            <a:r>
              <a:rPr dirty="0" sz="600" spc="1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20">
                <a:solidFill>
                  <a:srgbClr val="161616"/>
                </a:solidFill>
                <a:latin typeface="Lucida Sans Unicode"/>
                <a:cs typeface="Lucida Sans Unicode"/>
              </a:rPr>
              <a:t>1</a:t>
            </a:r>
            <a:r>
              <a:rPr dirty="0" sz="600" spc="-6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30">
                <a:solidFill>
                  <a:srgbClr val="444444"/>
                </a:solidFill>
                <a:latin typeface="Lucida Sans Unicode"/>
                <a:cs typeface="Lucida Sans Unicode"/>
              </a:rPr>
              <a:t>de</a:t>
            </a:r>
            <a:r>
              <a:rPr dirty="0" sz="600" spc="-4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50">
                <a:solidFill>
                  <a:srgbClr val="1A1A1A"/>
                </a:solidFill>
                <a:latin typeface="Lucida Sans Unicode"/>
                <a:cs typeface="Lucida Sans Unicode"/>
              </a:rPr>
              <a:t>2</a:t>
            </a:r>
            <a:endParaRPr sz="6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2776" y="9772294"/>
            <a:ext cx="6550152" cy="204097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2447544" y="3629578"/>
            <a:ext cx="1950720" cy="0"/>
          </a:xfrm>
          <a:custGeom>
            <a:avLst/>
            <a:gdLst/>
            <a:ahLst/>
            <a:cxnLst/>
            <a:rect l="l" t="t" r="r" b="b"/>
            <a:pathLst>
              <a:path w="1950720" h="0">
                <a:moveTo>
                  <a:pt x="0" y="0"/>
                </a:moveTo>
                <a:lnTo>
                  <a:pt x="1950720" y="0"/>
                </a:lnTo>
              </a:path>
            </a:pathLst>
          </a:custGeom>
          <a:ln w="9138">
            <a:solidFill>
              <a:srgbClr val="38383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12776" y="1133196"/>
            <a:ext cx="6629400" cy="0"/>
          </a:xfrm>
          <a:custGeom>
            <a:avLst/>
            <a:gdLst/>
            <a:ahLst/>
            <a:cxnLst/>
            <a:rect l="l" t="t" r="r" b="b"/>
            <a:pathLst>
              <a:path w="6629400" h="0">
                <a:moveTo>
                  <a:pt x="0" y="0"/>
                </a:moveTo>
                <a:lnTo>
                  <a:pt x="6629400" y="0"/>
                </a:lnTo>
              </a:path>
            </a:pathLst>
          </a:custGeom>
          <a:ln w="18277">
            <a:solidFill>
              <a:srgbClr val="2F2F2F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185928" y="304623"/>
            <a:ext cx="603885" cy="643255"/>
            <a:chOff x="185928" y="304623"/>
            <a:chExt cx="603885" cy="643255"/>
          </a:xfrm>
        </p:grpSpPr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16992" y="304623"/>
              <a:ext cx="393192" cy="265021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5928" y="581829"/>
              <a:ext cx="603504" cy="365547"/>
            </a:xfrm>
            <a:prstGeom prst="rect">
              <a:avLst/>
            </a:prstGeom>
          </p:spPr>
        </p:pic>
      </p:grpSp>
      <p:sp>
        <p:nvSpPr>
          <p:cNvPr id="8" name="object 8" descr=""/>
          <p:cNvSpPr txBox="1"/>
          <p:nvPr/>
        </p:nvSpPr>
        <p:spPr>
          <a:xfrm>
            <a:off x="997806" y="176419"/>
            <a:ext cx="3173095" cy="5607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90">
                <a:solidFill>
                  <a:srgbClr val="151515"/>
                </a:solidFill>
                <a:latin typeface="Lucida Sans Unicode"/>
                <a:cs typeface="Lucida Sans Unicode"/>
              </a:rPr>
              <a:t>PREFEITURA</a:t>
            </a:r>
            <a:r>
              <a:rPr dirty="0" sz="1150" spc="17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1150">
                <a:solidFill>
                  <a:srgbClr val="131313"/>
                </a:solidFill>
                <a:latin typeface="Lucida Sans Unicode"/>
                <a:cs typeface="Lucida Sans Unicode"/>
              </a:rPr>
              <a:t>MUNICIPAL</a:t>
            </a:r>
            <a:r>
              <a:rPr dirty="0" sz="1150" spc="21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150" spc="60">
                <a:solidFill>
                  <a:srgbClr val="2B2B2B"/>
                </a:solidFill>
                <a:latin typeface="Lucida Sans Unicode"/>
                <a:cs typeface="Lucida Sans Unicode"/>
              </a:rPr>
              <a:t>DE</a:t>
            </a:r>
            <a:r>
              <a:rPr dirty="0" sz="1150" spc="11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1150" spc="65">
                <a:solidFill>
                  <a:srgbClr val="151515"/>
                </a:solidFill>
                <a:latin typeface="Lucida Sans Unicode"/>
                <a:cs typeface="Lucida Sans Unicode"/>
              </a:rPr>
              <a:t>SEROPEDICA</a:t>
            </a:r>
            <a:endParaRPr sz="1150">
              <a:latin typeface="Lucida Sans Unicode"/>
              <a:cs typeface="Lucida Sans Unicode"/>
            </a:endParaRPr>
          </a:p>
          <a:p>
            <a:pPr marL="16510" marR="2005964" indent="-3175">
              <a:lnSpc>
                <a:spcPct val="122400"/>
              </a:lnSpc>
              <a:spcBef>
                <a:spcPts val="480"/>
              </a:spcBef>
            </a:pPr>
            <a:r>
              <a:rPr dirty="0" sz="800">
                <a:solidFill>
                  <a:srgbClr val="1A1A1A"/>
                </a:solidFill>
                <a:latin typeface="Lucida Sans Unicode"/>
                <a:cs typeface="Lucida Sans Unicode"/>
              </a:rPr>
              <a:t>Rua </a:t>
            </a:r>
            <a:r>
              <a:rPr dirty="0" sz="800" spc="-10">
                <a:solidFill>
                  <a:srgbClr val="212121"/>
                </a:solidFill>
                <a:latin typeface="Lucida Sans Unicode"/>
                <a:cs typeface="Lucida Sans Unicode"/>
              </a:rPr>
              <a:t>Maria</a:t>
            </a:r>
            <a:r>
              <a:rPr dirty="0" sz="800" spc="1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A1A1A"/>
                </a:solidFill>
                <a:latin typeface="Lucida Sans Unicode"/>
                <a:cs typeface="Lucida Sans Unicode"/>
              </a:rPr>
              <a:t>Lourenço,</a:t>
            </a:r>
            <a:r>
              <a:rPr dirty="0" sz="80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1C1C1C"/>
                </a:solidFill>
                <a:latin typeface="Lucida Sans Unicode"/>
                <a:cs typeface="Lucida Sans Unicode"/>
              </a:rPr>
              <a:t>18 </a:t>
            </a:r>
            <a:r>
              <a:rPr dirty="0" sz="800" spc="-10">
                <a:solidFill>
                  <a:srgbClr val="161616"/>
                </a:solidFill>
                <a:latin typeface="Lucida Sans Unicode"/>
                <a:cs typeface="Lucida Sans Unicode"/>
              </a:rPr>
              <a:t>Fazenda</a:t>
            </a:r>
            <a:r>
              <a:rPr dirty="0" sz="800" spc="-1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27176" y="1948054"/>
            <a:ext cx="9613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800">
                <a:solidFill>
                  <a:srgbClr val="181818"/>
                </a:solidFill>
                <a:uFill>
                  <a:solidFill>
                    <a:srgbClr val="3B383B"/>
                  </a:solidFill>
                </a:uFill>
                <a:latin typeface="Lucida Sans Unicode"/>
                <a:cs typeface="Lucida Sans Unicode"/>
              </a:rPr>
              <a:t>Dotaçóes</a:t>
            </a:r>
            <a:r>
              <a:rPr dirty="0" u="sng" sz="800" spc="-45">
                <a:solidFill>
                  <a:srgbClr val="181818"/>
                </a:solidFill>
                <a:uFill>
                  <a:solidFill>
                    <a:srgbClr val="3B38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10">
                <a:solidFill>
                  <a:srgbClr val="0F0F0F"/>
                </a:solidFill>
                <a:uFill>
                  <a:solidFill>
                    <a:srgbClr val="3B383B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069008" y="2100366"/>
            <a:ext cx="4535805" cy="3422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161616"/>
                </a:solidFill>
                <a:latin typeface="Lucida Sans Unicode"/>
                <a:cs typeface="Lucida Sans Unicode"/>
              </a:rPr>
              <a:t>Valor</a:t>
            </a:r>
            <a:r>
              <a:rPr dirty="0" sz="800" spc="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0F0F0F"/>
                </a:solidFill>
                <a:latin typeface="Lucida Sans Unicode"/>
                <a:cs typeface="Lucida Sans Unicode"/>
              </a:rPr>
              <a:t>Total</a:t>
            </a:r>
            <a:r>
              <a:rPr dirty="0" sz="800" spc="-6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0F0F0F"/>
                </a:solidFill>
                <a:latin typeface="Lucida Sans Unicode"/>
                <a:cs typeface="Lucida Sans Unicode"/>
              </a:rPr>
              <a:t>Anulado</a:t>
            </a:r>
            <a:r>
              <a:rPr dirty="0" sz="800" spc="-3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242424"/>
                </a:solidFill>
                <a:latin typeface="Lucida Sans Unicode"/>
                <a:cs typeface="Lucida Sans Unicode"/>
              </a:rPr>
              <a:t>R$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dirty="0" sz="800" spc="-25">
                <a:latin typeface="Lucida Sans Unicode"/>
                <a:cs typeface="Lucida Sans Unicode"/>
              </a:rPr>
              <a:t>Revogadas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F0F0F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5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disposições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em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contrário.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Publique-</a:t>
            </a:r>
            <a:r>
              <a:rPr dirty="0" sz="800" spc="-20">
                <a:latin typeface="Lucida Sans Unicode"/>
                <a:cs typeface="Lucida Sans Unicode"/>
              </a:rPr>
              <a:t>se,</a:t>
            </a:r>
            <a:r>
              <a:rPr dirty="0" sz="800" spc="10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afixe-</a:t>
            </a:r>
            <a:r>
              <a:rPr dirty="0" sz="800" spc="-55">
                <a:latin typeface="Lucida Sans Unicode"/>
                <a:cs typeface="Lucida Sans Unicode"/>
              </a:rPr>
              <a:t>se</a:t>
            </a:r>
            <a:r>
              <a:rPr dirty="0" sz="800" spc="4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e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cumpra-</a:t>
            </a:r>
            <a:r>
              <a:rPr dirty="0" sz="800" spc="-25">
                <a:latin typeface="Lucida Sans Unicode"/>
                <a:cs typeface="Lucida Sans Unicode"/>
              </a:rPr>
              <a:t>se.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61945" y="2295324"/>
            <a:ext cx="4711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65">
                <a:latin typeface="Lucida Sans Unicode"/>
                <a:cs typeface="Lucida Sans Unicode"/>
              </a:rPr>
              <a:t>Artigo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131313"/>
                </a:solidFill>
                <a:latin typeface="Lucida Sans Unicode"/>
                <a:cs typeface="Lucida Sans Unicode"/>
              </a:rPr>
              <a:t>3º</a:t>
            </a:r>
            <a:r>
              <a:rPr dirty="0" sz="800" spc="-2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30">
                <a:solidFill>
                  <a:srgbClr val="1C1C1C"/>
                </a:solidFill>
                <a:latin typeface="Lucida Sans Unicode"/>
                <a:cs typeface="Lucida Sans Unicode"/>
              </a:rPr>
              <a:t>-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483904" y="3047234"/>
            <a:ext cx="1847214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100">
                <a:latin typeface="Lucida Sans Unicode"/>
                <a:cs typeface="Lucida Sans Unicode"/>
              </a:rPr>
              <a:t>Gabinete</a:t>
            </a:r>
            <a:r>
              <a:rPr dirty="0" sz="900" spc="-35">
                <a:latin typeface="Lucida Sans Unicode"/>
                <a:cs typeface="Lucida Sans Unicode"/>
              </a:rPr>
              <a:t> </a:t>
            </a:r>
            <a:r>
              <a:rPr dirty="0" sz="900" spc="-120">
                <a:latin typeface="Lucida Sans Unicode"/>
                <a:cs typeface="Lucida Sans Unicode"/>
              </a:rPr>
              <a:t>do</a:t>
            </a:r>
            <a:r>
              <a:rPr dirty="0" sz="900" spc="-65">
                <a:latin typeface="Lucida Sans Unicode"/>
                <a:cs typeface="Lucida Sans Unicode"/>
              </a:rPr>
              <a:t> </a:t>
            </a:r>
            <a:r>
              <a:rPr dirty="0" sz="900" spc="-90">
                <a:latin typeface="Lucida Sans Unicode"/>
                <a:cs typeface="Lucida Sans Unicode"/>
              </a:rPr>
              <a:t>Prefeito,</a:t>
            </a:r>
            <a:r>
              <a:rPr dirty="0" sz="900" spc="-30">
                <a:latin typeface="Lucida Sans Unicode"/>
                <a:cs typeface="Lucida Sans Unicode"/>
              </a:rPr>
              <a:t> </a:t>
            </a:r>
            <a:r>
              <a:rPr dirty="0" sz="900">
                <a:solidFill>
                  <a:srgbClr val="1A1A1A"/>
                </a:solidFill>
                <a:latin typeface="Lucida Sans Unicode"/>
                <a:cs typeface="Lucida Sans Unicode"/>
              </a:rPr>
              <a:t>30</a:t>
            </a:r>
            <a:r>
              <a:rPr dirty="0" sz="900" spc="19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25">
                <a:latin typeface="Lucida Sans Unicode"/>
                <a:cs typeface="Lucida Sans Unicode"/>
              </a:rPr>
              <a:t>de</a:t>
            </a:r>
            <a:r>
              <a:rPr dirty="0" sz="900" spc="105">
                <a:latin typeface="Lucida Sans Unicode"/>
                <a:cs typeface="Lucida Sans Unicode"/>
              </a:rPr>
              <a:t> </a:t>
            </a:r>
            <a:r>
              <a:rPr dirty="0" sz="900" spc="-100">
                <a:latin typeface="Lucida Sans Unicode"/>
                <a:cs typeface="Lucida Sans Unicode"/>
              </a:rPr>
              <a:t>abril,</a:t>
            </a:r>
            <a:r>
              <a:rPr dirty="0" sz="900" spc="-70">
                <a:latin typeface="Lucida Sans Unicode"/>
                <a:cs typeface="Lucida Sans Unicode"/>
              </a:rPr>
              <a:t> </a:t>
            </a:r>
            <a:r>
              <a:rPr dirty="0" sz="900" spc="-80">
                <a:latin typeface="Lucida Sans Unicode"/>
                <a:cs typeface="Lucida Sans Unicode"/>
              </a:rPr>
              <a:t>2025</a:t>
            </a:r>
            <a:endParaRPr sz="90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088221" y="2100366"/>
            <a:ext cx="6121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5">
                <a:solidFill>
                  <a:srgbClr val="0C0C0C"/>
                </a:solidFill>
                <a:latin typeface="Lucida Sans Unicode"/>
                <a:cs typeface="Lucida Sans Unicode"/>
              </a:rPr>
              <a:t>3.660.024,39</a:t>
            </a:r>
            <a:endParaRPr sz="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2025-07-10T16:39:33Z</dcterms:created>
  <dcterms:modified xsi:type="dcterms:W3CDTF">2025-07-10T16:39:33Z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2025-04-30T00:00:00Z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2025-07-10T00:00:00Z</vt:filetime>
  </property>
  <property fmtid="{D5CDD505-2E9C-101B-9397-08002B2CF9AE}" pid="5" name="Producer">
    <vt:lpwstr>Scanner System Image Conversion</vt:lpwstr>
  </property>
</Properties>
</file>