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0687" y="9750970"/>
            <a:ext cx="6635496" cy="19191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526792" y="9161526"/>
            <a:ext cx="1950720" cy="0"/>
          </a:xfrm>
          <a:custGeom>
            <a:avLst/>
            <a:gdLst/>
            <a:ahLst/>
            <a:cxnLst/>
            <a:rect l="l" t="t" r="r" b="b"/>
            <a:pathLst>
              <a:path w="1950720" h="0">
                <a:moveTo>
                  <a:pt x="0" y="0"/>
                </a:moveTo>
                <a:lnTo>
                  <a:pt x="1950720" y="0"/>
                </a:lnTo>
              </a:path>
            </a:pathLst>
          </a:custGeom>
          <a:ln w="9138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16408" y="1099688"/>
            <a:ext cx="6663055" cy="0"/>
          </a:xfrm>
          <a:custGeom>
            <a:avLst/>
            <a:gdLst/>
            <a:ahLst/>
            <a:cxnLst/>
            <a:rect l="l" t="t" r="r" b="b"/>
            <a:pathLst>
              <a:path w="6663055" h="0">
                <a:moveTo>
                  <a:pt x="0" y="0"/>
                </a:moveTo>
                <a:lnTo>
                  <a:pt x="6662928" y="0"/>
                </a:lnTo>
              </a:path>
            </a:pathLst>
          </a:custGeom>
          <a:ln w="18277">
            <a:solidFill>
              <a:srgbClr val="1D1D1D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7847" y="338131"/>
            <a:ext cx="694944" cy="5787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00305" y="90872"/>
            <a:ext cx="736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solidFill>
                  <a:srgbClr val="2D3F50"/>
                </a:solidFill>
                <a:latin typeface="Lucida Sans Unicode"/>
                <a:cs typeface="Lucida Sans Unicode"/>
              </a:rPr>
              <a:t>,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81191" y="90872"/>
            <a:ext cx="3175635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00" spc="5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1200" spc="-3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9775">
              <a:lnSpc>
                <a:spcPct val="117600"/>
              </a:lnSpc>
              <a:spcBef>
                <a:spcPts val="455"/>
              </a:spcBef>
            </a:pP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latin typeface="Lucida Sans Unicode"/>
                <a:cs typeface="Lucida Sans Unicode"/>
              </a:rPr>
              <a:t>Fazenda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81470" y="506935"/>
            <a:ext cx="723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AED6B3"/>
                </a:solidFill>
                <a:latin typeface="Lucida Sans Unicode"/>
                <a:cs typeface="Lucida Sans Unicode"/>
              </a:rPr>
              <a:t>_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99763" y="1317232"/>
            <a:ext cx="2965450" cy="70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7915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81818"/>
                </a:solidFill>
                <a:latin typeface="Lucida Sans Unicode"/>
                <a:cs typeface="Lucida Sans Unicode"/>
              </a:rPr>
              <a:t>2886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E0E0E"/>
                </a:solidFill>
                <a:latin typeface="Lucida Sans Unicode"/>
                <a:cs typeface="Lucida Sans Unicode"/>
              </a:rPr>
              <a:t>31</a:t>
            </a:r>
            <a:r>
              <a:rPr dirty="0" sz="850" spc="3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março,</a:t>
            </a:r>
            <a:r>
              <a:rPr dirty="0" sz="850" spc="-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4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9065" indent="3175">
              <a:lnSpc>
                <a:spcPts val="910"/>
              </a:lnSpc>
              <a:spcBef>
                <a:spcPts val="5"/>
              </a:spcBef>
            </a:pP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crêdito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suplementar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R$250.000,00,</a:t>
            </a:r>
            <a:r>
              <a:rPr dirty="0" sz="850" spc="8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solidFill>
                  <a:srgbClr val="0E0E0E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3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A0A0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especifíca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outras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providéncias.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0319" y="2528107"/>
            <a:ext cx="6475730" cy="955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817880">
              <a:lnSpc>
                <a:spcPct val="138700"/>
              </a:lnSpc>
              <a:spcBef>
                <a:spcPts val="100"/>
              </a:spcBef>
            </a:pP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MUNICIPAL,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suas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legais,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acordo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E0E0E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2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13131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art.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C0C0C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de</a:t>
            </a:r>
            <a:r>
              <a:rPr dirty="0" sz="850" spc="-11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10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publicada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edição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F0F0F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II</a:t>
            </a:r>
            <a:r>
              <a:rPr dirty="0" sz="850" spc="-9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5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0F0F0F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u="sng" sz="850" spc="-65">
                <a:solidFill>
                  <a:srgbClr val="0C0C0C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60">
                <a:solidFill>
                  <a:srgbClr val="0C0C0C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61616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90">
                <a:solidFill>
                  <a:srgbClr val="161616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1A1A1A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70">
                <a:solidFill>
                  <a:srgbClr val="1A1A1A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C1C1C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5">
                <a:solidFill>
                  <a:srgbClr val="1C1C1C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82828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35">
                <a:solidFill>
                  <a:srgbClr val="282828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60">
                <a:solidFill>
                  <a:srgbClr val="1F1F1F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solidFill>
                  <a:srgbClr val="1F1F1F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9565">
              <a:lnSpc>
                <a:spcPct val="100000"/>
              </a:lnSpc>
              <a:spcBef>
                <a:spcPts val="1235"/>
              </a:spcBef>
            </a:pPr>
            <a:r>
              <a:rPr dirty="0" sz="850" spc="-90">
                <a:solidFill>
                  <a:srgbClr val="0A0A0A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1º </a:t>
            </a:r>
            <a:r>
              <a:rPr dirty="0" sz="850" spc="-190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Fica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crédito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seguintes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7722" y="4226035"/>
            <a:ext cx="2446020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 spc="-40" b="1">
                <a:solidFill>
                  <a:srgbClr val="0C0C0C"/>
                </a:solidFill>
                <a:uFill>
                  <a:solidFill>
                    <a:srgbClr val="34343B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50" b="1">
                <a:solidFill>
                  <a:srgbClr val="0C0C0C"/>
                </a:solidFill>
                <a:uFill>
                  <a:solidFill>
                    <a:srgbClr val="34343B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111111"/>
                </a:solidFill>
                <a:uFill>
                  <a:solidFill>
                    <a:srgbClr val="34343B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solidFill>
                  <a:srgbClr val="111111"/>
                </a:solidFill>
                <a:uFill>
                  <a:solidFill>
                    <a:srgbClr val="34343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7150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2A2A2A"/>
                </a:solidFill>
                <a:latin typeface="Arial"/>
                <a:cs typeface="Arial"/>
              </a:rPr>
              <a:t>CAMARA </a:t>
            </a:r>
            <a:r>
              <a:rPr dirty="0" sz="1000" spc="-1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000" spc="-5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D1D1D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341334" y="4630076"/>
          <a:ext cx="6581775" cy="1010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674620"/>
                <a:gridCol w="2442210"/>
                <a:gridCol w="661670"/>
              </a:tblGrid>
              <a:tr h="151765">
                <a:tc>
                  <a:txBody>
                    <a:bodyPr/>
                    <a:lstStyle/>
                    <a:p>
                      <a:pPr marL="40640">
                        <a:lnSpc>
                          <a:spcPts val="94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02.01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Cãmara</a:t>
                      </a:r>
                      <a:r>
                        <a:rPr dirty="0" sz="850" spc="-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Seropédica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Funcionamento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Poder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Legislativo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35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3.1.9.0.94.00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INDENIZAÇÖES</a:t>
                      </a:r>
                      <a:r>
                        <a:rPr dirty="0" sz="850" spc="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RESTITUICÖES</a:t>
                      </a:r>
                      <a:r>
                        <a:rPr dirty="0" sz="850" spc="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TRABALHISTAS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6470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L="952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250.000,00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9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18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665092" y="5676381"/>
            <a:ext cx="6029325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502284" marR="30480" indent="-464820">
              <a:lnSpc>
                <a:spcPts val="980"/>
              </a:lnSpc>
              <a:spcBef>
                <a:spcPts val="165"/>
              </a:spcBef>
            </a:pPr>
            <a:r>
              <a:rPr dirty="0" baseline="9803" sz="1275" spc="-135">
                <a:latin typeface="Lucida Sans Unicode"/>
                <a:cs typeface="Lucida Sans Unicode"/>
              </a:rPr>
              <a:t>Artigo</a:t>
            </a:r>
            <a:r>
              <a:rPr dirty="0" baseline="9803" sz="1275" spc="-82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despesas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abertura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42424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3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presence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crédito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suplementar,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serão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com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5">
                <a:solidFill>
                  <a:srgbClr val="242424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8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parãgrafo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lnciso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67972" y="6019083"/>
            <a:ext cx="164782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9090" marR="5080" indent="-327025">
              <a:lnSpc>
                <a:spcPct val="1411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lnciso: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105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latin typeface="Lucida Sans Unicode"/>
                <a:cs typeface="Lucida Sans Unicode"/>
              </a:rPr>
              <a:t>III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Anulaşão</a:t>
            </a:r>
            <a:r>
              <a:rPr dirty="0" sz="8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Dotação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27167" y="6362354"/>
            <a:ext cx="2447925" cy="39878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850" spc="-35">
                <a:solidFill>
                  <a:srgbClr val="11111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sng" sz="850" spc="-30">
                <a:solidFill>
                  <a:srgbClr val="111111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90"/>
              </a:spcBef>
            </a:pPr>
            <a:r>
              <a:rPr dirty="0" sz="1000" spc="-20" b="1">
                <a:solidFill>
                  <a:srgbClr val="1C1C1C"/>
                </a:solidFill>
                <a:latin typeface="Arial"/>
                <a:cs typeface="Arial"/>
              </a:rPr>
              <a:t>CAMARA</a:t>
            </a:r>
            <a:r>
              <a:rPr dirty="0" sz="1000" spc="4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000" spc="-5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51515"/>
                </a:solidFill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19998" y="6780712"/>
          <a:ext cx="6581775" cy="10058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155"/>
                <a:gridCol w="2769235"/>
                <a:gridCol w="2344419"/>
                <a:gridCol w="661034"/>
              </a:tblGrid>
              <a:tr h="153670">
                <a:tc>
                  <a:txBody>
                    <a:bodyPr/>
                    <a:lstStyle/>
                    <a:p>
                      <a:pPr marL="4381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02.01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Câmara</a:t>
                      </a:r>
                      <a:r>
                        <a:rPr dirty="0" sz="850" spc="-2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Seropédica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351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Funcionamento</a:t>
                      </a:r>
                      <a:r>
                        <a:rPr dirty="0" sz="8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Poder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Leüislativo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79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5486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250.000,00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</a:tr>
              <a:tr h="314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4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6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 marL="748030">
                        <a:lnSpc>
                          <a:spcPts val="930"/>
                        </a:lnSpc>
                        <a:spcBef>
                          <a:spcPts val="275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50" spc="-2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50" spc="-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2so.o00,oo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123189">
                        <a:lnSpc>
                          <a:spcPts val="930"/>
                        </a:lnSpc>
                        <a:spcBef>
                          <a:spcPts val="275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250.000,00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3724954" y="6028221"/>
            <a:ext cx="656590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520"/>
              </a:spcBef>
            </a:pPr>
            <a:r>
              <a:rPr dirty="0" sz="850" spc="-30">
                <a:latin typeface="Trebuchet MS"/>
                <a:cs typeface="Trebuchet MS"/>
              </a:rPr>
              <a:t>R$250.000,00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40">
                <a:latin typeface="Lucida Sans Unicode"/>
                <a:cs typeface="Lucida Sans Unicode"/>
              </a:rPr>
              <a:t>$250.000,00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3332" y="7823972"/>
            <a:ext cx="4724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242424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59855" y="7823972"/>
            <a:ext cx="34378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disposições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em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contrário.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Publique-</a:t>
            </a:r>
            <a:r>
              <a:rPr dirty="0" sz="850" spc="-55">
                <a:latin typeface="Lucida Sans Unicode"/>
                <a:cs typeface="Lucida Sans Unicode"/>
              </a:rPr>
              <a:t>se,</a:t>
            </a:r>
            <a:r>
              <a:rPr dirty="0" sz="850" spc="105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E0E0E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100">
                <a:solidFill>
                  <a:srgbClr val="0E0E0E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523850" y="8585528"/>
            <a:ext cx="19431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latin typeface="Lucida Sans Unicode"/>
                <a:cs typeface="Lucida Sans Unicode"/>
              </a:rPr>
              <a:t>Gabinete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Prefeito,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31</a:t>
            </a:r>
            <a:r>
              <a:rPr dirty="0" sz="850" spc="2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0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março,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2025-07-10T17:28:55Z</dcterms:created>
  <dcterms:modified xsi:type="dcterms:W3CDTF">2025-07-10T17:28:55Z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