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#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#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#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#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#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2974" y="9934585"/>
            <a:ext cx="292100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98833" y="9922049"/>
            <a:ext cx="542758" cy="1415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#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20281" y="9898585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98962" y="1186855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532965" y="383937"/>
            <a:ext cx="472440" cy="402590"/>
            <a:chOff x="532965" y="383937"/>
            <a:chExt cx="472440" cy="40259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149" y="383937"/>
              <a:ext cx="392871" cy="268146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2965" y="667320"/>
              <a:ext cx="411144" cy="118837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343212" y="185363"/>
            <a:ext cx="3161665" cy="583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SERGPEDICA</a:t>
            </a:r>
            <a:endParaRPr sz="1200">
              <a:latin typeface="Arial"/>
              <a:cs typeface="Arial"/>
            </a:endParaRPr>
          </a:p>
          <a:p>
            <a:pPr marL="15240" marR="2000885" indent="-3175">
              <a:lnSpc>
                <a:spcPct val="120000"/>
              </a:lnSpc>
              <a:spcBef>
                <a:spcPts val="505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99228" y="9921702"/>
            <a:ext cx="29464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0"/>
              <a:t> </a:t>
            </a:r>
            <a:fld id="{81D60167-4931-47E6-BA6A-407CBD079E47}" type="slidenum">
              <a:rPr dirty="0">
                <a:solidFill>
                  <a:srgbClr val="131313"/>
                </a:solidFill>
              </a:rPr>
              <a:t>1</a:t>
            </a:fld>
            <a:r>
              <a:rPr dirty="0" spc="-40">
                <a:solidFill>
                  <a:srgbClr val="131313"/>
                </a:solidFill>
              </a:rPr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4077589" y="1409037"/>
            <a:ext cx="2941955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76655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Decreto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N°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2906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 </a:t>
            </a:r>
            <a:r>
              <a:rPr dirty="0" sz="850">
                <a:latin typeface="Arial MT"/>
                <a:cs typeface="Arial MT"/>
              </a:rPr>
              <a:t>29</a:t>
            </a:r>
            <a:r>
              <a:rPr dirty="0" sz="850" spc="3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6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abril,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850">
              <a:latin typeface="Arial MT"/>
              <a:cs typeface="Arial MT"/>
            </a:endParaRPr>
          </a:p>
          <a:p>
            <a:pPr marL="13970" marR="123825" indent="-1905">
              <a:lnSpc>
                <a:spcPts val="890"/>
              </a:lnSpc>
            </a:pPr>
            <a:r>
              <a:rPr dirty="0" sz="850" spc="-50">
                <a:latin typeface="Arial MT"/>
                <a:cs typeface="Arial MT"/>
              </a:rPr>
              <a:t>Abre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no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valor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 </a:t>
            </a:r>
            <a:r>
              <a:rPr dirty="0" sz="850" spc="-40">
                <a:latin typeface="Arial MT"/>
                <a:cs typeface="Arial MT"/>
              </a:rPr>
              <a:t>R$174.836,32,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25">
                <a:latin typeface="Arial MT"/>
                <a:cs typeface="Arial MT"/>
              </a:rPr>
              <a:t>fins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 </a:t>
            </a:r>
            <a:r>
              <a:rPr dirty="0" sz="850" spc="-45">
                <a:latin typeface="Arial MT"/>
                <a:cs typeface="Arial MT"/>
              </a:rPr>
              <a:t>se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especifíca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outras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87579" y="2617222"/>
            <a:ext cx="6461760" cy="9855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5340">
              <a:lnSpc>
                <a:spcPct val="145800"/>
              </a:lnSpc>
              <a:spcBef>
                <a:spcPts val="100"/>
              </a:spcBef>
            </a:pPr>
            <a:r>
              <a:rPr dirty="0" sz="850" spc="-80">
                <a:latin typeface="Arial MT"/>
                <a:cs typeface="Arial MT"/>
              </a:rPr>
              <a:t>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PREFEITO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MUNICIPAL,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uso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legais,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constitucionais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acordo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lhe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confere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art.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8º</a:t>
            </a:r>
            <a:r>
              <a:rPr dirty="0" sz="850" spc="18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da </a:t>
            </a:r>
            <a:r>
              <a:rPr dirty="0" sz="850" spc="-35">
                <a:latin typeface="Arial MT"/>
                <a:cs typeface="Arial MT"/>
              </a:rPr>
              <a:t>Lei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n°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859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10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dezembro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2024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publicada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na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ediçâo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extra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</a:t>
            </a:r>
            <a:r>
              <a:rPr dirty="0" sz="850" spc="-50">
                <a:latin typeface="Arial MT"/>
                <a:cs typeface="Arial MT"/>
              </a:rPr>
              <a:t> n°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1924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10/12/2024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8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3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85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aberto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seguintes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1896" y="4348714"/>
            <a:ext cx="1951989" cy="38227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Dota§óes</a:t>
            </a:r>
            <a:r>
              <a:rPr dirty="0" u="sng" sz="850" spc="-2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15"/>
              </a:spcBef>
            </a:pPr>
            <a:r>
              <a:rPr dirty="0" sz="1000" spc="-10" b="1">
                <a:latin typeface="Arial"/>
                <a:cs typeface="Arial"/>
              </a:rPr>
              <a:t>FUNDO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548459" y="4750279"/>
          <a:ext cx="6567170" cy="993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671445"/>
                <a:gridCol w="2448560"/>
                <a:gridCol w="650875"/>
              </a:tblGrid>
              <a:tr h="148590">
                <a:tc>
                  <a:txBody>
                    <a:bodyPr/>
                    <a:lstStyle/>
                    <a:p>
                      <a:pPr marL="3429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ACA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3.1.9.0.94.00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INDENIZ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RESTITU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IÇ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ÕES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TRABALHISTAS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6496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R3i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8572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907204" y="5802992"/>
            <a:ext cx="5967730" cy="28638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480059" marR="5080" indent="-467995">
              <a:lnSpc>
                <a:spcPct val="101099"/>
              </a:lnSpc>
              <a:spcBef>
                <a:spcPts val="85"/>
              </a:spcBef>
            </a:pPr>
            <a:r>
              <a:rPr dirty="0" sz="850" spc="-35">
                <a:latin typeface="Arial MT"/>
                <a:cs typeface="Arial MT"/>
              </a:rPr>
              <a:t>Artigo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2º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-</a:t>
            </a:r>
            <a:r>
              <a:rPr dirty="0" sz="850" spc="-6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</a:t>
            </a:r>
            <a:r>
              <a:rPr dirty="0" sz="850" spc="-35">
                <a:latin typeface="Arial MT"/>
                <a:cs typeface="Arial MT"/>
              </a:rPr>
              <a:t>despesas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decorrentes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abertura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presente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suplementar,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serão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com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recursos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trata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55">
                <a:latin typeface="Arial MT"/>
                <a:cs typeface="Arial MT"/>
              </a:rPr>
              <a:t>43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Lei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Federal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N°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4.320/64,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Inciso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83232" y="6157982"/>
            <a:ext cx="164528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364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Inciso: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Excesso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 spc="-10">
                <a:latin typeface="Arial MT"/>
                <a:cs typeface="Arial MT"/>
              </a:rPr>
              <a:t>III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Anulação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Dotação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: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7987" y="6498913"/>
            <a:ext cx="195135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heavy" sz="850" spc="-1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Anuladas</a:t>
            </a:r>
            <a:r>
              <a:rPr dirty="0" u="heavy" sz="850" spc="500">
                <a:uFill>
                  <a:solidFill>
                    <a:srgbClr val="13131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9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5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10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947130" y="6157982"/>
            <a:ext cx="648970" cy="37909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latin typeface="Arial MT"/>
                <a:cs typeface="Arial MT"/>
              </a:rPr>
              <a:t>R$174.836,32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$174.836,32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3600" y="6834444"/>
            <a:ext cx="275590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50" spc="-30" b="1"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3970">
              <a:lnSpc>
                <a:spcPct val="100000"/>
              </a:lnSpc>
              <a:spcBef>
                <a:spcPts val="445"/>
              </a:spcBef>
            </a:pPr>
            <a:r>
              <a:rPr dirty="0" sz="850" spc="-35">
                <a:latin typeface="Arial MT"/>
                <a:cs typeface="Arial MT"/>
              </a:rPr>
              <a:t>2.021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71095" y="6834444"/>
            <a:ext cx="4054475" cy="39751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50" spc="-55" b="1">
                <a:latin typeface="Arial"/>
                <a:cs typeface="Arial"/>
              </a:rPr>
              <a:t>Fundo</a:t>
            </a:r>
            <a:r>
              <a:rPr dirty="0" sz="850" spc="1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Municipal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de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spc="-10" b="1"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50">
                <a:latin typeface="Arial MT"/>
                <a:cs typeface="Arial MT"/>
              </a:rPr>
              <a:t>MANUTENCÃO</a:t>
            </a:r>
            <a:r>
              <a:rPr dirty="0" sz="850" spc="7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OPERACIONALIZACÃO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PROGRAMA</a:t>
            </a:r>
            <a:r>
              <a:rPr dirty="0" sz="850" spc="9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MUNICIPAL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SAÚDE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ESCOLAR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554550" y="7273299"/>
          <a:ext cx="6565900" cy="810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1520"/>
                <a:gridCol w="2569845"/>
                <a:gridCol w="648970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  <a:tabLst>
                          <a:tab pos="828675" algn="l"/>
                        </a:tabLst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ts val="940"/>
                        </a:lnSpc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843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89.964,32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831215" algn="l"/>
                        </a:tabLst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123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435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84.872,00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793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8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3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393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ts val="93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174.836,32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71553" y="9922962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747056" y="2643381"/>
            <a:ext cx="1949450" cy="0"/>
          </a:xfrm>
          <a:custGeom>
            <a:avLst/>
            <a:gdLst/>
            <a:ahLst/>
            <a:cxnLst/>
            <a:rect l="l" t="t" r="r" b="b"/>
            <a:pathLst>
              <a:path w="1949450" h="0">
                <a:moveTo>
                  <a:pt x="0" y="0"/>
                </a:moveTo>
                <a:lnTo>
                  <a:pt x="1949132" y="0"/>
                </a:lnTo>
              </a:path>
            </a:pathLst>
          </a:custGeom>
          <a:ln w="9141">
            <a:solidFill>
              <a:srgbClr val="13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77644" y="1217325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82731" y="16758"/>
            <a:ext cx="892810" cy="0"/>
          </a:xfrm>
          <a:custGeom>
            <a:avLst/>
            <a:gdLst/>
            <a:ahLst/>
            <a:cxnLst/>
            <a:rect l="l" t="t" r="r" b="b"/>
            <a:pathLst>
              <a:path w="892810" h="0">
                <a:moveTo>
                  <a:pt x="0" y="0"/>
                </a:moveTo>
                <a:lnTo>
                  <a:pt x="892337" y="0"/>
                </a:lnTo>
              </a:path>
            </a:pathLst>
          </a:custGeom>
          <a:ln w="9141">
            <a:solidFill>
              <a:srgbClr val="676B7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526874" y="390032"/>
            <a:ext cx="554355" cy="643255"/>
            <a:chOff x="526874" y="390032"/>
            <a:chExt cx="554355" cy="643255"/>
          </a:xfrm>
        </p:grpSpPr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6874" y="676461"/>
              <a:ext cx="554284" cy="356513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103" y="390032"/>
              <a:ext cx="392871" cy="268146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291214" y="258493"/>
            <a:ext cx="316293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PREFEITURA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oEROPEDICA</a:t>
            </a:r>
            <a:endParaRPr sz="1200">
              <a:latin typeface="Arial MT"/>
              <a:cs typeface="Arial MT"/>
            </a:endParaRPr>
          </a:p>
          <a:p>
            <a:pPr marL="15240" marR="2002155">
              <a:lnSpc>
                <a:spcPct val="120000"/>
              </a:lnSpc>
              <a:spcBef>
                <a:spcPts val="430"/>
              </a:spcBef>
            </a:pPr>
            <a:r>
              <a:rPr dirty="0" sz="850" spc="-20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Maria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Fazenda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40"/>
              <a:t>Servaux</a:t>
            </a:r>
          </a:p>
        </p:txBody>
      </p:sp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Pãgina</a:t>
            </a:r>
            <a:r>
              <a:rPr dirty="0" spc="5"/>
              <a:t> </a:t>
            </a:r>
            <a:fld id="{81D60167-4931-47E6-BA6A-407CBD079E47}" type="slidenum">
              <a:rPr dirty="0"/>
              <a:t>2</a:t>
            </a:fld>
            <a:r>
              <a:rPr dirty="0" spc="-35"/>
              <a:t> </a:t>
            </a:r>
            <a:r>
              <a:rPr dirty="0"/>
              <a:t>de</a:t>
            </a:r>
            <a:r>
              <a:rPr dirty="0" spc="10"/>
              <a:t> </a:t>
            </a:r>
            <a:r>
              <a:rPr dirty="0" spc="-50"/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757965" y="1290452"/>
            <a:ext cx="47244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365030" y="1290452"/>
            <a:ext cx="343217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Revogadas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10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contrário.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cumpra-se.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783773" y="2067471"/>
            <a:ext cx="18421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3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abril,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2025-07-10T16:41:22Z</dcterms:created>
  <dcterms:modified xsi:type="dcterms:W3CDTF">2025-07-10T16:41:22Z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2025-04-29T00:00:00Z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