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Relationship Id="rId9" Type="http://schemas.openxmlformats.org/officeDocument/2006/relationships/image" Target="../media/image3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75100" y="1176189"/>
            <a:ext cx="6657502" cy="8531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99464" y="9926009"/>
            <a:ext cx="6657975" cy="0"/>
          </a:xfrm>
          <a:custGeom>
            <a:avLst/>
            <a:gdLst/>
            <a:ahLst/>
            <a:cxnLst/>
            <a:rect l="l" t="t" r="r" b="b"/>
            <a:pathLst>
              <a:path w="6657975" h="0">
                <a:moveTo>
                  <a:pt x="0" y="0"/>
                </a:moveTo>
                <a:lnTo>
                  <a:pt x="6657504" y="0"/>
                </a:lnTo>
              </a:path>
            </a:pathLst>
          </a:custGeom>
          <a:ln w="9141">
            <a:solidFill>
              <a:srgbClr val="1313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853650" y="9316584"/>
            <a:ext cx="1952625" cy="0"/>
          </a:xfrm>
          <a:custGeom>
            <a:avLst/>
            <a:gdLst/>
            <a:ahLst/>
            <a:cxnLst/>
            <a:rect l="l" t="t" r="r" b="b"/>
            <a:pathLst>
              <a:path w="1952625" h="0">
                <a:moveTo>
                  <a:pt x="0" y="0"/>
                </a:moveTo>
                <a:lnTo>
                  <a:pt x="1952177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27376" y="691697"/>
            <a:ext cx="408099" cy="109696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03514" y="408314"/>
            <a:ext cx="392871" cy="26814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32440" y="206946"/>
            <a:ext cx="3165475" cy="582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</a:t>
            </a:r>
            <a:r>
              <a:rPr dirty="0" baseline="2415" sz="1725" b="1">
                <a:latin typeface="Arial"/>
                <a:cs typeface="Arial"/>
              </a:rPr>
              <a:t>A</a:t>
            </a:r>
            <a:r>
              <a:rPr dirty="0" baseline="2415" sz="1725" spc="202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9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7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7780" marR="2001520">
              <a:lnSpc>
                <a:spcPct val="1300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>
                <a:latin typeface="Arial MT"/>
                <a:cs typeface="Arial MT"/>
              </a:rPr>
              <a:t> Fazenda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333488" y="1424526"/>
            <a:ext cx="17786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2901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17</a:t>
            </a:r>
            <a:r>
              <a:rPr dirty="0" sz="800" spc="3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abril,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170899" y="1875501"/>
            <a:ext cx="2767330" cy="26670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 marR="5080" indent="635">
              <a:lnSpc>
                <a:spcPts val="940"/>
              </a:lnSpc>
              <a:spcBef>
                <a:spcPts val="145"/>
              </a:spcBef>
            </a:pPr>
            <a:r>
              <a:rPr dirty="0" sz="800" spc="-1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R$50.000,00,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especifica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41212" y="2704319"/>
            <a:ext cx="6550659" cy="927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78840">
              <a:lnSpc>
                <a:spcPct val="100000"/>
              </a:lnSpc>
              <a:spcBef>
                <a:spcPts val="100"/>
              </a:spcBef>
            </a:pPr>
            <a:r>
              <a:rPr dirty="0" baseline="-10416" sz="1200">
                <a:latin typeface="Arial MT"/>
                <a:cs typeface="Arial MT"/>
              </a:rPr>
              <a:t>O</a:t>
            </a:r>
            <a:r>
              <a:rPr dirty="0" baseline="-10416" sz="1200" spc="-37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MUNICIPAL,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atribuições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constitucionais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acordo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Ihe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endParaRPr sz="800">
              <a:latin typeface="Arial MT"/>
              <a:cs typeface="Arial MT"/>
            </a:endParaRPr>
          </a:p>
          <a:p>
            <a:pPr marL="63500">
              <a:lnSpc>
                <a:spcPct val="100000"/>
              </a:lnSpc>
              <a:spcBef>
                <a:spcPts val="600"/>
              </a:spcBef>
            </a:pP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859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2024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edição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extra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1924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15"/>
              </a:spcBef>
            </a:pPr>
            <a:endParaRPr sz="800">
              <a:latin typeface="Arial MT"/>
              <a:cs typeface="Arial MT"/>
            </a:endParaRPr>
          </a:p>
          <a:p>
            <a:pPr marL="53340">
              <a:lnSpc>
                <a:spcPct val="100000"/>
              </a:lnSpc>
            </a:pPr>
            <a:r>
              <a:rPr dirty="0" u="sng" sz="8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15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3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5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1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4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1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z="800">
              <a:latin typeface="Arial MT"/>
              <a:cs typeface="Arial MT"/>
            </a:endParaRPr>
          </a:p>
          <a:p>
            <a:pPr marL="372110">
              <a:lnSpc>
                <a:spcPct val="100000"/>
              </a:lnSpc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42888" y="4387144"/>
            <a:ext cx="2685415" cy="380365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u="sng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800" spc="18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50"/>
              </a:spcBef>
            </a:pPr>
            <a:r>
              <a:rPr dirty="0" sz="1000" spc="-10" b="1">
                <a:latin typeface="Arial"/>
                <a:cs typeface="Arial"/>
              </a:rPr>
              <a:t>PREFEITURA</a:t>
            </a:r>
            <a:r>
              <a:rPr dirty="0" sz="1000" spc="2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MUNICIPAL</a:t>
            </a:r>
            <a:r>
              <a:rPr dirty="0" sz="1000" spc="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5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66488" y="4709329"/>
            <a:ext cx="608330" cy="56197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80"/>
              </a:spcBef>
            </a:pPr>
            <a:r>
              <a:rPr dirty="0" sz="800" spc="-10">
                <a:latin typeface="Arial MT"/>
                <a:cs typeface="Arial MT"/>
              </a:rPr>
              <a:t>01.04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2.798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8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65906" y="4709329"/>
            <a:ext cx="2743835" cy="570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77215" indent="-635">
              <a:lnSpc>
                <a:spcPct val="15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Secretária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1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Governo</a:t>
            </a:r>
            <a:r>
              <a:rPr dirty="0" sz="800" spc="500">
                <a:latin typeface="Arial MT"/>
                <a:cs typeface="Arial MT"/>
              </a:rPr>
              <a:t>  </a:t>
            </a: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Operacionalização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Unidades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55"/>
              </a:spcBef>
            </a:pPr>
            <a:r>
              <a:rPr dirty="0" baseline="3472" sz="1200" spc="-15">
                <a:latin typeface="Arial MT"/>
                <a:cs typeface="Arial MT"/>
              </a:rPr>
              <a:t>DEMAIS</a:t>
            </a:r>
            <a:r>
              <a:rPr dirty="0" baseline="3472" sz="1200">
                <a:latin typeface="Arial MT"/>
                <a:cs typeface="Arial MT"/>
              </a:rPr>
              <a:t> SERVI</a:t>
            </a:r>
            <a:r>
              <a:rPr dirty="0" sz="800">
                <a:latin typeface="Arial MT"/>
                <a:cs typeface="Arial MT"/>
              </a:rPr>
              <a:t>C</a:t>
            </a:r>
            <a:r>
              <a:rPr dirty="0" baseline="3472" sz="1200">
                <a:latin typeface="Arial MT"/>
                <a:cs typeface="Arial MT"/>
              </a:rPr>
              <a:t>OS</a:t>
            </a:r>
            <a:r>
              <a:rPr dirty="0" baseline="3472" sz="1200" spc="-75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DE</a:t>
            </a:r>
            <a:r>
              <a:rPr dirty="0" baseline="3472" sz="1200" spc="-30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TERC</a:t>
            </a:r>
            <a:r>
              <a:rPr dirty="0" baseline="3472" sz="1200" spc="-225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EIROS </a:t>
            </a:r>
            <a:r>
              <a:rPr dirty="0" baseline="3472" sz="1200">
                <a:latin typeface="Arial MT"/>
                <a:cs typeface="Arial MT"/>
              </a:rPr>
              <a:t>-</a:t>
            </a:r>
            <a:r>
              <a:rPr dirty="0" baseline="3472" sz="1200" spc="-52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PESSOA</a:t>
            </a:r>
            <a:r>
              <a:rPr dirty="0" baseline="3472" sz="1200" spc="44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JURÍDICA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675508" y="5123737"/>
            <a:ext cx="7943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Royalties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União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652771" y="5074984"/>
            <a:ext cx="466725" cy="71437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50.000,00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85"/>
              </a:spcBef>
            </a:pPr>
            <a:r>
              <a:rPr dirty="0" sz="800" spc="-20">
                <a:latin typeface="Arial MT"/>
                <a:cs typeface="Arial MT"/>
              </a:rPr>
              <a:t>50.000,00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80"/>
              </a:spcBef>
            </a:pPr>
            <a:r>
              <a:rPr dirty="0" sz="800" spc="-20">
                <a:latin typeface="Arial MT"/>
                <a:cs typeface="Arial MT"/>
              </a:rPr>
              <a:t>5ô.000,00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35"/>
              </a:spcBef>
            </a:pPr>
            <a:r>
              <a:rPr dirty="0" sz="800" spc="-20">
                <a:latin typeface="Arial MT"/>
                <a:cs typeface="Arial MT"/>
              </a:rPr>
              <a:t>50.000,00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187736" y="5233432"/>
            <a:ext cx="1828164" cy="555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44170">
              <a:lnSpc>
                <a:spcPct val="15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1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1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RS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3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407034">
              <a:lnSpc>
                <a:spcPct val="100000"/>
              </a:lnSpc>
              <a:spcBef>
                <a:spcPts val="335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Suplementado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01606" y="5833716"/>
            <a:ext cx="5969000" cy="287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059" marR="5080" indent="-467995">
              <a:lnSpc>
                <a:spcPct val="107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despesas decorrentes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 suplementar,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parágrafo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Federal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4.320/64,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878234" y="6190232"/>
            <a:ext cx="164655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170" marR="5080" indent="-332105">
              <a:lnSpc>
                <a:spcPct val="14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Excesso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45933" y="6537763"/>
            <a:ext cx="2686685" cy="391795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u="sng" sz="80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19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425"/>
              </a:spcBef>
            </a:pPr>
            <a:r>
              <a:rPr dirty="0" sz="950" b="1">
                <a:latin typeface="Arial"/>
                <a:cs typeface="Arial"/>
              </a:rPr>
              <a:t>PREFEITURA</a:t>
            </a:r>
            <a:r>
              <a:rPr dirty="0" sz="950" spc="204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7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85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042040" y="6193278"/>
            <a:ext cx="594995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latin typeface="Arial MT"/>
                <a:cs typeface="Arial MT"/>
              </a:rPr>
              <a:t>R$50.000,00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$50.000,00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65160" y="6872788"/>
            <a:ext cx="606425" cy="56197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800" spc="-10">
                <a:latin typeface="Arial MT"/>
                <a:cs typeface="Arial MT"/>
              </a:rPr>
              <a:t>01.06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2.802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800" spc="-10">
                <a:latin typeface="Arial MT"/>
                <a:cs typeface="Arial MT"/>
              </a:rPr>
              <a:t>4.4.9.0.52.00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437036" y="6863646"/>
            <a:ext cx="2956560" cy="570865"/>
          </a:xfrm>
          <a:prstGeom prst="rect">
            <a:avLst/>
          </a:prstGeom>
        </p:spPr>
        <p:txBody>
          <a:bodyPr wrap="square" lIns="0" tIns="82550" rIns="0" bIns="0" rtlCol="0" vert="horz">
            <a:spAutoFit/>
          </a:bodyPr>
          <a:lstStyle/>
          <a:p>
            <a:pPr marL="41275">
              <a:lnSpc>
                <a:spcPct val="100000"/>
              </a:lnSpc>
              <a:spcBef>
                <a:spcPts val="650"/>
              </a:spcBef>
            </a:pPr>
            <a:r>
              <a:rPr dirty="0" sz="800">
                <a:latin typeface="Arial MT"/>
                <a:cs typeface="Arial MT"/>
              </a:rPr>
              <a:t>Secretária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Administração</a:t>
            </a:r>
            <a:endParaRPr sz="800">
              <a:latin typeface="Arial MT"/>
              <a:cs typeface="Arial MT"/>
            </a:endParaRPr>
          </a:p>
          <a:p>
            <a:pPr marL="38100" marR="30480" indent="3175">
              <a:lnSpc>
                <a:spcPct val="132500"/>
              </a:lnSpc>
              <a:spcBef>
                <a:spcPts val="240"/>
              </a:spcBef>
            </a:pPr>
            <a:r>
              <a:rPr dirty="0" baseline="6944" sz="1200" spc="-15">
                <a:latin typeface="Arial MT"/>
                <a:cs typeface="Arial MT"/>
              </a:rPr>
              <a:t>Manuten</a:t>
            </a:r>
            <a:r>
              <a:rPr dirty="0" sz="800" spc="-10">
                <a:latin typeface="Arial MT"/>
                <a:cs typeface="Arial MT"/>
              </a:rPr>
              <a:t>cã</a:t>
            </a:r>
            <a:r>
              <a:rPr dirty="0" baseline="6944" sz="1200" spc="-15">
                <a:latin typeface="Arial MT"/>
                <a:cs typeface="Arial MT"/>
              </a:rPr>
              <a:t>o</a:t>
            </a:r>
            <a:r>
              <a:rPr dirty="0" baseline="6944" sz="1200" spc="-67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e</a:t>
            </a:r>
            <a:r>
              <a:rPr dirty="0" baseline="3472" sz="1200" spc="-7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Operacionaliza</a:t>
            </a:r>
            <a:r>
              <a:rPr dirty="0" sz="800" spc="-10">
                <a:latin typeface="Arial MT"/>
                <a:cs typeface="Arial MT"/>
              </a:rPr>
              <a:t>câ</a:t>
            </a:r>
            <a:r>
              <a:rPr dirty="0" baseline="3472" sz="1200" spc="-15">
                <a:latin typeface="Arial MT"/>
                <a:cs typeface="Arial MT"/>
              </a:rPr>
              <a:t>o</a:t>
            </a:r>
            <a:r>
              <a:rPr dirty="0" baseline="3472" sz="1200" spc="-60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das</a:t>
            </a:r>
            <a:r>
              <a:rPr dirty="0" baseline="3472" sz="1200" spc="-7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Unidades</a:t>
            </a:r>
            <a:r>
              <a:rPr dirty="0" baseline="3472" sz="1200" spc="67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Administrativas </a:t>
            </a:r>
            <a:r>
              <a:rPr dirty="0" sz="800" spc="-20">
                <a:latin typeface="Arial MT"/>
                <a:cs typeface="Arial MT"/>
              </a:rPr>
              <a:t>EQUIPAMENTOS</a:t>
            </a:r>
            <a:r>
              <a:rPr dirty="0" sz="800" spc="1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MATERIAL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PERMANENTE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672463" y="7311572"/>
            <a:ext cx="16973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nâo</a:t>
            </a:r>
            <a:r>
              <a:rPr dirty="0" sz="800" spc="-10">
                <a:latin typeface="Arial MT"/>
                <a:cs typeface="Arial MT"/>
              </a:rPr>
              <a:t> Vinculados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lmoosto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646681" y="7268912"/>
            <a:ext cx="466725" cy="70548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34"/>
              </a:spcBef>
            </a:pPr>
            <a:r>
              <a:rPr dirty="0" sz="800" spc="-20">
                <a:latin typeface="Arial MT"/>
                <a:cs typeface="Arial MT"/>
              </a:rPr>
              <a:t>50.000,00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35"/>
              </a:spcBef>
            </a:pPr>
            <a:r>
              <a:rPr dirty="0" sz="800" spc="-20">
                <a:latin typeface="Arial MT"/>
                <a:cs typeface="Arial MT"/>
              </a:rPr>
              <a:t>50.000,00</a:t>
            </a:r>
            <a:endParaRPr sz="800">
              <a:latin typeface="Arial MT"/>
              <a:cs typeface="Arial MT"/>
            </a:endParaRPr>
          </a:p>
          <a:p>
            <a:pPr marL="12700" marR="7620" indent="3810">
              <a:lnSpc>
                <a:spcPct val="137500"/>
              </a:lnSpc>
              <a:spcBef>
                <a:spcPts val="120"/>
              </a:spcBef>
            </a:pPr>
            <a:r>
              <a:rPr dirty="0" sz="800" spc="-25">
                <a:latin typeface="Arial MT"/>
                <a:cs typeface="Arial MT"/>
              </a:rPr>
              <a:t>so.ooo,oo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50.000,00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477714" y="7415174"/>
            <a:ext cx="4528185" cy="7385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16530" marR="339725">
              <a:lnSpc>
                <a:spcPct val="15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1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1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3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 marR="5080" indent="3390900">
              <a:lnSpc>
                <a:spcPts val="1420"/>
              </a:lnSpc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1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1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 spc="-10">
                <a:latin typeface="Arial MT"/>
                <a:cs typeface="Arial MT"/>
              </a:rPr>
              <a:t> Revogadas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contrário.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870649" y="8006317"/>
            <a:ext cx="4724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2890704" y="8759211"/>
            <a:ext cx="184213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Gabinete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Prefeito,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17</a:t>
            </a:r>
            <a:r>
              <a:rPr dirty="0" sz="750" spc="190">
                <a:latin typeface="Arial MT"/>
                <a:cs typeface="Arial MT"/>
              </a:rPr>
              <a:t> 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abril,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2025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084502" y="9945558"/>
            <a:ext cx="29464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636370" y="9942511"/>
            <a:ext cx="489584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9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1</a:t>
            </a:r>
            <a:r>
              <a:rPr dirty="0" sz="550" spc="6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80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2025-07-10T17:04:46Z</dcterms:created>
  <dcterms:modified xsi:type="dcterms:W3CDTF">2025-07-10T17:04:46Z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2025-04-17T00:00:00Z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