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Relationship Id="rId3" Type="http://schemas.openxmlformats.org/officeDocument/2006/relationships/image" Target="../media/image4.jpg"/><Relationship Id="rId4" Type="http://schemas.openxmlformats.org/officeDocument/2006/relationships/image" Target="../media/image5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8976" y="9729647"/>
            <a:ext cx="6659880" cy="173634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259079" y="1075317"/>
            <a:ext cx="6654165" cy="0"/>
          </a:xfrm>
          <a:custGeom>
            <a:avLst/>
            <a:gdLst/>
            <a:ahLst/>
            <a:cxnLst/>
            <a:rect l="l" t="t" r="r" b="b"/>
            <a:pathLst>
              <a:path w="6654165" h="0">
                <a:moveTo>
                  <a:pt x="0" y="0"/>
                </a:moveTo>
                <a:lnTo>
                  <a:pt x="6653783" y="0"/>
                </a:lnTo>
              </a:path>
            </a:pathLst>
          </a:custGeom>
          <a:ln w="18277">
            <a:solidFill>
              <a:srgbClr val="262626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41375" y="307669"/>
            <a:ext cx="713232" cy="581829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639112" y="63455"/>
            <a:ext cx="6794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solidFill>
                  <a:srgbClr val="3A3A3A"/>
                </a:solidFill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219350" y="63455"/>
            <a:ext cx="3164205" cy="5683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solidFill>
                  <a:srgbClr val="1D1D1D"/>
                </a:solidFill>
                <a:latin typeface="Arial"/>
                <a:cs typeface="Arial"/>
              </a:rPr>
              <a:t>PREFEITURA</a:t>
            </a:r>
            <a:r>
              <a:rPr dirty="0" sz="1200" spc="50" b="1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1F1F1F"/>
                </a:solidFill>
                <a:latin typeface="Arial"/>
                <a:cs typeface="Arial"/>
              </a:rPr>
              <a:t>MUNICIPAL</a:t>
            </a:r>
            <a:r>
              <a:rPr dirty="0" sz="1200" spc="40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200" spc="-35" b="1">
                <a:solidFill>
                  <a:srgbClr val="1C1C1C"/>
                </a:solidFill>
                <a:latin typeface="Arial"/>
                <a:cs typeface="Arial"/>
              </a:rPr>
              <a:t>I3E </a:t>
            </a:r>
            <a:r>
              <a:rPr dirty="0" sz="1200" spc="-10" b="1">
                <a:solidFill>
                  <a:srgbClr val="131313"/>
                </a:solidFill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5240" marR="1995170" indent="-3175">
              <a:lnSpc>
                <a:spcPct val="115199"/>
              </a:lnSpc>
              <a:spcBef>
                <a:spcPts val="480"/>
              </a:spcBef>
            </a:pPr>
            <a:r>
              <a:rPr dirty="0" sz="850" spc="-20">
                <a:solidFill>
                  <a:srgbClr val="181818"/>
                </a:solidFill>
                <a:latin typeface="Arial MT"/>
                <a:cs typeface="Arial MT"/>
              </a:rPr>
              <a:t>Rua</a:t>
            </a:r>
            <a:r>
              <a:rPr dirty="0" sz="850" spc="-5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31313"/>
                </a:solidFill>
                <a:latin typeface="Arial MT"/>
                <a:cs typeface="Arial MT"/>
              </a:rPr>
              <a:t>Maria</a:t>
            </a:r>
            <a:r>
              <a:rPr dirty="0" sz="850" spc="-1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0F0F0F"/>
                </a:solidFill>
                <a:latin typeface="Arial MT"/>
                <a:cs typeface="Arial MT"/>
              </a:rPr>
              <a:t>Lourenço,</a:t>
            </a:r>
            <a:r>
              <a:rPr dirty="0" sz="850" spc="-4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18 </a:t>
            </a:r>
            <a:r>
              <a:rPr dirty="0" sz="850" spc="-30">
                <a:latin typeface="Arial MT"/>
                <a:cs typeface="Arial MT"/>
              </a:rPr>
              <a:t>Fazenda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36406" y="476473"/>
            <a:ext cx="7683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50">
                <a:solidFill>
                  <a:srgbClr val="8EBFAF"/>
                </a:solidFill>
                <a:latin typeface="Arial MT"/>
                <a:cs typeface="Arial MT"/>
              </a:rPr>
              <a:t>_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939554" y="1292862"/>
            <a:ext cx="2954020" cy="7067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87450">
              <a:lnSpc>
                <a:spcPct val="100000"/>
              </a:lnSpc>
              <a:spcBef>
                <a:spcPts val="100"/>
              </a:spcBef>
            </a:pPr>
            <a:r>
              <a:rPr dirty="0" sz="850" spc="-35">
                <a:latin typeface="Arial MT"/>
                <a:cs typeface="Arial MT"/>
              </a:rPr>
              <a:t>Decreto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C1C1C"/>
                </a:solidFill>
                <a:latin typeface="Arial MT"/>
                <a:cs typeface="Arial MT"/>
              </a:rPr>
              <a:t>N°</a:t>
            </a:r>
            <a:r>
              <a:rPr dirty="0" sz="850" spc="-3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F1F1F"/>
                </a:solidFill>
                <a:latin typeface="Arial MT"/>
                <a:cs typeface="Arial MT"/>
              </a:rPr>
              <a:t>2896</a:t>
            </a:r>
            <a:r>
              <a:rPr dirty="0" sz="850" spc="-1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F1F1F"/>
                </a:solidFill>
                <a:latin typeface="Arial MT"/>
                <a:cs typeface="Arial MT"/>
              </a:rPr>
              <a:t>de </a:t>
            </a:r>
            <a:r>
              <a:rPr dirty="0" sz="850">
                <a:solidFill>
                  <a:srgbClr val="282828"/>
                </a:solidFill>
                <a:latin typeface="Arial MT"/>
                <a:cs typeface="Arial MT"/>
              </a:rPr>
              <a:t>15</a:t>
            </a:r>
            <a:r>
              <a:rPr dirty="0" sz="850" spc="36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A1A1A"/>
                </a:solidFill>
                <a:latin typeface="Arial MT"/>
                <a:cs typeface="Arial MT"/>
              </a:rPr>
              <a:t>de</a:t>
            </a:r>
            <a:r>
              <a:rPr dirty="0" sz="850" spc="17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abril,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232323"/>
                </a:solidFill>
                <a:latin typeface="Arial MT"/>
                <a:cs typeface="Arial MT"/>
              </a:rPr>
              <a:t>2025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25"/>
              </a:spcBef>
            </a:pPr>
            <a:endParaRPr sz="850">
              <a:latin typeface="Arial MT"/>
              <a:cs typeface="Arial MT"/>
            </a:endParaRPr>
          </a:p>
          <a:p>
            <a:pPr marL="12700" marR="128270" indent="635">
              <a:lnSpc>
                <a:spcPts val="940"/>
              </a:lnSpc>
            </a:pPr>
            <a:r>
              <a:rPr dirty="0" sz="850" spc="-40">
                <a:latin typeface="Arial MT"/>
                <a:cs typeface="Arial MT"/>
              </a:rPr>
              <a:t>Abre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crédito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suplementar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262626"/>
                </a:solidFill>
                <a:latin typeface="Arial MT"/>
                <a:cs typeface="Arial MT"/>
              </a:rPr>
              <a:t>no</a:t>
            </a:r>
            <a:r>
              <a:rPr dirty="0" sz="850" spc="-2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11111"/>
                </a:solidFill>
                <a:latin typeface="Arial MT"/>
                <a:cs typeface="Arial MT"/>
              </a:rPr>
              <a:t>valor</a:t>
            </a:r>
            <a:r>
              <a:rPr dirty="0" sz="850" spc="-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31313"/>
                </a:solidFill>
                <a:latin typeface="Arial MT"/>
                <a:cs typeface="Arial MT"/>
              </a:rPr>
              <a:t>total</a:t>
            </a:r>
            <a:r>
              <a:rPr dirty="0" sz="850" spc="-1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61616"/>
                </a:solidFill>
                <a:latin typeface="Arial MT"/>
                <a:cs typeface="Arial MT"/>
              </a:rPr>
              <a:t>de</a:t>
            </a:r>
            <a:r>
              <a:rPr dirty="0" sz="850" spc="-3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11111"/>
                </a:solidFill>
                <a:latin typeface="Arial MT"/>
                <a:cs typeface="Arial MT"/>
              </a:rPr>
              <a:t>R$500.000,00,</a:t>
            </a:r>
            <a:r>
              <a:rPr dirty="0" sz="850" spc="5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para </a:t>
            </a:r>
            <a:r>
              <a:rPr dirty="0" sz="850" spc="-10">
                <a:latin typeface="Arial MT"/>
                <a:cs typeface="Arial MT"/>
              </a:rPr>
              <a:t>fins</a:t>
            </a:r>
            <a:r>
              <a:rPr dirty="0" sz="850" spc="-50">
                <a:latin typeface="Arial MT"/>
                <a:cs typeface="Arial MT"/>
              </a:rPr>
              <a:t> </a:t>
            </a:r>
            <a:r>
              <a:rPr dirty="0" sz="850" spc="-55">
                <a:latin typeface="Arial MT"/>
                <a:cs typeface="Arial MT"/>
              </a:rPr>
              <a:t>que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C1C1C"/>
                </a:solidFill>
                <a:latin typeface="Arial MT"/>
                <a:cs typeface="Arial MT"/>
              </a:rPr>
              <a:t>se</a:t>
            </a:r>
            <a:r>
              <a:rPr dirty="0" sz="850" spc="-4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especifica</a:t>
            </a:r>
            <a:r>
              <a:rPr dirty="0" sz="850" spc="50"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2F2F2F"/>
                </a:solidFill>
                <a:latin typeface="Arial MT"/>
                <a:cs typeface="Arial MT"/>
              </a:rPr>
              <a:t>e</a:t>
            </a:r>
            <a:r>
              <a:rPr dirty="0" sz="850" spc="-3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51515"/>
                </a:solidFill>
                <a:latin typeface="Arial MT"/>
                <a:cs typeface="Arial MT"/>
              </a:rPr>
              <a:t>da</a:t>
            </a:r>
            <a:r>
              <a:rPr dirty="0" sz="850" spc="-1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outras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providências.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44730" y="2503737"/>
            <a:ext cx="6466840" cy="9518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 marR="5080" indent="819150">
              <a:lnSpc>
                <a:spcPct val="136400"/>
              </a:lnSpc>
              <a:spcBef>
                <a:spcPts val="100"/>
              </a:spcBef>
            </a:pPr>
            <a:r>
              <a:rPr dirty="0" sz="850" spc="-60">
                <a:solidFill>
                  <a:srgbClr val="232323"/>
                </a:solidFill>
                <a:latin typeface="Arial MT"/>
                <a:cs typeface="Arial MT"/>
              </a:rPr>
              <a:t>O</a:t>
            </a:r>
            <a:r>
              <a:rPr dirty="0" sz="850" spc="-1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PREFEITO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MUNICIPAL,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12121"/>
                </a:solidFill>
                <a:latin typeface="Arial MT"/>
                <a:cs typeface="Arial MT"/>
              </a:rPr>
              <a:t>no</a:t>
            </a:r>
            <a:r>
              <a:rPr dirty="0" sz="850" spc="-2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C1C1C"/>
                </a:solidFill>
                <a:latin typeface="Arial MT"/>
                <a:cs typeface="Arial MT"/>
              </a:rPr>
              <a:t>uso</a:t>
            </a:r>
            <a:r>
              <a:rPr dirty="0" sz="850" spc="-1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81818"/>
                </a:solidFill>
                <a:latin typeface="Arial MT"/>
                <a:cs typeface="Arial MT"/>
              </a:rPr>
              <a:t>de</a:t>
            </a:r>
            <a:r>
              <a:rPr dirty="0" sz="850" spc="-3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0F0F0F"/>
                </a:solidFill>
                <a:latin typeface="Arial MT"/>
                <a:cs typeface="Arial MT"/>
              </a:rPr>
              <a:t>suas</a:t>
            </a:r>
            <a:r>
              <a:rPr dirty="0" sz="850" spc="-1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atribuições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legais,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constitucionais </a:t>
            </a:r>
            <a:r>
              <a:rPr dirty="0" sz="850">
                <a:solidFill>
                  <a:srgbClr val="1D1D1D"/>
                </a:solidFill>
                <a:latin typeface="Arial MT"/>
                <a:cs typeface="Arial MT"/>
              </a:rPr>
              <a:t>e</a:t>
            </a:r>
            <a:r>
              <a:rPr dirty="0" sz="850" spc="-2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de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acordo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C1C1C"/>
                </a:solidFill>
                <a:latin typeface="Arial MT"/>
                <a:cs typeface="Arial MT"/>
              </a:rPr>
              <a:t>com</a:t>
            </a:r>
            <a:r>
              <a:rPr dirty="0" sz="850" spc="-1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62626"/>
                </a:solidFill>
                <a:latin typeface="Arial MT"/>
                <a:cs typeface="Arial MT"/>
              </a:rPr>
              <a:t>o</a:t>
            </a:r>
            <a:r>
              <a:rPr dirty="0" sz="850" spc="-3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A1A1A"/>
                </a:solidFill>
                <a:latin typeface="Arial MT"/>
                <a:cs typeface="Arial MT"/>
              </a:rPr>
              <a:t>que</a:t>
            </a:r>
            <a:r>
              <a:rPr dirty="0" sz="850" spc="-1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lhe </a:t>
            </a:r>
            <a:r>
              <a:rPr dirty="0" sz="850" spc="-35">
                <a:solidFill>
                  <a:srgbClr val="0E0E0E"/>
                </a:solidFill>
                <a:latin typeface="Arial MT"/>
                <a:cs typeface="Arial MT"/>
              </a:rPr>
              <a:t>confere</a:t>
            </a:r>
            <a:r>
              <a:rPr dirty="0" sz="850" spc="-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A1A1A"/>
                </a:solidFill>
                <a:latin typeface="Arial MT"/>
                <a:cs typeface="Arial MT"/>
              </a:rPr>
              <a:t>o</a:t>
            </a:r>
            <a:r>
              <a:rPr dirty="0" sz="850" spc="-2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0E0E0E"/>
                </a:solidFill>
                <a:latin typeface="Arial MT"/>
                <a:cs typeface="Arial MT"/>
              </a:rPr>
              <a:t>art.</a:t>
            </a:r>
            <a:r>
              <a:rPr dirty="0" sz="850" spc="-3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81818"/>
                </a:solidFill>
                <a:latin typeface="Arial MT"/>
                <a:cs typeface="Arial MT"/>
              </a:rPr>
              <a:t>8º</a:t>
            </a:r>
            <a:r>
              <a:rPr dirty="0" sz="850" spc="15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262626"/>
                </a:solidFill>
                <a:latin typeface="Arial MT"/>
                <a:cs typeface="Arial MT"/>
              </a:rPr>
              <a:t>da </a:t>
            </a:r>
            <a:r>
              <a:rPr dirty="0" sz="850" spc="-20">
                <a:latin typeface="Arial MT"/>
                <a:cs typeface="Arial MT"/>
              </a:rPr>
              <a:t>Lei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n°</a:t>
            </a:r>
            <a:r>
              <a:rPr dirty="0" sz="850" spc="-45"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61616"/>
                </a:solidFill>
                <a:latin typeface="Arial MT"/>
                <a:cs typeface="Arial MT"/>
              </a:rPr>
              <a:t>859</a:t>
            </a:r>
            <a:r>
              <a:rPr dirty="0" sz="850" spc="-1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A1A1A"/>
                </a:solidFill>
                <a:latin typeface="Arial MT"/>
                <a:cs typeface="Arial MT"/>
              </a:rPr>
              <a:t>de</a:t>
            </a:r>
            <a:r>
              <a:rPr dirty="0" sz="850" spc="-3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F1F1F"/>
                </a:solidFill>
                <a:latin typeface="Arial MT"/>
                <a:cs typeface="Arial MT"/>
              </a:rPr>
              <a:t>10 </a:t>
            </a:r>
            <a:r>
              <a:rPr dirty="0" sz="850" spc="-45">
                <a:solidFill>
                  <a:srgbClr val="1A1A1A"/>
                </a:solidFill>
                <a:latin typeface="Arial MT"/>
                <a:cs typeface="Arial MT"/>
              </a:rPr>
              <a:t>de</a:t>
            </a:r>
            <a:r>
              <a:rPr dirty="0" sz="850" spc="-1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dezembro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232323"/>
                </a:solidFill>
                <a:latin typeface="Arial MT"/>
                <a:cs typeface="Arial MT"/>
              </a:rPr>
              <a:t>de </a:t>
            </a:r>
            <a:r>
              <a:rPr dirty="0" sz="850" spc="-45">
                <a:solidFill>
                  <a:srgbClr val="0C0C0C"/>
                </a:solidFill>
                <a:latin typeface="Arial MT"/>
                <a:cs typeface="Arial MT"/>
              </a:rPr>
              <a:t>2024</a:t>
            </a:r>
            <a:r>
              <a:rPr dirty="0" sz="850" spc="1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5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publicada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na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ediçâo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extra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II</a:t>
            </a:r>
            <a:r>
              <a:rPr dirty="0" sz="850" spc="-50"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C1C1C"/>
                </a:solidFill>
                <a:latin typeface="Arial MT"/>
                <a:cs typeface="Arial MT"/>
              </a:rPr>
              <a:t>n° </a:t>
            </a:r>
            <a:r>
              <a:rPr dirty="0" sz="850" spc="-50">
                <a:solidFill>
                  <a:srgbClr val="0F0F0F"/>
                </a:solidFill>
                <a:latin typeface="Arial MT"/>
                <a:cs typeface="Arial MT"/>
              </a:rPr>
              <a:t>1924</a:t>
            </a:r>
            <a:r>
              <a:rPr dirty="0" sz="850" spc="-1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F1F1F"/>
                </a:solidFill>
                <a:latin typeface="Arial MT"/>
                <a:cs typeface="Arial MT"/>
              </a:rPr>
              <a:t>de</a:t>
            </a:r>
            <a:r>
              <a:rPr dirty="0" sz="850" spc="-2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10/12/2024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50" spc="-70">
                <a:uFill>
                  <a:solidFill>
                    <a:srgbClr val="3B3B3F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50" spc="5">
                <a:uFill>
                  <a:solidFill>
                    <a:srgbClr val="3B3B3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uFill>
                  <a:solidFill>
                    <a:srgbClr val="3B3B3F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50" spc="-60">
                <a:uFill>
                  <a:solidFill>
                    <a:srgbClr val="3B3B3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uFill>
                  <a:solidFill>
                    <a:srgbClr val="3B3B3F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50" spc="-60">
                <a:uFill>
                  <a:solidFill>
                    <a:srgbClr val="3B3B3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solidFill>
                  <a:srgbClr val="1F1F1F"/>
                </a:solidFill>
                <a:uFill>
                  <a:solidFill>
                    <a:srgbClr val="3B3B3F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50" spc="-40">
                <a:solidFill>
                  <a:srgbClr val="1F1F1F"/>
                </a:solidFill>
                <a:uFill>
                  <a:solidFill>
                    <a:srgbClr val="3B3B3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solidFill>
                  <a:srgbClr val="262626"/>
                </a:solidFill>
                <a:uFill>
                  <a:solidFill>
                    <a:srgbClr val="3B3B3F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50" spc="-40">
                <a:solidFill>
                  <a:srgbClr val="262626"/>
                </a:solidFill>
                <a:uFill>
                  <a:solidFill>
                    <a:srgbClr val="3B3B3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uFill>
                  <a:solidFill>
                    <a:srgbClr val="3B3B3F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50" spc="-45">
                <a:uFill>
                  <a:solidFill>
                    <a:srgbClr val="3B3B3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25">
                <a:uFill>
                  <a:solidFill>
                    <a:srgbClr val="3B3B3F"/>
                  </a:solidFill>
                </a:uFill>
                <a:latin typeface="Arial MT"/>
                <a:cs typeface="Arial MT"/>
              </a:rPr>
              <a:t>A: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850">
              <a:latin typeface="Arial MT"/>
              <a:cs typeface="Arial MT"/>
            </a:endParaRPr>
          </a:p>
          <a:p>
            <a:pPr marL="325755">
              <a:lnSpc>
                <a:spcPct val="100000"/>
              </a:lnSpc>
              <a:spcBef>
                <a:spcPts val="5"/>
              </a:spcBef>
            </a:pPr>
            <a:r>
              <a:rPr dirty="0" sz="850" spc="-30">
                <a:latin typeface="Arial MT"/>
                <a:cs typeface="Arial MT"/>
              </a:rPr>
              <a:t>Artigo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1º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42424"/>
                </a:solidFill>
                <a:latin typeface="Arial MT"/>
                <a:cs typeface="Arial MT"/>
              </a:rPr>
              <a:t>-</a:t>
            </a:r>
            <a:r>
              <a:rPr dirty="0" sz="850" spc="-2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Fica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61616"/>
                </a:solidFill>
                <a:latin typeface="Arial MT"/>
                <a:cs typeface="Arial MT"/>
              </a:rPr>
              <a:t>aberto</a:t>
            </a:r>
            <a:r>
              <a:rPr dirty="0" sz="850" spc="-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crédito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suplementar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D1D1D"/>
                </a:solidFill>
                <a:latin typeface="Arial MT"/>
                <a:cs typeface="Arial MT"/>
              </a:rPr>
              <a:t>as </a:t>
            </a:r>
            <a:r>
              <a:rPr dirty="0" sz="850" spc="-30">
                <a:latin typeface="Arial MT"/>
                <a:cs typeface="Arial MT"/>
              </a:rPr>
              <a:t>seguintes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0F0F0F"/>
                </a:solidFill>
                <a:latin typeface="Arial MT"/>
                <a:cs typeface="Arial MT"/>
              </a:rPr>
              <a:t>dotações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87346" y="4185227"/>
            <a:ext cx="2691765" cy="400050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dirty="0" u="sng" sz="850" spc="-40" b="1">
                <a:solidFill>
                  <a:srgbClr val="1F1F1F"/>
                </a:solidFill>
                <a:uFill>
                  <a:solidFill>
                    <a:srgbClr val="3F3F3F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50" b="1">
                <a:solidFill>
                  <a:srgbClr val="1F1F1F"/>
                </a:solidFill>
                <a:uFill>
                  <a:solidFill>
                    <a:srgbClr val="3F3F3F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50" spc="-10" b="1">
                <a:uFill>
                  <a:solidFill>
                    <a:srgbClr val="3F3F3F"/>
                  </a:solidFill>
                </a:uFill>
                <a:latin typeface="Arial"/>
                <a:cs typeface="Arial"/>
              </a:rPr>
              <a:t>Suplementadas</a:t>
            </a:r>
            <a:r>
              <a:rPr dirty="0" u="sng" sz="850" spc="500" b="1">
                <a:uFill>
                  <a:solidFill>
                    <a:srgbClr val="3F3F3F"/>
                  </a:solidFill>
                </a:uFill>
                <a:latin typeface="Arial"/>
                <a:cs typeface="Arial"/>
              </a:rPr>
              <a:t> </a:t>
            </a:r>
            <a:endParaRPr sz="85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415"/>
              </a:spcBef>
            </a:pPr>
            <a:r>
              <a:rPr dirty="0" sz="950" b="1">
                <a:solidFill>
                  <a:srgbClr val="1F1F1F"/>
                </a:solidFill>
                <a:latin typeface="Arial"/>
                <a:cs typeface="Arial"/>
              </a:rPr>
              <a:t>PREFEITURA</a:t>
            </a:r>
            <a:r>
              <a:rPr dirty="0" sz="950" spc="235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1F1F1F"/>
                </a:solidFill>
                <a:latin typeface="Arial"/>
                <a:cs typeface="Arial"/>
              </a:rPr>
              <a:t>MUNICIPAL</a:t>
            </a:r>
            <a:r>
              <a:rPr dirty="0" sz="950" spc="175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A2A2A"/>
                </a:solidFill>
                <a:latin typeface="Arial"/>
                <a:cs typeface="Arial"/>
              </a:rPr>
              <a:t>DE</a:t>
            </a:r>
            <a:r>
              <a:rPr dirty="0" sz="950" spc="110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131313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387388" y="4599614"/>
          <a:ext cx="6572250" cy="11696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0725"/>
                <a:gridCol w="2829560"/>
                <a:gridCol w="2287905"/>
                <a:gridCol w="659129"/>
              </a:tblGrid>
              <a:tr h="149860">
                <a:tc>
                  <a:txBody>
                    <a:bodyPr/>
                    <a:lstStyle/>
                    <a:p>
                      <a:pPr marL="31750">
                        <a:lnSpc>
                          <a:spcPts val="940"/>
                        </a:lnSpc>
                      </a:pPr>
                      <a:r>
                        <a:rPr dirty="0" sz="850" spc="-10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01.04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ts val="940"/>
                        </a:lnSpc>
                      </a:pPr>
                      <a:r>
                        <a:rPr dirty="0" sz="850" spc="-35" b="1">
                          <a:latin typeface="Arial"/>
                          <a:cs typeface="Arial"/>
                        </a:rPr>
                        <a:t>Secretária</a:t>
                      </a:r>
                      <a:r>
                        <a:rPr dirty="0" sz="850" spc="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4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3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latin typeface="Arial"/>
                          <a:cs typeface="Arial"/>
                        </a:rPr>
                        <a:t>Governo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415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2.798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baseline="3267" sz="1275" spc="-67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baseline="3267" sz="1275" spc="15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267" sz="1275" spc="1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60">
                          <a:latin typeface="Arial MT"/>
                          <a:cs typeface="Arial MT"/>
                        </a:rPr>
                        <a:t>Ogeracionaliza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267" sz="1275" spc="-60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267" sz="1275" spc="-5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44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baseline="3267" sz="1275" spc="52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5">
                          <a:latin typeface="Arial MT"/>
                          <a:cs typeface="Arial MT"/>
                        </a:rPr>
                        <a:t>Unidades</a:t>
                      </a:r>
                      <a:endParaRPr baseline="3267" sz="1275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3.3.9.0.39.05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baseline="6535" sz="1275" spc="-52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6535" sz="1275" spc="-7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 spc="-37"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6535" sz="1275" spc="-37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6535" sz="1275" spc="-17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 spc="-7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6535" sz="1275" spc="-1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 spc="-6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6535" sz="1275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6535" sz="1275" spc="-8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 spc="-6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6535" sz="1275" spc="3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 spc="-52">
                          <a:latin typeface="Arial MT"/>
                          <a:cs typeface="Arial MT"/>
                        </a:rPr>
                        <a:t>JURÍDICA</a:t>
                      </a:r>
                      <a:endParaRPr baseline="6535" sz="1275">
                        <a:latin typeface="Arial MT"/>
                        <a:cs typeface="Arial MT"/>
                      </a:endParaRPr>
                    </a:p>
                  </a:txBody>
                  <a:tcPr marL="0" marR="0" marB="0" marT="26670"/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3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-1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Imposto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</a:tr>
              <a:tr h="151130">
                <a:tc>
                  <a:txBody>
                    <a:bodyPr/>
                    <a:lstStyle/>
                    <a:p>
                      <a:pPr marL="31750">
                        <a:lnSpc>
                          <a:spcPts val="1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3.3.9.0.39.05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ts val="955"/>
                        </a:lnSpc>
                        <a:spcBef>
                          <a:spcPts val="140"/>
                        </a:spcBef>
                      </a:pPr>
                      <a:r>
                        <a:rPr dirty="0" baseline="3267" sz="1275" spc="-52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3267" sz="1275" spc="-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37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SERV</a:t>
                      </a:r>
                      <a:r>
                        <a:rPr dirty="0" sz="850" spc="-2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IC</a:t>
                      </a:r>
                      <a:r>
                        <a:rPr dirty="0" baseline="3267" sz="1275" spc="-37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267" sz="1275" spc="-13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7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267" sz="1275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67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267" sz="1275" spc="6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44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267" sz="1275" spc="-52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52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267" sz="1275" spc="7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52">
                          <a:latin typeface="Arial MT"/>
                          <a:cs typeface="Arial MT"/>
                        </a:rPr>
                        <a:t>JURIDICA</a:t>
                      </a:r>
                      <a:endParaRPr baseline="3267" sz="1275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ts val="930"/>
                        </a:lnSpc>
                        <a:spcBef>
                          <a:spcPts val="165"/>
                        </a:spcBef>
                      </a:pPr>
                      <a:r>
                        <a:rPr dirty="0" baseline="3267" sz="1275" spc="-37">
                          <a:latin typeface="Arial MT"/>
                          <a:cs typeface="Arial MT"/>
                        </a:rPr>
                        <a:t>Ro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v</a:t>
                      </a:r>
                      <a:r>
                        <a:rPr dirty="0" baseline="3267" sz="1275" spc="-37">
                          <a:latin typeface="Arial MT"/>
                          <a:cs typeface="Arial MT"/>
                        </a:rPr>
                        <a:t>alties</a:t>
                      </a:r>
                      <a:r>
                        <a:rPr dirty="0" baseline="3267" sz="1275" spc="-12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267" sz="1275" spc="22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5">
                          <a:latin typeface="Arial MT"/>
                          <a:cs typeface="Arial MT"/>
                        </a:rPr>
                        <a:t>União</a:t>
                      </a:r>
                      <a:endParaRPr baseline="3267" sz="1275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ts val="1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300.000.00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96850">
                <a:tc gridSpan="3">
                  <a:txBody>
                    <a:bodyPr/>
                    <a:lstStyle/>
                    <a:p>
                      <a:pPr marL="354774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-35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15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2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2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368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-1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500.000,00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36830"/>
                </a:tc>
              </a:tr>
              <a:tr h="170180">
                <a:tc gridSpan="3">
                  <a:txBody>
                    <a:bodyPr/>
                    <a:lstStyle/>
                    <a:p>
                      <a:pPr marL="3545204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35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50" spc="-2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50" spc="160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RJ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500.000,00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40970">
                <a:tc gridSpan="3">
                  <a:txBody>
                    <a:bodyPr/>
                    <a:lstStyle/>
                    <a:p>
                      <a:pPr algn="r" marR="477520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50" spc="-1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50" spc="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500.000,00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</a:tr>
            </a:tbl>
          </a:graphicData>
        </a:graphic>
      </p:graphicFrame>
      <p:sp>
        <p:nvSpPr>
          <p:cNvPr id="12" name="object 12" descr=""/>
          <p:cNvSpPr txBox="1"/>
          <p:nvPr/>
        </p:nvSpPr>
        <p:spPr>
          <a:xfrm>
            <a:off x="734218" y="5816508"/>
            <a:ext cx="5969635" cy="280035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marL="474345" marR="5080" indent="-462280">
              <a:lnSpc>
                <a:spcPts val="980"/>
              </a:lnSpc>
              <a:spcBef>
                <a:spcPts val="165"/>
              </a:spcBef>
            </a:pPr>
            <a:r>
              <a:rPr dirty="0" sz="850" spc="-35">
                <a:latin typeface="Arial MT"/>
                <a:cs typeface="Arial MT"/>
              </a:rPr>
              <a:t>Artigo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232323"/>
                </a:solidFill>
                <a:latin typeface="Arial MT"/>
                <a:cs typeface="Arial MT"/>
              </a:rPr>
              <a:t>2º</a:t>
            </a:r>
            <a:r>
              <a:rPr dirty="0" sz="850" spc="-4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A1A1A"/>
                </a:solidFill>
                <a:latin typeface="Arial MT"/>
                <a:cs typeface="Arial MT"/>
              </a:rPr>
              <a:t>-</a:t>
            </a:r>
            <a:r>
              <a:rPr dirty="0" sz="850" spc="-9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C1C1C"/>
                </a:solidFill>
                <a:latin typeface="Arial MT"/>
                <a:cs typeface="Arial MT"/>
              </a:rPr>
              <a:t>As</a:t>
            </a:r>
            <a:r>
              <a:rPr dirty="0" sz="850" spc="-2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61616"/>
                </a:solidFill>
                <a:latin typeface="Arial MT"/>
                <a:cs typeface="Arial MT"/>
              </a:rPr>
              <a:t>despesas</a:t>
            </a:r>
            <a:r>
              <a:rPr dirty="0" sz="850" spc="-2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decorrentes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C1C1C"/>
                </a:solidFill>
                <a:latin typeface="Arial MT"/>
                <a:cs typeface="Arial MT"/>
              </a:rPr>
              <a:t>da</a:t>
            </a:r>
            <a:r>
              <a:rPr dirty="0" sz="850" spc="-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abertura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D1D1D"/>
                </a:solidFill>
                <a:latin typeface="Arial MT"/>
                <a:cs typeface="Arial MT"/>
              </a:rPr>
              <a:t>do</a:t>
            </a:r>
            <a:r>
              <a:rPr dirty="0" sz="850" spc="-1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presente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crédito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suplementar,</a:t>
            </a:r>
            <a:r>
              <a:rPr dirty="0" sz="850" spc="55"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51515"/>
                </a:solidFill>
                <a:latin typeface="Arial MT"/>
                <a:cs typeface="Arial MT"/>
              </a:rPr>
              <a:t>serão</a:t>
            </a:r>
            <a:r>
              <a:rPr dirty="0" sz="850" spc="-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31313"/>
                </a:solidFill>
                <a:latin typeface="Arial MT"/>
                <a:cs typeface="Arial MT"/>
              </a:rPr>
              <a:t>cobertas</a:t>
            </a:r>
            <a:r>
              <a:rPr dirty="0" sz="850" spc="3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61616"/>
                </a:solidFill>
                <a:latin typeface="Arial MT"/>
                <a:cs typeface="Arial MT"/>
              </a:rPr>
              <a:t>com</a:t>
            </a:r>
            <a:r>
              <a:rPr dirty="0" sz="850" spc="-2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0F0F0F"/>
                </a:solidFill>
                <a:latin typeface="Arial MT"/>
                <a:cs typeface="Arial MT"/>
              </a:rPr>
              <a:t>recursos</a:t>
            </a:r>
            <a:r>
              <a:rPr dirty="0" sz="850" spc="3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262626"/>
                </a:solidFill>
                <a:latin typeface="Arial MT"/>
                <a:cs typeface="Arial MT"/>
              </a:rPr>
              <a:t>de</a:t>
            </a:r>
            <a:r>
              <a:rPr dirty="0" sz="850" spc="-1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262626"/>
                </a:solidFill>
                <a:latin typeface="Arial MT"/>
                <a:cs typeface="Arial MT"/>
              </a:rPr>
              <a:t>que</a:t>
            </a:r>
            <a:r>
              <a:rPr dirty="0" sz="850" spc="-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A1A1A"/>
                </a:solidFill>
                <a:latin typeface="Arial MT"/>
                <a:cs typeface="Arial MT"/>
              </a:rPr>
              <a:t>trata</a:t>
            </a:r>
            <a:r>
              <a:rPr dirty="0" sz="850" spc="1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62626"/>
                </a:solidFill>
                <a:latin typeface="Arial MT"/>
                <a:cs typeface="Arial MT"/>
              </a:rPr>
              <a:t>o</a:t>
            </a:r>
            <a:r>
              <a:rPr dirty="0" sz="850" spc="-1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F1F1F"/>
                </a:solidFill>
                <a:latin typeface="Arial MT"/>
                <a:cs typeface="Arial MT"/>
              </a:rPr>
              <a:t>Artigo </a:t>
            </a:r>
            <a:r>
              <a:rPr dirty="0" sz="850" spc="-35">
                <a:solidFill>
                  <a:srgbClr val="131313"/>
                </a:solidFill>
                <a:latin typeface="Arial MT"/>
                <a:cs typeface="Arial MT"/>
              </a:rPr>
              <a:t>43</a:t>
            </a:r>
            <a:r>
              <a:rPr dirty="0" sz="850" spc="-2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parágrafo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0F0F0F"/>
                </a:solidFill>
                <a:latin typeface="Arial MT"/>
                <a:cs typeface="Arial MT"/>
              </a:rPr>
              <a:t>1º</a:t>
            </a:r>
            <a:r>
              <a:rPr dirty="0" sz="850" spc="-4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0A0A0A"/>
                </a:solidFill>
                <a:latin typeface="Arial MT"/>
                <a:cs typeface="Arial MT"/>
              </a:rPr>
              <a:t>da</a:t>
            </a:r>
            <a:r>
              <a:rPr dirty="0" sz="850" spc="-1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Lei </a:t>
            </a:r>
            <a:r>
              <a:rPr dirty="0" sz="850" spc="-40">
                <a:latin typeface="Arial MT"/>
                <a:cs typeface="Arial MT"/>
              </a:rPr>
              <a:t>Federal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81818"/>
                </a:solidFill>
                <a:latin typeface="Arial MT"/>
                <a:cs typeface="Arial MT"/>
              </a:rPr>
              <a:t>N°</a:t>
            </a:r>
            <a:r>
              <a:rPr dirty="0" sz="850" spc="-4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0C0C0C"/>
                </a:solidFill>
                <a:latin typeface="Arial MT"/>
                <a:cs typeface="Arial MT"/>
              </a:rPr>
              <a:t>4.320/64,</a:t>
            </a:r>
            <a:r>
              <a:rPr dirty="0" sz="850" spc="4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Inciso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0C0C0C"/>
                </a:solidFill>
                <a:latin typeface="Arial MT"/>
                <a:cs typeface="Arial MT"/>
              </a:rPr>
              <a:t>III.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604863" y="6165301"/>
            <a:ext cx="164655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4805" marR="5715" indent="-332740">
              <a:lnSpc>
                <a:spcPct val="141100"/>
              </a:lnSpc>
              <a:spcBef>
                <a:spcPts val="100"/>
              </a:spcBef>
            </a:pPr>
            <a:r>
              <a:rPr dirty="0" sz="850" spc="-20">
                <a:latin typeface="Arial MT"/>
                <a:cs typeface="Arial MT"/>
              </a:rPr>
              <a:t>Inciso: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31313"/>
                </a:solidFill>
                <a:latin typeface="Arial MT"/>
                <a:cs typeface="Arial MT"/>
              </a:rPr>
              <a:t>ll</a:t>
            </a:r>
            <a:r>
              <a:rPr dirty="0" sz="850" spc="2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0F0F0F"/>
                </a:solidFill>
                <a:latin typeface="Arial MT"/>
                <a:cs typeface="Arial MT"/>
              </a:rPr>
              <a:t>-</a:t>
            </a:r>
            <a:r>
              <a:rPr dirty="0" sz="850" spc="-5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31313"/>
                </a:solidFill>
                <a:latin typeface="Arial MT"/>
                <a:cs typeface="Arial MT"/>
              </a:rPr>
              <a:t>Excesso</a:t>
            </a:r>
            <a:r>
              <a:rPr dirty="0" sz="85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262626"/>
                </a:solidFill>
                <a:latin typeface="Arial MT"/>
                <a:cs typeface="Arial MT"/>
              </a:rPr>
              <a:t>de</a:t>
            </a:r>
            <a:r>
              <a:rPr dirty="0" sz="850" spc="-4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Arrecadação: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0C0C0C"/>
                </a:solidFill>
                <a:latin typeface="Arial MT"/>
                <a:cs typeface="Arial MT"/>
              </a:rPr>
              <a:t>III</a:t>
            </a:r>
            <a:r>
              <a:rPr dirty="0" sz="850" spc="-5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F1F1F"/>
                </a:solidFill>
                <a:latin typeface="Arial MT"/>
                <a:cs typeface="Arial MT"/>
              </a:rPr>
              <a:t>-</a:t>
            </a:r>
            <a:r>
              <a:rPr dirty="0" sz="850" spc="-6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31313"/>
                </a:solidFill>
                <a:latin typeface="Arial MT"/>
                <a:cs typeface="Arial MT"/>
              </a:rPr>
              <a:t>Anulação</a:t>
            </a:r>
            <a:r>
              <a:rPr dirty="0" sz="850" spc="2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2A2A2A"/>
                </a:solidFill>
                <a:latin typeface="Arial MT"/>
                <a:cs typeface="Arial MT"/>
              </a:rPr>
              <a:t>de</a:t>
            </a:r>
            <a:r>
              <a:rPr dirty="0" sz="850" spc="-2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0A0A0A"/>
                </a:solidFill>
                <a:latin typeface="Arial MT"/>
                <a:cs typeface="Arial MT"/>
              </a:rPr>
              <a:t>Dotação</a:t>
            </a:r>
            <a:r>
              <a:rPr dirty="0" sz="850" spc="1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0C0C0C"/>
                </a:solidFill>
                <a:latin typeface="Arial MT"/>
                <a:cs typeface="Arial MT"/>
              </a:rPr>
              <a:t>: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272106" y="6502937"/>
            <a:ext cx="2689860" cy="404495"/>
          </a:xfrm>
          <a:prstGeom prst="rect">
            <a:avLst/>
          </a:prstGeom>
        </p:spPr>
        <p:txBody>
          <a:bodyPr wrap="square" lIns="0" tIns="571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dirty="0" u="sng" sz="850" spc="-40" b="1">
                <a:solidFill>
                  <a:srgbClr val="0F0F0F"/>
                </a:solidFill>
                <a:uFill>
                  <a:solidFill>
                    <a:srgbClr val="38383B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50" spc="5" b="1">
                <a:solidFill>
                  <a:srgbClr val="0F0F0F"/>
                </a:solidFill>
                <a:uFill>
                  <a:solidFill>
                    <a:srgbClr val="38383B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50" spc="-10" b="1">
                <a:solidFill>
                  <a:srgbClr val="131313"/>
                </a:solidFill>
                <a:uFill>
                  <a:solidFill>
                    <a:srgbClr val="38383B"/>
                  </a:solidFill>
                </a:uFill>
                <a:latin typeface="Arial"/>
                <a:cs typeface="Arial"/>
              </a:rPr>
              <a:t>Anuladas</a:t>
            </a:r>
            <a:r>
              <a:rPr dirty="0" u="sng" sz="850" spc="500" b="1">
                <a:solidFill>
                  <a:srgbClr val="131313"/>
                </a:solidFill>
                <a:uFill>
                  <a:solidFill>
                    <a:srgbClr val="38383B"/>
                  </a:solidFill>
                </a:uFill>
                <a:latin typeface="Arial"/>
                <a:cs typeface="Arial"/>
              </a:rPr>
              <a:t> </a:t>
            </a:r>
            <a:endParaRPr sz="850">
              <a:latin typeface="Arial"/>
              <a:cs typeface="Arial"/>
            </a:endParaRPr>
          </a:p>
          <a:p>
            <a:pPr marL="56515">
              <a:lnSpc>
                <a:spcPct val="100000"/>
              </a:lnSpc>
              <a:spcBef>
                <a:spcPts val="414"/>
              </a:spcBef>
            </a:pPr>
            <a:r>
              <a:rPr dirty="0" sz="1000" spc="-10" b="1">
                <a:solidFill>
                  <a:srgbClr val="212121"/>
                </a:solidFill>
                <a:latin typeface="Arial"/>
                <a:cs typeface="Arial"/>
              </a:rPr>
              <a:t>PREFEITURA</a:t>
            </a:r>
            <a:r>
              <a:rPr dirty="0" sz="1000" spc="30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C1C1C"/>
                </a:solidFill>
                <a:latin typeface="Arial"/>
                <a:cs typeface="Arial"/>
              </a:rPr>
              <a:t>MUNICIPAL</a:t>
            </a:r>
            <a:r>
              <a:rPr dirty="0" sz="1000" spc="30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2B2B2B"/>
                </a:solidFill>
                <a:latin typeface="Arial"/>
                <a:cs typeface="Arial"/>
              </a:rPr>
              <a:t>DE</a:t>
            </a:r>
            <a:r>
              <a:rPr dirty="0" sz="1000" spc="-35" b="1">
                <a:solidFill>
                  <a:srgbClr val="2B2B2B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212121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770526" y="6174440"/>
            <a:ext cx="649605" cy="391160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dirty="0" sz="850" spc="-40">
                <a:latin typeface="Arial MT"/>
                <a:cs typeface="Arial MT"/>
              </a:rPr>
              <a:t>R$500.000,00</a:t>
            </a:r>
            <a:endParaRPr sz="85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15"/>
              </a:spcBef>
            </a:pPr>
            <a:r>
              <a:rPr dirty="0" sz="850" spc="-10">
                <a:latin typeface="Arial MT"/>
                <a:cs typeface="Arial MT"/>
              </a:rPr>
              <a:t>$500.000,00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86438" y="6847656"/>
            <a:ext cx="613410" cy="549910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520"/>
              </a:spcBef>
            </a:pPr>
            <a:r>
              <a:rPr dirty="0" sz="850" spc="-10" b="1">
                <a:solidFill>
                  <a:srgbClr val="1F1F1F"/>
                </a:solidFill>
                <a:latin typeface="Arial"/>
                <a:cs typeface="Arial"/>
              </a:rPr>
              <a:t>01.06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dirty="0" sz="850" spc="-10">
                <a:solidFill>
                  <a:srgbClr val="0C0C0C"/>
                </a:solidFill>
                <a:latin typeface="Arial MT"/>
                <a:cs typeface="Arial MT"/>
              </a:rPr>
              <a:t>2.802</a:t>
            </a:r>
            <a:endParaRPr sz="85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229"/>
              </a:spcBef>
            </a:pPr>
            <a:r>
              <a:rPr dirty="0" sz="850" spc="-30">
                <a:latin typeface="Arial MT"/>
                <a:cs typeface="Arial MT"/>
              </a:rPr>
              <a:t>3.3.9.0.39.05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160578" y="6847656"/>
            <a:ext cx="2955290" cy="580390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41910">
              <a:lnSpc>
                <a:spcPct val="100000"/>
              </a:lnSpc>
              <a:spcBef>
                <a:spcPts val="520"/>
              </a:spcBef>
            </a:pPr>
            <a:r>
              <a:rPr dirty="0" sz="850" spc="-35" b="1">
                <a:solidFill>
                  <a:srgbClr val="111111"/>
                </a:solidFill>
                <a:latin typeface="Arial"/>
                <a:cs typeface="Arial"/>
              </a:rPr>
              <a:t>Secretária</a:t>
            </a:r>
            <a:r>
              <a:rPr dirty="0" sz="850" spc="-1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850" spc="-35" b="1">
                <a:latin typeface="Arial"/>
                <a:cs typeface="Arial"/>
              </a:rPr>
              <a:t>Municipal</a:t>
            </a:r>
            <a:r>
              <a:rPr dirty="0" sz="850" spc="40" b="1">
                <a:latin typeface="Arial"/>
                <a:cs typeface="Arial"/>
              </a:rPr>
              <a:t> </a:t>
            </a:r>
            <a:r>
              <a:rPr dirty="0" sz="850" spc="-50" b="1">
                <a:solidFill>
                  <a:srgbClr val="2A2A2A"/>
                </a:solidFill>
                <a:latin typeface="Arial"/>
                <a:cs typeface="Arial"/>
              </a:rPr>
              <a:t>de</a:t>
            </a:r>
            <a:r>
              <a:rPr dirty="0" sz="850" spc="-10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850" spc="-10" b="1">
                <a:solidFill>
                  <a:srgbClr val="131313"/>
                </a:solidFill>
                <a:latin typeface="Arial"/>
                <a:cs typeface="Arial"/>
              </a:rPr>
              <a:t>Administração</a:t>
            </a:r>
            <a:endParaRPr sz="850">
              <a:latin typeface="Arial"/>
              <a:cs typeface="Arial"/>
            </a:endParaRPr>
          </a:p>
          <a:p>
            <a:pPr marL="38100" marR="30480">
              <a:lnSpc>
                <a:spcPts val="1490"/>
              </a:lnSpc>
              <a:spcBef>
                <a:spcPts val="45"/>
              </a:spcBef>
            </a:pPr>
            <a:r>
              <a:rPr dirty="0" sz="850" spc="-45">
                <a:latin typeface="Arial MT"/>
                <a:cs typeface="Arial MT"/>
              </a:rPr>
              <a:t>Manutenção</a:t>
            </a:r>
            <a:r>
              <a:rPr dirty="0" sz="850" spc="75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0C0C0C"/>
                </a:solidFill>
                <a:latin typeface="Arial MT"/>
                <a:cs typeface="Arial MT"/>
              </a:rPr>
              <a:t>e</a:t>
            </a:r>
            <a:r>
              <a:rPr dirty="0" sz="850" spc="-1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Operacionalização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62626"/>
                </a:solidFill>
                <a:latin typeface="Arial MT"/>
                <a:cs typeface="Arial MT"/>
              </a:rPr>
              <a:t>das</a:t>
            </a:r>
            <a:r>
              <a:rPr dirty="0" sz="850" spc="1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Unidades</a:t>
            </a:r>
            <a:r>
              <a:rPr dirty="0" sz="850" spc="5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Administrativas </a:t>
            </a:r>
            <a:r>
              <a:rPr dirty="0" baseline="6535" sz="1275" spc="-52">
                <a:solidFill>
                  <a:srgbClr val="111111"/>
                </a:solidFill>
                <a:latin typeface="Arial MT"/>
                <a:cs typeface="Arial MT"/>
              </a:rPr>
              <a:t>DEMAIS</a:t>
            </a:r>
            <a:r>
              <a:rPr dirty="0" baseline="6535" sz="1275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baseline="6535" sz="1275" spc="-37">
                <a:latin typeface="Arial MT"/>
                <a:cs typeface="Arial MT"/>
              </a:rPr>
              <a:t>SERVI</a:t>
            </a:r>
            <a:r>
              <a:rPr dirty="0" sz="850" spc="-25">
                <a:latin typeface="Arial MT"/>
                <a:cs typeface="Arial MT"/>
              </a:rPr>
              <a:t>C</a:t>
            </a:r>
            <a:r>
              <a:rPr dirty="0" baseline="6535" sz="1275" spc="-37">
                <a:latin typeface="Arial MT"/>
                <a:cs typeface="Arial MT"/>
              </a:rPr>
              <a:t>OS</a:t>
            </a:r>
            <a:r>
              <a:rPr dirty="0" baseline="6535" sz="1275" spc="-172">
                <a:latin typeface="Arial MT"/>
                <a:cs typeface="Arial MT"/>
              </a:rPr>
              <a:t> </a:t>
            </a:r>
            <a:r>
              <a:rPr dirty="0" baseline="6535" sz="1275" spc="-60">
                <a:latin typeface="Arial MT"/>
                <a:cs typeface="Arial MT"/>
              </a:rPr>
              <a:t>DE TERCEIROS</a:t>
            </a:r>
            <a:r>
              <a:rPr dirty="0" baseline="6535" sz="1275" spc="67">
                <a:latin typeface="Arial MT"/>
                <a:cs typeface="Arial MT"/>
              </a:rPr>
              <a:t> </a:t>
            </a:r>
            <a:r>
              <a:rPr dirty="0" baseline="6535" sz="1275" spc="-44">
                <a:latin typeface="Arial MT"/>
                <a:cs typeface="Arial MT"/>
              </a:rPr>
              <a:t>-</a:t>
            </a:r>
            <a:r>
              <a:rPr dirty="0" baseline="6535" sz="1275" spc="-52">
                <a:latin typeface="Arial MT"/>
                <a:cs typeface="Arial MT"/>
              </a:rPr>
              <a:t> </a:t>
            </a:r>
            <a:r>
              <a:rPr dirty="0" baseline="6535" sz="1275" spc="-60">
                <a:solidFill>
                  <a:srgbClr val="161616"/>
                </a:solidFill>
                <a:latin typeface="Arial MT"/>
                <a:cs typeface="Arial MT"/>
              </a:rPr>
              <a:t>PESSOA</a:t>
            </a:r>
            <a:r>
              <a:rPr dirty="0" baseline="6535" sz="1275" spc="37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baseline="6535" sz="1275" spc="-15">
                <a:latin typeface="Arial MT"/>
                <a:cs typeface="Arial MT"/>
              </a:rPr>
              <a:t>JURÍDICA</a:t>
            </a:r>
            <a:endParaRPr baseline="6535" sz="1275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398413" y="7260419"/>
            <a:ext cx="170370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30">
                <a:latin typeface="Arial MT"/>
                <a:cs typeface="Arial MT"/>
              </a:rPr>
              <a:t>Recursos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não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Vinculados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F1F1F"/>
                </a:solidFill>
                <a:latin typeface="Arial MT"/>
                <a:cs typeface="Arial MT"/>
              </a:rPr>
              <a:t>de</a:t>
            </a:r>
            <a:r>
              <a:rPr dirty="0" sz="850" spc="-2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31313"/>
                </a:solidFill>
                <a:latin typeface="Arial MT"/>
                <a:cs typeface="Arial MT"/>
              </a:rPr>
              <a:t>Imposto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313516" y="7213203"/>
            <a:ext cx="528955" cy="726440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8415">
              <a:lnSpc>
                <a:spcPct val="100000"/>
              </a:lnSpc>
              <a:spcBef>
                <a:spcPts val="470"/>
              </a:spcBef>
            </a:pPr>
            <a:r>
              <a:rPr dirty="0" sz="850" spc="-40">
                <a:latin typeface="Arial MT"/>
                <a:cs typeface="Arial MT"/>
              </a:rPr>
              <a:t>500.000,00</a:t>
            </a:r>
            <a:endParaRPr sz="850">
              <a:latin typeface="Arial MT"/>
              <a:cs typeface="Arial MT"/>
            </a:endParaRPr>
          </a:p>
          <a:p>
            <a:pPr marL="18415">
              <a:lnSpc>
                <a:spcPct val="100000"/>
              </a:lnSpc>
              <a:spcBef>
                <a:spcPts val="370"/>
              </a:spcBef>
            </a:pPr>
            <a:r>
              <a:rPr dirty="0" sz="850" spc="-40">
                <a:solidFill>
                  <a:srgbClr val="1D1D1D"/>
                </a:solidFill>
                <a:latin typeface="Arial MT"/>
                <a:cs typeface="Arial MT"/>
              </a:rPr>
              <a:t>500.000,00</a:t>
            </a:r>
            <a:endParaRPr sz="850">
              <a:latin typeface="Arial MT"/>
              <a:cs typeface="Arial MT"/>
            </a:endParaRPr>
          </a:p>
          <a:p>
            <a:pPr marL="12700" marR="5715" indent="2540">
              <a:lnSpc>
                <a:spcPct val="127000"/>
              </a:lnSpc>
              <a:spcBef>
                <a:spcPts val="145"/>
              </a:spcBef>
            </a:pPr>
            <a:r>
              <a:rPr dirty="0" sz="850" spc="-55">
                <a:solidFill>
                  <a:srgbClr val="181818"/>
                </a:solidFill>
                <a:latin typeface="Arial MT"/>
                <a:cs typeface="Arial MT"/>
              </a:rPr>
              <a:t>Soo.ooo,00</a:t>
            </a:r>
            <a:r>
              <a:rPr dirty="0" sz="850" spc="50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81818"/>
                </a:solidFill>
                <a:latin typeface="Arial MT"/>
                <a:cs typeface="Arial MT"/>
              </a:rPr>
              <a:t>500.000,00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3904708" y="7383791"/>
            <a:ext cx="1832610" cy="555625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520"/>
              </a:spcBef>
            </a:pPr>
            <a:r>
              <a:rPr dirty="0" sz="850">
                <a:latin typeface="Arial MT"/>
                <a:cs typeface="Arial MT"/>
              </a:rPr>
              <a:t>Total</a:t>
            </a:r>
            <a:r>
              <a:rPr dirty="0" sz="850" spc="-50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A1A1A"/>
                </a:solidFill>
                <a:latin typeface="Arial MT"/>
                <a:cs typeface="Arial MT"/>
              </a:rPr>
              <a:t>do</a:t>
            </a:r>
            <a:r>
              <a:rPr dirty="0" sz="850" spc="-4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A1A1A"/>
                </a:solidFill>
                <a:latin typeface="Arial MT"/>
                <a:cs typeface="Arial MT"/>
              </a:rPr>
              <a:t>Projeto </a:t>
            </a:r>
            <a:r>
              <a:rPr dirty="0" sz="850">
                <a:solidFill>
                  <a:srgbClr val="0F0F0F"/>
                </a:solidFill>
                <a:latin typeface="Arial MT"/>
                <a:cs typeface="Arial MT"/>
              </a:rPr>
              <a:t>/</a:t>
            </a:r>
            <a:r>
              <a:rPr dirty="0" sz="850" spc="-3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A1A1A"/>
                </a:solidFill>
                <a:latin typeface="Arial MT"/>
                <a:cs typeface="Arial MT"/>
              </a:rPr>
              <a:t>Atividade</a:t>
            </a:r>
            <a:r>
              <a:rPr dirty="0" sz="850" spc="1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2F2F2F"/>
                </a:solidFill>
                <a:latin typeface="Arial MT"/>
                <a:cs typeface="Arial MT"/>
              </a:rPr>
              <a:t>R$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dirty="0" sz="850" spc="-35" b="1">
                <a:latin typeface="Arial"/>
                <a:cs typeface="Arial"/>
              </a:rPr>
              <a:t>Total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45" b="1">
                <a:solidFill>
                  <a:srgbClr val="181818"/>
                </a:solidFill>
                <a:latin typeface="Arial"/>
                <a:cs typeface="Arial"/>
              </a:rPr>
              <a:t>da</a:t>
            </a:r>
            <a:r>
              <a:rPr dirty="0" sz="850" spc="-20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850" spc="-30" b="1">
                <a:solidFill>
                  <a:srgbClr val="131313"/>
                </a:solidFill>
                <a:latin typeface="Arial"/>
                <a:cs typeface="Arial"/>
              </a:rPr>
              <a:t>Unidade</a:t>
            </a:r>
            <a:r>
              <a:rPr dirty="0" sz="850" spc="175" b="1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dirty="0" sz="850" spc="-25" b="1">
                <a:solidFill>
                  <a:srgbClr val="2D2D2D"/>
                </a:solidFill>
                <a:latin typeface="Arial"/>
                <a:cs typeface="Arial"/>
              </a:rPr>
              <a:t>R$</a:t>
            </a:r>
            <a:endParaRPr sz="850">
              <a:latin typeface="Arial"/>
              <a:cs typeface="Arial"/>
            </a:endParaRPr>
          </a:p>
          <a:p>
            <a:pPr marL="702945">
              <a:lnSpc>
                <a:spcPct val="100000"/>
              </a:lnSpc>
              <a:spcBef>
                <a:spcPts val="275"/>
              </a:spcBef>
            </a:pPr>
            <a:r>
              <a:rPr dirty="0" sz="850">
                <a:solidFill>
                  <a:srgbClr val="181818"/>
                </a:solidFill>
                <a:latin typeface="Arial MT"/>
                <a:cs typeface="Arial MT"/>
              </a:rPr>
              <a:t>Valor</a:t>
            </a:r>
            <a:r>
              <a:rPr dirty="0" sz="850" spc="-2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Total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A1A1A"/>
                </a:solidFill>
                <a:latin typeface="Arial MT"/>
                <a:cs typeface="Arial MT"/>
              </a:rPr>
              <a:t>Anulado</a:t>
            </a:r>
            <a:r>
              <a:rPr dirty="0" sz="850" spc="-1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81818"/>
                </a:solidFill>
                <a:latin typeface="Arial MT"/>
                <a:cs typeface="Arial MT"/>
              </a:rPr>
              <a:t>RJ</a:t>
            </a:r>
            <a:endParaRPr sz="8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3359" y="9754017"/>
            <a:ext cx="6656832" cy="173634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2642616" y="2505520"/>
            <a:ext cx="1950720" cy="0"/>
          </a:xfrm>
          <a:custGeom>
            <a:avLst/>
            <a:gdLst/>
            <a:ahLst/>
            <a:cxnLst/>
            <a:rect l="l" t="t" r="r" b="b"/>
            <a:pathLst>
              <a:path w="1950720" h="0">
                <a:moveTo>
                  <a:pt x="0" y="0"/>
                </a:moveTo>
                <a:lnTo>
                  <a:pt x="1950720" y="0"/>
                </a:lnTo>
              </a:path>
            </a:pathLst>
          </a:custGeom>
          <a:ln w="9138">
            <a:solidFill>
              <a:srgbClr val="38343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77368" y="1093595"/>
            <a:ext cx="6654165" cy="0"/>
          </a:xfrm>
          <a:custGeom>
            <a:avLst/>
            <a:gdLst/>
            <a:ahLst/>
            <a:cxnLst/>
            <a:rect l="l" t="t" r="r" b="b"/>
            <a:pathLst>
              <a:path w="6654165" h="0">
                <a:moveTo>
                  <a:pt x="0" y="0"/>
                </a:moveTo>
                <a:lnTo>
                  <a:pt x="6653783" y="0"/>
                </a:lnTo>
              </a:path>
            </a:pathLst>
          </a:custGeom>
          <a:ln w="18277">
            <a:solidFill>
              <a:srgbClr val="242424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5" name="object 5" descr=""/>
          <p:cNvGrpSpPr/>
          <p:nvPr/>
        </p:nvGrpSpPr>
        <p:grpSpPr>
          <a:xfrm>
            <a:off x="377952" y="271114"/>
            <a:ext cx="603885" cy="636905"/>
            <a:chOff x="377952" y="271114"/>
            <a:chExt cx="603885" cy="636905"/>
          </a:xfrm>
        </p:grpSpPr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7952" y="554413"/>
              <a:ext cx="603504" cy="353362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12064" y="271114"/>
              <a:ext cx="390143" cy="265021"/>
            </a:xfrm>
            <a:prstGeom prst="rect">
              <a:avLst/>
            </a:prstGeom>
          </p:spPr>
        </p:pic>
      </p:grpSp>
      <p:sp>
        <p:nvSpPr>
          <p:cNvPr id="8" name="object 8" descr=""/>
          <p:cNvSpPr txBox="1"/>
          <p:nvPr/>
        </p:nvSpPr>
        <p:spPr>
          <a:xfrm>
            <a:off x="1194596" y="136565"/>
            <a:ext cx="3157220" cy="5683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solidFill>
                  <a:srgbClr val="181818"/>
                </a:solidFill>
                <a:latin typeface="Arial MT"/>
                <a:cs typeface="Arial MT"/>
              </a:rPr>
              <a:t>PREFEITURA</a:t>
            </a:r>
            <a:r>
              <a:rPr dirty="0" sz="1200" spc="15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212121"/>
                </a:solidFill>
                <a:latin typeface="Arial MT"/>
                <a:cs typeface="Arial MT"/>
              </a:rPr>
              <a:t>MUNICIPAL</a:t>
            </a:r>
            <a:r>
              <a:rPr dirty="0" sz="1200" spc="5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2B2B2B"/>
                </a:solidFill>
                <a:latin typeface="Arial MT"/>
                <a:cs typeface="Arial MT"/>
              </a:rPr>
              <a:t>DE</a:t>
            </a:r>
            <a:r>
              <a:rPr dirty="0" sz="1200" spc="-3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151515"/>
                </a:solidFill>
                <a:latin typeface="Arial MT"/>
                <a:cs typeface="Arial MT"/>
              </a:rPr>
              <a:t>SEROPEDICA</a:t>
            </a:r>
            <a:endParaRPr sz="1200">
              <a:latin typeface="Arial MT"/>
              <a:cs typeface="Arial MT"/>
            </a:endParaRPr>
          </a:p>
          <a:p>
            <a:pPr marL="12700" marR="1995805">
              <a:lnSpc>
                <a:spcPct val="115199"/>
              </a:lnSpc>
              <a:spcBef>
                <a:spcPts val="480"/>
              </a:spcBef>
            </a:pPr>
            <a:r>
              <a:rPr dirty="0" sz="850" spc="-20">
                <a:solidFill>
                  <a:srgbClr val="161616"/>
                </a:solidFill>
                <a:latin typeface="Arial MT"/>
                <a:cs typeface="Arial MT"/>
              </a:rPr>
              <a:t>Rua</a:t>
            </a:r>
            <a:r>
              <a:rPr dirty="0" sz="850" spc="-4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0F0F0F"/>
                </a:solidFill>
                <a:latin typeface="Arial MT"/>
                <a:cs typeface="Arial MT"/>
              </a:rPr>
              <a:t>Maria</a:t>
            </a:r>
            <a:r>
              <a:rPr dirty="0" sz="850" spc="-2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11111"/>
                </a:solidFill>
                <a:latin typeface="Arial MT"/>
                <a:cs typeface="Arial MT"/>
              </a:rPr>
              <a:t>Lourenço,</a:t>
            </a:r>
            <a:r>
              <a:rPr dirty="0" sz="850" spc="-4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51515"/>
                </a:solidFill>
                <a:latin typeface="Arial MT"/>
                <a:cs typeface="Arial MT"/>
              </a:rPr>
              <a:t>18 </a:t>
            </a:r>
            <a:r>
              <a:rPr dirty="0" sz="850" spc="-25">
                <a:solidFill>
                  <a:srgbClr val="181818"/>
                </a:solidFill>
                <a:latin typeface="Arial MT"/>
                <a:cs typeface="Arial MT"/>
              </a:rPr>
              <a:t>Fazenda</a:t>
            </a:r>
            <a:r>
              <a:rPr dirty="0" sz="85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61616"/>
                </a:solidFill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54961" y="1165174"/>
            <a:ext cx="4730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A1A1A"/>
                </a:solidFill>
                <a:latin typeface="Arial MT"/>
                <a:cs typeface="Arial MT"/>
              </a:rPr>
              <a:t>3º</a:t>
            </a:r>
            <a:r>
              <a:rPr dirty="0" sz="800" spc="-2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232323"/>
                </a:solidFill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262520" y="1165174"/>
            <a:ext cx="343471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Revogadas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11111"/>
                </a:solidFill>
                <a:latin typeface="Arial MT"/>
                <a:cs typeface="Arial MT"/>
              </a:rPr>
              <a:t>as</a:t>
            </a:r>
            <a:r>
              <a:rPr dirty="0" sz="800" spc="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disposições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31313"/>
                </a:solidFill>
                <a:latin typeface="Arial MT"/>
                <a:cs typeface="Arial MT"/>
              </a:rPr>
              <a:t>em</a:t>
            </a:r>
            <a:r>
              <a:rPr dirty="0" sz="800" spc="1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contrário.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cumpra-se.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675986" y="1923431"/>
            <a:ext cx="1844039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40">
                <a:latin typeface="Arial MT"/>
                <a:cs typeface="Arial MT"/>
              </a:rPr>
              <a:t>Gabinete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do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Prefeito,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15</a:t>
            </a:r>
            <a:r>
              <a:rPr dirty="0" sz="850" spc="37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de</a:t>
            </a:r>
            <a:r>
              <a:rPr dirty="0" sz="850" spc="15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abril,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0A0A0A"/>
                </a:solidFill>
                <a:latin typeface="Arial MT"/>
                <a:cs typeface="Arial MT"/>
              </a:rPr>
              <a:t>2025</a:t>
            </a:r>
            <a:endParaRPr sz="8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2025-07-10T17:13:12Z</dcterms:created>
  <dcterms:modified xsi:type="dcterms:W3CDTF">2025-07-10T17:13:12Z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2025-04-17T00:00:00Z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2025-07-10T00:00:00Z</vt:filetime>
  </property>
  <property fmtid="{D5CDD505-2E9C-101B-9397-08002B2CF9AE}" pid="5" name="Producer">
    <vt:lpwstr>Scanner System Image Conversion</vt:lpwstr>
  </property>
</Properties>
</file>