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71127" y="347612"/>
            <a:ext cx="805150" cy="75011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82494" y="413937"/>
            <a:ext cx="5981700" cy="5782945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1144905" marR="2291715" indent="-4445">
              <a:lnSpc>
                <a:spcPct val="94800"/>
              </a:lnSpc>
              <a:spcBef>
                <a:spcPts val="175"/>
              </a:spcBef>
            </a:pPr>
            <a:r>
              <a:rPr dirty="0" sz="1250">
                <a:solidFill>
                  <a:srgbClr val="262626"/>
                </a:solidFill>
                <a:latin typeface="Arial MT"/>
                <a:cs typeface="Arial MT"/>
              </a:rPr>
              <a:t>Eetado</a:t>
            </a:r>
            <a:r>
              <a:rPr dirty="0" sz="1250" spc="4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151515"/>
                </a:solidFill>
                <a:latin typeface="Arial MT"/>
                <a:cs typeface="Arial MT"/>
              </a:rPr>
              <a:t>do</a:t>
            </a:r>
            <a:r>
              <a:rPr dirty="0" sz="1250" spc="-3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212121"/>
                </a:solidFill>
                <a:latin typeface="Arial MT"/>
                <a:cs typeface="Arial MT"/>
              </a:rPr>
              <a:t>Rio</a:t>
            </a:r>
            <a:r>
              <a:rPr dirty="0" sz="125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1250" spc="-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250" spc="-10">
                <a:solidFill>
                  <a:srgbClr val="151515"/>
                </a:solidFill>
                <a:latin typeface="Arial MT"/>
                <a:cs typeface="Arial MT"/>
              </a:rPr>
              <a:t>Janeiro</a:t>
            </a:r>
            <a:r>
              <a:rPr dirty="0" sz="1250" spc="50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161616"/>
                </a:solidFill>
                <a:latin typeface="Arial MT"/>
                <a:cs typeface="Arial MT"/>
              </a:rPr>
              <a:t>Prefeitura</a:t>
            </a:r>
            <a:r>
              <a:rPr dirty="0" sz="1250" spc="7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232323"/>
                </a:solidFill>
                <a:latin typeface="Arial MT"/>
                <a:cs typeface="Arial MT"/>
              </a:rPr>
              <a:t>Municipal</a:t>
            </a:r>
            <a:r>
              <a:rPr dirty="0" sz="1250" spc="6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1250" spc="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250" spc="-10">
                <a:solidFill>
                  <a:srgbClr val="131313"/>
                </a:solidFill>
                <a:latin typeface="Arial MT"/>
                <a:cs typeface="Arial MT"/>
              </a:rPr>
              <a:t>Seropédica </a:t>
            </a:r>
            <a:r>
              <a:rPr dirty="0" sz="1250">
                <a:solidFill>
                  <a:srgbClr val="1F1F1F"/>
                </a:solidFill>
                <a:latin typeface="Arial MT"/>
                <a:cs typeface="Arial MT"/>
              </a:rPr>
              <a:t>Gabinete</a:t>
            </a:r>
            <a:r>
              <a:rPr dirty="0" sz="1250" spc="7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232323"/>
                </a:solidFill>
                <a:latin typeface="Arial MT"/>
                <a:cs typeface="Arial MT"/>
              </a:rPr>
              <a:t>do</a:t>
            </a:r>
            <a:r>
              <a:rPr dirty="0" sz="125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250" spc="-10">
                <a:solidFill>
                  <a:srgbClr val="1D1D1D"/>
                </a:solidFill>
                <a:latin typeface="Arial MT"/>
                <a:cs typeface="Arial MT"/>
              </a:rPr>
              <a:t>Prefeito</a:t>
            </a:r>
            <a:endParaRPr sz="12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2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250" spc="-55" b="1">
                <a:solidFill>
                  <a:srgbClr val="212121"/>
                </a:solidFill>
                <a:latin typeface="Times New Roman"/>
                <a:cs typeface="Times New Roman"/>
              </a:rPr>
              <a:t>DECRETO</a:t>
            </a:r>
            <a:r>
              <a:rPr dirty="0" sz="1250" spc="-25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95">
                <a:solidFill>
                  <a:srgbClr val="1D1D1D"/>
                </a:solidFill>
                <a:latin typeface="Times New Roman"/>
                <a:cs typeface="Times New Roman"/>
              </a:rPr>
              <a:t>N°</a:t>
            </a:r>
            <a:r>
              <a:rPr dirty="0" sz="1250" spc="-1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1C1C1C"/>
                </a:solidFill>
                <a:latin typeface="Times New Roman"/>
                <a:cs typeface="Times New Roman"/>
              </a:rPr>
              <a:t>2898</a:t>
            </a:r>
            <a:r>
              <a:rPr dirty="0" sz="1250" spc="-35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250" spc="-40" b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212121"/>
                </a:solidFill>
                <a:latin typeface="Times New Roman"/>
                <a:cs typeface="Times New Roman"/>
              </a:rPr>
              <a:t>15</a:t>
            </a:r>
            <a:r>
              <a:rPr dirty="0" sz="1250" spc="-55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232323"/>
                </a:solidFill>
                <a:latin typeface="Times New Roman"/>
                <a:cs typeface="Times New Roman"/>
              </a:rPr>
              <a:t>ABRIL</a:t>
            </a:r>
            <a:r>
              <a:rPr dirty="0" sz="1250" spc="-5" b="1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250" spc="-50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61616"/>
                </a:solidFill>
                <a:latin typeface="Times New Roman"/>
                <a:cs typeface="Times New Roman"/>
              </a:rPr>
              <a:t>2025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</a:pPr>
            <a:endParaRPr sz="1250">
              <a:latin typeface="Times New Roman"/>
              <a:cs typeface="Times New Roman"/>
            </a:endParaRPr>
          </a:p>
          <a:p>
            <a:pPr marL="1817370" marR="36830" indent="-3810">
              <a:lnSpc>
                <a:spcPts val="1370"/>
              </a:lnSpc>
              <a:spcBef>
                <a:spcPts val="5"/>
              </a:spcBef>
              <a:tabLst>
                <a:tab pos="2613660" algn="l"/>
                <a:tab pos="4454525" algn="l"/>
              </a:tabLst>
            </a:pPr>
            <a:r>
              <a:rPr dirty="0" sz="1250" spc="-10" b="1">
                <a:solidFill>
                  <a:srgbClr val="1F1F1F"/>
                </a:solidFill>
                <a:latin typeface="Times New Roman"/>
                <a:cs typeface="Times New Roman"/>
              </a:rPr>
              <a:t>INSTITUI</a:t>
            </a:r>
            <a:r>
              <a:rPr dirty="0" sz="1250" b="1">
                <a:solidFill>
                  <a:srgbClr val="1F1F1F"/>
                </a:solidFill>
                <a:latin typeface="Times New Roman"/>
                <a:cs typeface="Times New Roman"/>
              </a:rPr>
              <a:t>	</a:t>
            </a:r>
            <a:r>
              <a:rPr dirty="0" sz="1250" b="1">
                <a:solidFill>
                  <a:srgbClr val="151515"/>
                </a:solidFill>
                <a:latin typeface="Times New Roman"/>
                <a:cs typeface="Times New Roman"/>
              </a:rPr>
              <a:t>PONTO</a:t>
            </a:r>
            <a:r>
              <a:rPr dirty="0" sz="1250" spc="330" b="1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161616"/>
                </a:solidFill>
                <a:latin typeface="Times New Roman"/>
                <a:cs typeface="Times New Roman"/>
              </a:rPr>
              <a:t>FACULTATIVO</a:t>
            </a:r>
            <a:r>
              <a:rPr dirty="0" sz="1250" b="1">
                <a:solidFill>
                  <a:srgbClr val="161616"/>
                </a:solidFill>
                <a:latin typeface="Times New Roman"/>
                <a:cs typeface="Times New Roman"/>
              </a:rPr>
              <a:t>	</a:t>
            </a:r>
            <a:r>
              <a:rPr dirty="0" sz="1250" b="1">
                <a:solidFill>
                  <a:srgbClr val="2B2B2B"/>
                </a:solidFill>
                <a:latin typeface="Times New Roman"/>
                <a:cs typeface="Times New Roman"/>
              </a:rPr>
              <a:t>NAS</a:t>
            </a:r>
            <a:r>
              <a:rPr dirty="0" sz="1250" spc="445" b="1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60" b="1">
                <a:solidFill>
                  <a:srgbClr val="212121"/>
                </a:solidFill>
                <a:latin typeface="Times New Roman"/>
                <a:cs typeface="Times New Roman"/>
              </a:rPr>
              <a:t>REPARTIÇÓES </a:t>
            </a:r>
            <a:r>
              <a:rPr dirty="0" sz="1250" spc="-50" b="1">
                <a:solidFill>
                  <a:srgbClr val="1A1A1A"/>
                </a:solidFill>
                <a:latin typeface="Times New Roman"/>
                <a:cs typeface="Times New Roman"/>
              </a:rPr>
              <a:t>PÚBLICAS</a:t>
            </a:r>
            <a:r>
              <a:rPr dirty="0" sz="1250" spc="45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0F0F0F"/>
                </a:solidFill>
                <a:latin typeface="Times New Roman"/>
                <a:cs typeface="Times New Roman"/>
              </a:rPr>
              <a:t>MUNICIPAIS,</a:t>
            </a:r>
            <a:r>
              <a:rPr dirty="0" sz="1250" spc="45" b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32323"/>
                </a:solidFill>
                <a:latin typeface="Times New Roman"/>
                <a:cs typeface="Times New Roman"/>
              </a:rPr>
              <a:t>E</a:t>
            </a:r>
            <a:r>
              <a:rPr dirty="0" sz="1250" spc="-50" b="1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212121"/>
                </a:solidFill>
                <a:latin typeface="Times New Roman"/>
                <a:cs typeface="Times New Roman"/>
              </a:rPr>
              <a:t>DÁ</a:t>
            </a:r>
            <a:r>
              <a:rPr dirty="0" sz="1250" spc="-25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181818"/>
                </a:solidFill>
                <a:latin typeface="Times New Roman"/>
                <a:cs typeface="Times New Roman"/>
              </a:rPr>
              <a:t>OUTRAS</a:t>
            </a:r>
            <a:r>
              <a:rPr dirty="0" sz="1250" spc="-30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212121"/>
                </a:solidFill>
                <a:latin typeface="Times New Roman"/>
                <a:cs typeface="Times New Roman"/>
              </a:rPr>
              <a:t>PROVIDÊNCIAS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80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17145" marR="17780" indent="567055">
              <a:lnSpc>
                <a:spcPts val="1400"/>
              </a:lnSpc>
            </a:pPr>
            <a:r>
              <a:rPr dirty="0" sz="1250" b="1">
                <a:solidFill>
                  <a:srgbClr val="2A2A2A"/>
                </a:solidFill>
                <a:latin typeface="Times New Roman"/>
                <a:cs typeface="Times New Roman"/>
              </a:rPr>
              <a:t>O</a:t>
            </a:r>
            <a:r>
              <a:rPr dirty="0" sz="1250" spc="-50" b="1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262626"/>
                </a:solidFill>
                <a:latin typeface="Times New Roman"/>
                <a:cs typeface="Times New Roman"/>
              </a:rPr>
              <a:t>PREFEITO</a:t>
            </a:r>
            <a:r>
              <a:rPr dirty="0" sz="1250" spc="60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5" b="1">
                <a:solidFill>
                  <a:srgbClr val="212121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80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250" spc="-60" b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0F0F0F"/>
                </a:solidFill>
                <a:latin typeface="Times New Roman"/>
                <a:cs typeface="Times New Roman"/>
              </a:rPr>
              <a:t>SEROPÉDICA,</a:t>
            </a:r>
            <a:r>
              <a:rPr dirty="0" sz="1250" spc="60" b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Estado</a:t>
            </a:r>
            <a:r>
              <a:rPr dirty="0" sz="1250" spc="-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do</a:t>
            </a:r>
            <a:r>
              <a:rPr dirty="0" sz="1250" spc="-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Rio</a:t>
            </a:r>
            <a:r>
              <a:rPr dirty="0" sz="1250" spc="-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Janeiro,</a:t>
            </a:r>
            <a:r>
              <a:rPr dirty="0" sz="1250" spc="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no</a:t>
            </a:r>
            <a:r>
              <a:rPr dirty="0" sz="1250" spc="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32323"/>
                </a:solidFill>
                <a:latin typeface="Times New Roman"/>
                <a:cs typeface="Times New Roman"/>
              </a:rPr>
              <a:t>uso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de</a:t>
            </a:r>
            <a:r>
              <a:rPr dirty="0" sz="1250" spc="-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suas</a:t>
            </a:r>
            <a:r>
              <a:rPr dirty="0" sz="1250" spc="-4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31313"/>
                </a:solidFill>
                <a:latin typeface="Times New Roman"/>
                <a:cs typeface="Times New Roman"/>
              </a:rPr>
              <a:t>atribuições</a:t>
            </a:r>
            <a:r>
              <a:rPr dirty="0" sz="1250" spc="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61616"/>
                </a:solidFill>
                <a:latin typeface="Times New Roman"/>
                <a:cs typeface="Times New Roman"/>
              </a:rPr>
              <a:t>legais</a:t>
            </a:r>
            <a:r>
              <a:rPr dirty="0" sz="1250" spc="-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e</a:t>
            </a:r>
            <a:r>
              <a:rPr dirty="0" sz="1250" spc="-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de</a:t>
            </a:r>
            <a:r>
              <a:rPr dirty="0" sz="1250" spc="-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11111"/>
                </a:solidFill>
                <a:latin typeface="Times New Roman"/>
                <a:cs typeface="Times New Roman"/>
              </a:rPr>
              <a:t>conformidade</a:t>
            </a:r>
            <a:r>
              <a:rPr dirty="0" sz="1250" spc="8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com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o</a:t>
            </a:r>
            <a:r>
              <a:rPr dirty="0" sz="1250" spc="-5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C0C0C"/>
                </a:solidFill>
                <a:latin typeface="Times New Roman"/>
                <a:cs typeface="Times New Roman"/>
              </a:rPr>
              <a:t>inciso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VII,</a:t>
            </a:r>
            <a:r>
              <a:rPr dirty="0" sz="1250" spc="-5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do</a:t>
            </a:r>
            <a:r>
              <a:rPr dirty="0" sz="1250" spc="-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F1F1F"/>
                </a:solidFill>
                <a:latin typeface="Times New Roman"/>
                <a:cs typeface="Times New Roman"/>
              </a:rPr>
              <a:t>art.74,</a:t>
            </a:r>
            <a:r>
              <a:rPr dirty="0" sz="1250" spc="-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81818"/>
                </a:solidFill>
                <a:latin typeface="Times New Roman"/>
                <a:cs typeface="Times New Roman"/>
              </a:rPr>
              <a:t>combinado</a:t>
            </a:r>
            <a:r>
              <a:rPr dirty="0" sz="1250" spc="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com</a:t>
            </a:r>
            <a:r>
              <a:rPr dirty="0" sz="1250" spc="-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o</a:t>
            </a:r>
            <a:r>
              <a:rPr dirty="0" sz="1250" spc="-3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A1A1A"/>
                </a:solidFill>
                <a:latin typeface="Times New Roman"/>
                <a:cs typeface="Times New Roman"/>
              </a:rPr>
              <a:t>art.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91,</a:t>
            </a:r>
            <a:r>
              <a:rPr dirty="0" sz="1250" spc="-8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31313"/>
                </a:solidFill>
                <a:latin typeface="Times New Roman"/>
                <a:cs typeface="Times New Roman"/>
              </a:rPr>
              <a:t>inciso</a:t>
            </a:r>
            <a:r>
              <a:rPr dirty="0" sz="1250" spc="-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62626"/>
                </a:solidFill>
                <a:latin typeface="Times New Roman"/>
                <a:cs typeface="Times New Roman"/>
              </a:rPr>
              <a:t>I,</a:t>
            </a:r>
            <a:r>
              <a:rPr dirty="0" sz="1250" spc="-6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C0C0C"/>
                </a:solidFill>
                <a:latin typeface="Times New Roman"/>
                <a:cs typeface="Times New Roman"/>
              </a:rPr>
              <a:t>alínea</a:t>
            </a:r>
            <a:r>
              <a:rPr dirty="0" sz="1250" spc="-5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31313"/>
                </a:solidFill>
                <a:latin typeface="Times New Roman"/>
                <a:cs typeface="Times New Roman"/>
              </a:rPr>
              <a:t>“J”,</a:t>
            </a:r>
            <a:r>
              <a:rPr dirty="0" sz="1250" spc="-6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62626"/>
                </a:solidFill>
                <a:latin typeface="Times New Roman"/>
                <a:cs typeface="Times New Roman"/>
              </a:rPr>
              <a:t>ambos</a:t>
            </a:r>
            <a:r>
              <a:rPr dirty="0" sz="1250" spc="-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da</a:t>
            </a:r>
            <a:r>
              <a:rPr dirty="0" sz="1250" spc="-6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82828"/>
                </a:solidFill>
                <a:latin typeface="Times New Roman"/>
                <a:cs typeface="Times New Roman"/>
              </a:rPr>
              <a:t>Lei</a:t>
            </a:r>
            <a:r>
              <a:rPr dirty="0" sz="1250" spc="-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A1A1A"/>
                </a:solidFill>
                <a:latin typeface="Times New Roman"/>
                <a:cs typeface="Times New Roman"/>
              </a:rPr>
              <a:t>Orgânica</a:t>
            </a:r>
            <a:r>
              <a:rPr dirty="0" sz="1250" spc="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do</a:t>
            </a:r>
            <a:r>
              <a:rPr dirty="0" sz="1250" spc="-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Município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250" spc="-7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F1F1F"/>
                </a:solidFill>
                <a:latin typeface="Times New Roman"/>
                <a:cs typeface="Times New Roman"/>
              </a:rPr>
              <a:t>Seropédica,</a:t>
            </a:r>
            <a:endParaRPr sz="125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1215"/>
              </a:spcBef>
            </a:pPr>
            <a:r>
              <a:rPr dirty="0" sz="1250" spc="-10" b="1">
                <a:solidFill>
                  <a:srgbClr val="232323"/>
                </a:solidFill>
                <a:latin typeface="Times New Roman"/>
                <a:cs typeface="Times New Roman"/>
              </a:rPr>
              <a:t>DECRETA:</a:t>
            </a:r>
            <a:endParaRPr sz="1250">
              <a:latin typeface="Times New Roman"/>
              <a:cs typeface="Times New Roman"/>
            </a:endParaRPr>
          </a:p>
          <a:p>
            <a:pPr algn="just" marL="20955" marR="16510" indent="449580">
              <a:lnSpc>
                <a:spcPct val="91200"/>
              </a:lnSpc>
              <a:spcBef>
                <a:spcPts val="1335"/>
              </a:spcBef>
            </a:pP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Art.</a:t>
            </a:r>
            <a:r>
              <a:rPr dirty="0" sz="1250" spc="-8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1‘</a:t>
            </a:r>
            <a:r>
              <a:rPr dirty="0" sz="1250" spc="-6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-</a:t>
            </a:r>
            <a:r>
              <a:rPr dirty="0" sz="1250" spc="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31313"/>
                </a:solidFill>
                <a:latin typeface="Times New Roman"/>
                <a:cs typeface="Times New Roman"/>
              </a:rPr>
              <a:t>Fica</a:t>
            </a:r>
            <a:r>
              <a:rPr dirty="0" sz="1250" spc="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12121"/>
                </a:solidFill>
                <a:latin typeface="Times New Roman"/>
                <a:cs typeface="Times New Roman"/>
              </a:rPr>
              <a:t>decretado</a:t>
            </a:r>
            <a:r>
              <a:rPr dirty="0" sz="1250" spc="7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5" b="1">
                <a:solidFill>
                  <a:srgbClr val="212121"/>
                </a:solidFill>
                <a:latin typeface="Times New Roman"/>
                <a:cs typeface="Times New Roman"/>
              </a:rPr>
              <a:t>PONTO</a:t>
            </a:r>
            <a:r>
              <a:rPr dirty="0" sz="1250" spc="75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latin typeface="Times New Roman"/>
                <a:cs typeface="Times New Roman"/>
              </a:rPr>
              <a:t>FACULTATIVO</a:t>
            </a:r>
            <a:r>
              <a:rPr dirty="0" sz="1250" spc="155" b="1"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D2D2D"/>
                </a:solidFill>
                <a:latin typeface="Times New Roman"/>
                <a:cs typeface="Times New Roman"/>
              </a:rPr>
              <a:t>no</a:t>
            </a:r>
            <a:r>
              <a:rPr dirty="0" sz="1250" spc="20" b="1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62626"/>
                </a:solidFill>
                <a:latin typeface="Times New Roman"/>
                <a:cs typeface="Times New Roman"/>
              </a:rPr>
              <a:t>dia</a:t>
            </a:r>
            <a:r>
              <a:rPr dirty="0" sz="1250" spc="25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22</a:t>
            </a:r>
            <a:r>
              <a:rPr dirty="0" sz="1250" spc="2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250" spc="2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abril</a:t>
            </a:r>
            <a:r>
              <a:rPr dirty="0" sz="1250" spc="1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250" spc="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D1D1D"/>
                </a:solidFill>
                <a:latin typeface="Times New Roman"/>
                <a:cs typeface="Times New Roman"/>
              </a:rPr>
              <a:t>2025 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(terça-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feira)</a:t>
            </a:r>
            <a:r>
              <a:rPr dirty="0" sz="1250" spc="2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para</a:t>
            </a:r>
            <a:r>
              <a:rPr dirty="0" sz="1250" spc="2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os</a:t>
            </a:r>
            <a:r>
              <a:rPr dirty="0" sz="1250" spc="1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órgãos</a:t>
            </a:r>
            <a:r>
              <a:rPr dirty="0" sz="1250" spc="18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e</a:t>
            </a:r>
            <a:r>
              <a:rPr dirty="0" sz="1250" spc="17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entidades</a:t>
            </a:r>
            <a:r>
              <a:rPr dirty="0" sz="1250" spc="254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da</a:t>
            </a:r>
            <a:r>
              <a:rPr dirty="0" sz="1250" spc="2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Administmção</a:t>
            </a:r>
            <a:r>
              <a:rPr dirty="0" sz="1250" spc="28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Direta</a:t>
            </a:r>
            <a:r>
              <a:rPr dirty="0" sz="1250" spc="204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e</a:t>
            </a:r>
            <a:r>
              <a:rPr dirty="0" sz="1250" spc="19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Indireta</a:t>
            </a:r>
            <a:r>
              <a:rPr dirty="0" sz="1250" spc="24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do</a:t>
            </a:r>
            <a:r>
              <a:rPr dirty="0" sz="1250" spc="204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Poder</a:t>
            </a:r>
            <a:r>
              <a:rPr dirty="0" sz="1250" spc="2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12121"/>
                </a:solidFill>
                <a:latin typeface="Times New Roman"/>
                <a:cs typeface="Times New Roman"/>
              </a:rPr>
              <a:t>Executivo </a:t>
            </a:r>
            <a:r>
              <a:rPr dirty="0" sz="1250" spc="-10">
                <a:solidFill>
                  <a:srgbClr val="0A0A0A"/>
                </a:solidFill>
                <a:latin typeface="Times New Roman"/>
                <a:cs typeface="Times New Roman"/>
              </a:rPr>
              <a:t>Municipal.</a:t>
            </a:r>
            <a:endParaRPr sz="1250">
              <a:latin typeface="Times New Roman"/>
              <a:cs typeface="Times New Roman"/>
            </a:endParaRPr>
          </a:p>
          <a:p>
            <a:pPr algn="just" marL="22225" marR="19050" indent="448309">
              <a:lnSpc>
                <a:spcPct val="92000"/>
              </a:lnSpc>
              <a:spcBef>
                <a:spcPts val="1390"/>
              </a:spcBef>
            </a:pP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Art.</a:t>
            </a:r>
            <a:r>
              <a:rPr dirty="0" sz="1250" spc="7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2’</a:t>
            </a:r>
            <a:r>
              <a:rPr dirty="0" sz="1250" spc="2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-</a:t>
            </a:r>
            <a:r>
              <a:rPr dirty="0" sz="1250" spc="10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Ficam</a:t>
            </a:r>
            <a:r>
              <a:rPr dirty="0" sz="1250" spc="16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excluídos</a:t>
            </a:r>
            <a:r>
              <a:rPr dirty="0" sz="1250" spc="1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do</a:t>
            </a:r>
            <a:r>
              <a:rPr dirty="0" sz="1250" spc="9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80808"/>
                </a:solidFill>
                <a:latin typeface="Times New Roman"/>
                <a:cs typeface="Times New Roman"/>
              </a:rPr>
              <a:t>estabelecido</a:t>
            </a:r>
            <a:r>
              <a:rPr dirty="0" sz="1250" spc="18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E0E0E"/>
                </a:solidFill>
                <a:latin typeface="Times New Roman"/>
                <a:cs typeface="Times New Roman"/>
              </a:rPr>
              <a:t>por</a:t>
            </a:r>
            <a:r>
              <a:rPr dirty="0" sz="1250" spc="10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este</a:t>
            </a:r>
            <a:r>
              <a:rPr dirty="0" sz="1250" spc="13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Decreto</a:t>
            </a:r>
            <a:r>
              <a:rPr dirty="0" sz="1250" spc="1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os</a:t>
            </a:r>
            <a:r>
              <a:rPr dirty="0" sz="1250" spc="10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serviços</a:t>
            </a:r>
            <a:r>
              <a:rPr dirty="0" sz="1250" spc="12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80808"/>
                </a:solidFill>
                <a:latin typeface="Times New Roman"/>
                <a:cs typeface="Times New Roman"/>
              </a:rPr>
              <a:t>considerados </a:t>
            </a:r>
            <a:r>
              <a:rPr dirty="0" sz="1250" spc="-20">
                <a:latin typeface="Times New Roman"/>
                <a:cs typeface="Times New Roman"/>
              </a:rPr>
              <a:t>essenciais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ao</a:t>
            </a:r>
            <a:r>
              <a:rPr dirty="0" sz="1250" spc="-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81818"/>
                </a:solidFill>
                <a:latin typeface="Times New Roman"/>
                <a:cs typeface="Times New Roman"/>
              </a:rPr>
              <a:t>interesse</a:t>
            </a:r>
            <a:r>
              <a:rPr dirty="0" sz="1250" spc="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público</a:t>
            </a:r>
            <a:r>
              <a:rPr dirty="0" sz="1250" spc="-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250" spc="-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responsabilidade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da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A1A1A"/>
                </a:solidFill>
                <a:latin typeface="Times New Roman"/>
                <a:cs typeface="Times New Roman"/>
              </a:rPr>
              <a:t>Secretaria </a:t>
            </a:r>
            <a:r>
              <a:rPr dirty="0" sz="1250" spc="-20">
                <a:solidFill>
                  <a:srgbClr val="111111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6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51515"/>
                </a:solidFill>
                <a:latin typeface="Times New Roman"/>
                <a:cs typeface="Times New Roman"/>
              </a:rPr>
              <a:t>Saúde</a:t>
            </a:r>
            <a:r>
              <a:rPr dirty="0" sz="125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(Unidades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24hs),</a:t>
            </a:r>
            <a:r>
              <a:rPr dirty="0" sz="1250" spc="-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31313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5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250" spc="-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D1D1D"/>
                </a:solidFill>
                <a:latin typeface="Times New Roman"/>
                <a:cs typeface="Times New Roman"/>
              </a:rPr>
              <a:t>Segurança</a:t>
            </a:r>
            <a:r>
              <a:rPr dirty="0" sz="1250" spc="3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Ordem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Pública,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250" spc="-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Serviços </a:t>
            </a:r>
            <a:r>
              <a:rPr dirty="0" sz="1250" spc="-40">
                <a:solidFill>
                  <a:srgbClr val="1D1D1D"/>
                </a:solidFill>
                <a:latin typeface="Times New Roman"/>
                <a:cs typeface="Times New Roman"/>
              </a:rPr>
              <a:t>Pííblicos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e</a:t>
            </a:r>
            <a:r>
              <a:rPr dirty="0" sz="1250" spc="-7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F0F0F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C1C1C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F0F0F"/>
                </a:solidFill>
                <a:latin typeface="Times New Roman"/>
                <a:cs typeface="Times New Roman"/>
              </a:rPr>
              <a:t>Assistência</a:t>
            </a:r>
            <a:r>
              <a:rPr dirty="0" sz="1250" spc="5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A0A0A"/>
                </a:solidFill>
                <a:latin typeface="Times New Roman"/>
                <a:cs typeface="Times New Roman"/>
              </a:rPr>
              <a:t>Social</a:t>
            </a:r>
            <a:r>
              <a:rPr dirty="0" sz="1250" spc="-3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81818"/>
                </a:solidFill>
                <a:latin typeface="Times New Roman"/>
                <a:cs typeface="Times New Roman"/>
              </a:rPr>
              <a:t>Direitos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Humanos.</a:t>
            </a:r>
            <a:endParaRPr sz="1250">
              <a:latin typeface="Times New Roman"/>
              <a:cs typeface="Times New Roman"/>
            </a:endParaRPr>
          </a:p>
          <a:p>
            <a:pPr algn="just" marL="22860" marR="18415" indent="454025">
              <a:lnSpc>
                <a:spcPts val="1370"/>
              </a:lnSpc>
              <a:spcBef>
                <a:spcPts val="1430"/>
              </a:spcBef>
            </a:pPr>
            <a:r>
              <a:rPr dirty="0" sz="1250" spc="-40" b="1">
                <a:solidFill>
                  <a:srgbClr val="1D1D1D"/>
                </a:solidFill>
                <a:latin typeface="Times New Roman"/>
                <a:cs typeface="Times New Roman"/>
              </a:rPr>
              <a:t>Parágrafo</a:t>
            </a:r>
            <a:r>
              <a:rPr dirty="0" sz="1250" spc="265" b="1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15">
                <a:solidFill>
                  <a:srgbClr val="232323"/>
                </a:solidFill>
                <a:latin typeface="Times New Roman"/>
                <a:cs typeface="Times New Roman"/>
              </a:rPr>
              <a:t>fJnieo</a:t>
            </a:r>
            <a:r>
              <a:rPr dirty="0" sz="1250" spc="17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640">
                <a:solidFill>
                  <a:srgbClr val="0F0F0F"/>
                </a:solidFill>
                <a:latin typeface="Times New Roman"/>
                <a:cs typeface="Times New Roman"/>
              </a:rPr>
              <a:t>—</a:t>
            </a:r>
            <a:r>
              <a:rPr dirty="0" sz="1250" spc="16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O</a:t>
            </a:r>
            <a:r>
              <a:rPr dirty="0" sz="1250" spc="15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61616"/>
                </a:solidFill>
                <a:latin typeface="Times New Roman"/>
                <a:cs typeface="Times New Roman"/>
              </a:rPr>
              <a:t>expediente</a:t>
            </a:r>
            <a:r>
              <a:rPr dirty="0" sz="1250" spc="2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C0C0C"/>
                </a:solidFill>
                <a:latin typeface="Times New Roman"/>
                <a:cs typeface="Times New Roman"/>
              </a:rPr>
              <a:t>será</a:t>
            </a:r>
            <a:r>
              <a:rPr dirty="0" sz="1250" spc="18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normal,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15">
                <a:solidFill>
                  <a:srgbClr val="2B2B2B"/>
                </a:solidFill>
                <a:latin typeface="Times New Roman"/>
                <a:cs typeface="Times New Roman"/>
              </a:rPr>
              <a:t>sob</a:t>
            </a:r>
            <a:r>
              <a:rPr dirty="0" sz="1250" spc="17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F1F1F"/>
                </a:solidFill>
                <a:latin typeface="Times New Roman"/>
                <a:cs typeface="Times New Roman"/>
              </a:rPr>
              <a:t>a</a:t>
            </a:r>
            <a:r>
              <a:rPr dirty="0" sz="1250" spc="15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A1A1A"/>
                </a:solidFill>
                <a:latin typeface="Times New Roman"/>
                <a:cs typeface="Times New Roman"/>
              </a:rPr>
              <a:t>responsabilidade</a:t>
            </a:r>
            <a:r>
              <a:rPr dirty="0" sz="1250" spc="17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62626"/>
                </a:solidFill>
                <a:latin typeface="Times New Roman"/>
                <a:cs typeface="Times New Roman"/>
              </a:rPr>
              <a:t>dos</a:t>
            </a:r>
            <a:r>
              <a:rPr dirty="0" sz="1250" spc="17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A1A1A"/>
                </a:solidFill>
                <a:latin typeface="Times New Roman"/>
                <a:cs typeface="Times New Roman"/>
              </a:rPr>
              <a:t>respectivos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A1A1A"/>
                </a:solidFill>
                <a:latin typeface="Times New Roman"/>
                <a:cs typeface="Times New Roman"/>
              </a:rPr>
              <a:t>chefes,</a:t>
            </a:r>
            <a:r>
              <a:rPr dirty="0" sz="1250" spc="6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C1C1C"/>
                </a:solidFill>
                <a:latin typeface="Times New Roman"/>
                <a:cs typeface="Times New Roman"/>
              </a:rPr>
              <a:t>nas</a:t>
            </a:r>
            <a:r>
              <a:rPr dirty="0" sz="1250" spc="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C1C1C"/>
                </a:solidFill>
                <a:latin typeface="Times New Roman"/>
                <a:cs typeface="Times New Roman"/>
              </a:rPr>
              <a:t>repartições</a:t>
            </a:r>
            <a:r>
              <a:rPr dirty="0" sz="1250" spc="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61616"/>
                </a:solidFill>
                <a:latin typeface="Times New Roman"/>
                <a:cs typeface="Times New Roman"/>
              </a:rPr>
              <a:t>cujas</a:t>
            </a:r>
            <a:r>
              <a:rPr dirty="0" sz="1250" spc="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81818"/>
                </a:solidFill>
                <a:latin typeface="Times New Roman"/>
                <a:cs typeface="Times New Roman"/>
              </a:rPr>
              <a:t>atividades</a:t>
            </a:r>
            <a:r>
              <a:rPr dirty="0" sz="1250" spc="6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81818"/>
                </a:solidFill>
                <a:latin typeface="Times New Roman"/>
                <a:cs typeface="Times New Roman"/>
              </a:rPr>
              <a:t>não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61616"/>
                </a:solidFill>
                <a:latin typeface="Times New Roman"/>
                <a:cs typeface="Times New Roman"/>
              </a:rPr>
              <a:t>possam</a:t>
            </a:r>
            <a:r>
              <a:rPr dirty="0" sz="1250" spc="9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C0C0C"/>
                </a:solidFill>
                <a:latin typeface="Times New Roman"/>
                <a:cs typeface="Times New Roman"/>
              </a:rPr>
              <a:t>ser</a:t>
            </a:r>
            <a:r>
              <a:rPr dirty="0" sz="1250" spc="-1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31313"/>
                </a:solidFill>
                <a:latin typeface="Times New Roman"/>
                <a:cs typeface="Times New Roman"/>
              </a:rPr>
              <a:t>suspensas.</a:t>
            </a:r>
            <a:endParaRPr sz="1250">
              <a:latin typeface="Times New Roman"/>
              <a:cs typeface="Times New Roman"/>
            </a:endParaRPr>
          </a:p>
          <a:p>
            <a:pPr algn="just" marL="32384" marR="5080" indent="447675">
              <a:lnSpc>
                <a:spcPts val="1400"/>
              </a:lnSpc>
              <a:spcBef>
                <a:spcPts val="1375"/>
              </a:spcBef>
            </a:pP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Art.</a:t>
            </a:r>
            <a:r>
              <a:rPr dirty="0" sz="1250" spc="19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3º</a:t>
            </a:r>
            <a:r>
              <a:rPr dirty="0" sz="1250" spc="2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D1D1D"/>
                </a:solidFill>
                <a:latin typeface="Times New Roman"/>
                <a:cs typeface="Times New Roman"/>
              </a:rPr>
              <a:t>-</a:t>
            </a:r>
            <a:r>
              <a:rPr dirty="0" sz="1250" spc="22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Este</a:t>
            </a:r>
            <a:r>
              <a:rPr dirty="0" sz="1250" spc="26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Decreto</a:t>
            </a:r>
            <a:r>
              <a:rPr dirty="0" sz="1250" spc="28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entrará</a:t>
            </a:r>
            <a:r>
              <a:rPr dirty="0" sz="1250" spc="26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em</a:t>
            </a:r>
            <a:r>
              <a:rPr dirty="0" sz="1250" spc="26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vigor</a:t>
            </a:r>
            <a:r>
              <a:rPr dirty="0" sz="1250" spc="28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na</a:t>
            </a:r>
            <a:r>
              <a:rPr dirty="0" sz="1250" spc="2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data</a:t>
            </a:r>
            <a:r>
              <a:rPr dirty="0" sz="1250" spc="254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250" spc="2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sua</a:t>
            </a:r>
            <a:r>
              <a:rPr dirty="0" sz="1250" spc="27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publicação,</a:t>
            </a:r>
            <a:r>
              <a:rPr dirty="0" sz="1250" spc="3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revogadas</a:t>
            </a:r>
            <a:r>
              <a:rPr dirty="0" sz="1250" spc="29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42424"/>
                </a:solidFill>
                <a:latin typeface="Times New Roman"/>
                <a:cs typeface="Times New Roman"/>
              </a:rPr>
              <a:t>as </a:t>
            </a:r>
            <a:r>
              <a:rPr dirty="0" sz="1250" spc="-30">
                <a:solidFill>
                  <a:srgbClr val="1A1A1A"/>
                </a:solidFill>
                <a:latin typeface="Times New Roman"/>
                <a:cs typeface="Times New Roman"/>
              </a:rPr>
              <a:t>disposiçôes</a:t>
            </a:r>
            <a:r>
              <a:rPr dirty="0" sz="1250" spc="-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em</a:t>
            </a:r>
            <a:r>
              <a:rPr dirty="0" sz="1250" spc="-7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12121"/>
                </a:solidFill>
                <a:latin typeface="Times New Roman"/>
                <a:cs typeface="Times New Roman"/>
              </a:rPr>
              <a:t>contrário.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738332" y="7206120"/>
            <a:ext cx="2474595" cy="216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35" b="1">
                <a:solidFill>
                  <a:srgbClr val="181818"/>
                </a:solidFill>
                <a:latin typeface="Times New Roman"/>
                <a:cs typeface="Times New Roman"/>
              </a:rPr>
              <a:t>Registre-</a:t>
            </a:r>
            <a:r>
              <a:rPr dirty="0" sz="1250" b="1">
                <a:solidFill>
                  <a:srgbClr val="181818"/>
                </a:solidFill>
                <a:latin typeface="Times New Roman"/>
                <a:cs typeface="Times New Roman"/>
              </a:rPr>
              <a:t>se,</a:t>
            </a:r>
            <a:r>
              <a:rPr dirty="0" sz="1250" spc="90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55" b="1">
                <a:solidFill>
                  <a:srgbClr val="0C0C0C"/>
                </a:solidFill>
                <a:latin typeface="Times New Roman"/>
                <a:cs typeface="Times New Roman"/>
              </a:rPr>
              <a:t>Publique-</a:t>
            </a:r>
            <a:r>
              <a:rPr dirty="0" sz="1250" b="1">
                <a:solidFill>
                  <a:srgbClr val="0C0C0C"/>
                </a:solidFill>
                <a:latin typeface="Times New Roman"/>
                <a:cs typeface="Times New Roman"/>
              </a:rPr>
              <a:t>se</a:t>
            </a:r>
            <a:r>
              <a:rPr dirty="0" sz="1250" spc="120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1D1D1D"/>
                </a:solidFill>
                <a:latin typeface="Times New Roman"/>
                <a:cs typeface="Times New Roman"/>
              </a:rPr>
              <a:t>e</a:t>
            </a:r>
            <a:r>
              <a:rPr dirty="0" sz="1250" spc="-45" b="1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161616"/>
                </a:solidFill>
                <a:latin typeface="Times New Roman"/>
                <a:cs typeface="Times New Roman"/>
              </a:rPr>
              <a:t>Cumpra-</a:t>
            </a:r>
            <a:r>
              <a:rPr dirty="0" sz="1250" spc="-25" b="1">
                <a:solidFill>
                  <a:srgbClr val="161616"/>
                </a:solidFill>
                <a:latin typeface="Times New Roman"/>
                <a:cs typeface="Times New Roman"/>
              </a:rPr>
              <a:t>se.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200378" y="8404472"/>
            <a:ext cx="624205" cy="408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b="1">
                <a:solidFill>
                  <a:srgbClr val="2D2D2D"/>
                </a:solidFill>
                <a:latin typeface="Times New Roman"/>
                <a:cs typeface="Times New Roman"/>
              </a:rPr>
              <a:t>Luca</a:t>
            </a:r>
            <a:r>
              <a:rPr dirty="0" sz="1250" spc="340" b="1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212121"/>
                </a:solidFill>
                <a:latin typeface="Times New Roman"/>
                <a:cs typeface="Times New Roman"/>
              </a:rPr>
              <a:t>D</a:t>
            </a:r>
            <a:endParaRPr sz="1250">
              <a:latin typeface="Times New Roman"/>
              <a:cs typeface="Times New Roman"/>
            </a:endParaRPr>
          </a:p>
          <a:p>
            <a:pPr marL="177165">
              <a:lnSpc>
                <a:spcPct val="100000"/>
              </a:lnSpc>
              <a:spcBef>
                <a:spcPts val="10"/>
              </a:spcBef>
              <a:tabLst>
                <a:tab pos="403860" algn="l"/>
              </a:tabLst>
            </a:pPr>
            <a:r>
              <a:rPr dirty="0" sz="1250" spc="-50">
                <a:solidFill>
                  <a:srgbClr val="2A2A2A"/>
                </a:solidFill>
                <a:latin typeface="Times New Roman"/>
                <a:cs typeface="Times New Roman"/>
              </a:rPr>
              <a:t>P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	</a:t>
            </a:r>
            <a:r>
              <a:rPr dirty="0" sz="1250" spc="-20" b="1">
                <a:solidFill>
                  <a:srgbClr val="161616"/>
                </a:solidFill>
                <a:latin typeface="Times New Roman"/>
                <a:cs typeface="Times New Roman"/>
              </a:rPr>
              <a:t>feit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052671" y="8404472"/>
            <a:ext cx="716280" cy="40830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04775" marR="5080" indent="-92710">
              <a:lnSpc>
                <a:spcPct val="100800"/>
              </a:lnSpc>
              <a:spcBef>
                <a:spcPts val="85"/>
              </a:spcBef>
              <a:tabLst>
                <a:tab pos="358775" algn="l"/>
              </a:tabLst>
            </a:pPr>
            <a:r>
              <a:rPr dirty="0" sz="1250" spc="-25" b="1">
                <a:solidFill>
                  <a:srgbClr val="0F0F0F"/>
                </a:solidFill>
                <a:latin typeface="Times New Roman"/>
                <a:cs typeface="Times New Roman"/>
              </a:rPr>
              <a:t>do</a:t>
            </a:r>
            <a:r>
              <a:rPr dirty="0" sz="1250" b="1">
                <a:solidFill>
                  <a:srgbClr val="0F0F0F"/>
                </a:solidFill>
                <a:latin typeface="Times New Roman"/>
                <a:cs typeface="Times New Roman"/>
              </a:rPr>
              <a:t>	</a:t>
            </a:r>
            <a:r>
              <a:rPr dirty="0" sz="1250" spc="-35" b="1">
                <a:solidFill>
                  <a:srgbClr val="1A1A1A"/>
                </a:solidFill>
                <a:latin typeface="Times New Roman"/>
                <a:cs typeface="Times New Roman"/>
              </a:rPr>
              <a:t>autos </a:t>
            </a:r>
            <a:r>
              <a:rPr dirty="0" sz="1250" spc="-10" b="1">
                <a:solidFill>
                  <a:srgbClr val="0F0F0F"/>
                </a:solidFill>
                <a:latin typeface="Times New Roman"/>
                <a:cs typeface="Times New Roman"/>
              </a:rPr>
              <a:t>nicipal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2025-07-10T17:02:08Z</dcterms:created>
  <dcterms:modified xsi:type="dcterms:W3CDTF">2025-07-10T17:02:08Z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2025-07-10T00:00:00Z</vt:filetime>
  </property>
  <property fmtid="{D5CDD505-2E9C-101B-9397-08002B2CF9AE}" pid="5" name="Producer">
    <vt:lpwstr>www.ilovepdf.com</vt:lpwstr>
  </property>
</Properties>
</file>