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3351" y="9743705"/>
            <a:ext cx="6649996" cy="20575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5985" y="205816"/>
            <a:ext cx="745494" cy="736145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557895" y="9161495"/>
            <a:ext cx="1957705" cy="0"/>
          </a:xfrm>
          <a:custGeom>
            <a:avLst/>
            <a:gdLst/>
            <a:ahLst/>
            <a:cxnLst/>
            <a:rect l="l" t="t" r="r" b="b"/>
            <a:pathLst>
              <a:path w="1957704" h="0">
                <a:moveTo>
                  <a:pt x="0" y="0"/>
                </a:moveTo>
                <a:lnTo>
                  <a:pt x="1957495" y="0"/>
                </a:lnTo>
              </a:path>
            </a:pathLst>
          </a:custGeom>
          <a:ln w="12192">
            <a:solidFill>
              <a:srgbClr val="4F4F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55857" y="1106566"/>
            <a:ext cx="6671945" cy="0"/>
          </a:xfrm>
          <a:custGeom>
            <a:avLst/>
            <a:gdLst/>
            <a:ahLst/>
            <a:cxnLst/>
            <a:rect l="l" t="t" r="r" b="b"/>
            <a:pathLst>
              <a:path w="6671945" h="0">
                <a:moveTo>
                  <a:pt x="0" y="0"/>
                </a:moveTo>
                <a:lnTo>
                  <a:pt x="6671338" y="0"/>
                </a:lnTo>
              </a:path>
            </a:pathLst>
          </a:custGeom>
          <a:ln w="21337">
            <a:solidFill>
              <a:srgbClr val="3A3A3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22155" y="-14668"/>
            <a:ext cx="3181350" cy="688975"/>
          </a:xfrm>
          <a:prstGeom prst="rect">
            <a:avLst/>
          </a:prstGeom>
        </p:spPr>
        <p:txBody>
          <a:bodyPr wrap="square" lIns="0" tIns="11811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930"/>
              </a:spcBef>
            </a:pPr>
            <a:r>
              <a:rPr dirty="0" sz="1200" spc="-10" b="1">
                <a:solidFill>
                  <a:srgbClr val="333333"/>
                </a:solidFill>
                <a:latin typeface="Arial"/>
                <a:cs typeface="Arial"/>
              </a:rPr>
              <a:t>PREFEITURA</a:t>
            </a:r>
            <a:r>
              <a:rPr dirty="0" sz="1200" spc="1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333333"/>
                </a:solidFill>
                <a:latin typeface="Arial"/>
                <a:cs typeface="Arial"/>
              </a:rPr>
              <a:t>MUNICIPAL</a:t>
            </a:r>
            <a:r>
              <a:rPr dirty="0" sz="1200" spc="5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B4B4B"/>
                </a:solidFill>
                <a:latin typeface="Arial"/>
                <a:cs typeface="Arial"/>
              </a:rPr>
              <a:t>DE</a:t>
            </a:r>
            <a:r>
              <a:rPr dirty="0" sz="1200" spc="-30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8415">
              <a:lnSpc>
                <a:spcPct val="100000"/>
              </a:lnSpc>
              <a:spcBef>
                <a:spcPts val="625"/>
              </a:spcBef>
            </a:pPr>
            <a:r>
              <a:rPr dirty="0" sz="900" spc="-60">
                <a:solidFill>
                  <a:srgbClr val="1A1A1A"/>
                </a:solidFill>
                <a:latin typeface="Arial MT"/>
                <a:cs typeface="Arial MT"/>
              </a:rPr>
              <a:t>Rua</a:t>
            </a:r>
            <a:r>
              <a:rPr dirty="0" sz="9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40">
                <a:solidFill>
                  <a:srgbClr val="1C1C1C"/>
                </a:solidFill>
                <a:latin typeface="Arial MT"/>
                <a:cs typeface="Arial MT"/>
              </a:rPr>
              <a:t>Maria</a:t>
            </a:r>
            <a:r>
              <a:rPr dirty="0" sz="90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161616"/>
                </a:solidFill>
                <a:latin typeface="Arial MT"/>
                <a:cs typeface="Arial MT"/>
              </a:rPr>
              <a:t>Lourenço,</a:t>
            </a:r>
            <a:r>
              <a:rPr dirty="0" sz="90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1C1C1C"/>
                </a:solidFill>
                <a:latin typeface="Arial MT"/>
                <a:cs typeface="Arial MT"/>
              </a:rPr>
              <a:t>18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000" spc="-114">
                <a:solidFill>
                  <a:srgbClr val="242424"/>
                </a:solidFill>
                <a:latin typeface="Arial MT"/>
                <a:cs typeface="Arial MT"/>
              </a:rPr>
              <a:t>Fazenda</a:t>
            </a:r>
            <a:r>
              <a:rPr dirty="0" sz="1000" spc="6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62626"/>
                </a:solidFill>
                <a:latin typeface="Arial MT"/>
                <a:cs typeface="Arial MT"/>
              </a:rPr>
              <a:t>Caxias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126004" y="1321466"/>
            <a:ext cx="177990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Decreto</a:t>
            </a:r>
            <a:r>
              <a:rPr dirty="0" sz="80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2940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2</a:t>
            </a:r>
            <a:r>
              <a:rPr dirty="0" sz="800" spc="34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de</a:t>
            </a:r>
            <a:r>
              <a:rPr dirty="0" sz="800" spc="17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junho,</a:t>
            </a:r>
            <a:r>
              <a:rPr dirty="0" sz="800" spc="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66666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52918" y="1764983"/>
            <a:ext cx="2774315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635">
              <a:lnSpc>
                <a:spcPts val="940"/>
              </a:lnSpc>
              <a:spcBef>
                <a:spcPts val="145"/>
              </a:spcBef>
            </a:pP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Abre</a:t>
            </a:r>
            <a:r>
              <a:rPr dirty="0" sz="800" spc="-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crédito</a:t>
            </a:r>
            <a:r>
              <a:rPr dirty="0" sz="80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suplementar</a:t>
            </a:r>
            <a:r>
              <a:rPr dirty="0" sz="800" spc="3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no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valor</a:t>
            </a:r>
            <a:r>
              <a:rPr dirty="0" sz="80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total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800" spc="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R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$20.000,00,</a:t>
            </a:r>
            <a:r>
              <a:rPr dirty="0" sz="800" spc="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76767"/>
                </a:solidFill>
                <a:latin typeface="Arial MT"/>
                <a:cs typeface="Arial MT"/>
              </a:rPr>
              <a:t>para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fins</a:t>
            </a:r>
            <a:r>
              <a:rPr dirty="0" sz="800" spc="-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se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especifica</a:t>
            </a:r>
            <a:r>
              <a:rPr dirty="0" sz="80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8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outras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46605" y="2528309"/>
            <a:ext cx="6478905" cy="962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21055">
              <a:lnSpc>
                <a:spcPct val="137700"/>
              </a:lnSpc>
              <a:spcBef>
                <a:spcPts val="100"/>
              </a:spcBef>
            </a:pPr>
            <a:r>
              <a:rPr dirty="0" sz="850" spc="-7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PREFEITO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D2D2D"/>
                </a:solidFill>
                <a:latin typeface="Arial MT"/>
                <a:cs typeface="Arial MT"/>
              </a:rPr>
              <a:t>MUNICIPAL,</a:t>
            </a:r>
            <a:r>
              <a:rPr dirty="0" sz="85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14141"/>
                </a:solidFill>
                <a:latin typeface="Arial MT"/>
                <a:cs typeface="Arial MT"/>
              </a:rPr>
              <a:t>no 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uso</a:t>
            </a: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43434"/>
                </a:solidFill>
                <a:latin typeface="Arial MT"/>
                <a:cs typeface="Arial MT"/>
              </a:rPr>
              <a:t>suas</a:t>
            </a:r>
            <a:r>
              <a:rPr dirty="0" sz="85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atribuições</a:t>
            </a:r>
            <a:r>
              <a:rPr dirty="0" sz="850" spc="7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13131"/>
                </a:solidFill>
                <a:latin typeface="Arial MT"/>
                <a:cs typeface="Arial MT"/>
              </a:rPr>
              <a:t>legais,</a:t>
            </a:r>
            <a:r>
              <a:rPr dirty="0" sz="85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constitucionais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A3A3A"/>
                </a:solidFill>
                <a:latin typeface="Arial MT"/>
                <a:cs typeface="Arial MT"/>
              </a:rPr>
              <a:t>e</a:t>
            </a:r>
            <a:r>
              <a:rPr dirty="0" sz="850" spc="-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43434"/>
                </a:solidFill>
                <a:latin typeface="Arial MT"/>
                <a:cs typeface="Arial MT"/>
              </a:rPr>
              <a:t>acordo</a:t>
            </a:r>
            <a:r>
              <a:rPr dirty="0" sz="85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F3F3F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3F3F3F"/>
                </a:solidFill>
                <a:latin typeface="Arial MT"/>
                <a:cs typeface="Arial MT"/>
              </a:rPr>
              <a:t>que</a:t>
            </a:r>
            <a:r>
              <a:rPr dirty="0" sz="850" spc="-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Ihe</a:t>
            </a:r>
            <a:r>
              <a:rPr dirty="0" sz="85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D4D4D"/>
                </a:solidFill>
                <a:latin typeface="Arial MT"/>
                <a:cs typeface="Arial MT"/>
              </a:rPr>
              <a:t>confere</a:t>
            </a:r>
            <a:r>
              <a:rPr dirty="0" sz="850" spc="6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777777"/>
                </a:solidFill>
                <a:latin typeface="Arial MT"/>
                <a:cs typeface="Arial MT"/>
              </a:rPr>
              <a:t>o</a:t>
            </a:r>
            <a:r>
              <a:rPr dirty="0" sz="850" spc="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757575"/>
                </a:solidFill>
                <a:latin typeface="Arial MT"/>
                <a:cs typeface="Arial MT"/>
              </a:rPr>
              <a:t>art.</a:t>
            </a:r>
            <a:r>
              <a:rPr dirty="0" sz="850" spc="-10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6E6E6E"/>
                </a:solidFill>
                <a:latin typeface="Arial MT"/>
                <a:cs typeface="Arial MT"/>
              </a:rPr>
              <a:t>8º</a:t>
            </a:r>
            <a:r>
              <a:rPr dirty="0" sz="850" spc="185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7C7C7C"/>
                </a:solidFill>
                <a:latin typeface="Arial MT"/>
                <a:cs typeface="Arial MT"/>
              </a:rPr>
              <a:t>aa 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Lei</a:t>
            </a:r>
            <a:r>
              <a:rPr dirty="0" sz="850" spc="-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626262"/>
                </a:solidFill>
                <a:latin typeface="Arial MT"/>
                <a:cs typeface="Arial MT"/>
              </a:rPr>
              <a:t>n°</a:t>
            </a:r>
            <a:r>
              <a:rPr dirty="0" sz="850" spc="-2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B3B3B"/>
                </a:solidFill>
                <a:latin typeface="Arial MT"/>
                <a:cs typeface="Arial MT"/>
              </a:rPr>
              <a:t>859</a:t>
            </a:r>
            <a:r>
              <a:rPr dirty="0" sz="85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10</a:t>
            </a:r>
            <a:r>
              <a:rPr dirty="0" sz="850" spc="-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de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dezembro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33333"/>
                </a:solidFill>
                <a:latin typeface="Arial MT"/>
                <a:cs typeface="Arial MT"/>
              </a:rPr>
              <a:t>2024</a:t>
            </a:r>
            <a:r>
              <a:rPr dirty="0" sz="850" spc="-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84848"/>
                </a:solidFill>
                <a:latin typeface="Arial MT"/>
                <a:cs typeface="Arial MT"/>
              </a:rPr>
              <a:t>-</a:t>
            </a:r>
            <a:r>
              <a:rPr dirty="0" sz="850" spc="-4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publicada</a:t>
            </a:r>
            <a:r>
              <a:rPr dirty="0" sz="85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63636"/>
                </a:solidFill>
                <a:latin typeface="Arial MT"/>
                <a:cs typeface="Arial MT"/>
              </a:rPr>
              <a:t>na</a:t>
            </a:r>
            <a:r>
              <a:rPr dirty="0" sz="8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edição</a:t>
            </a:r>
            <a:r>
              <a:rPr dirty="0" sz="85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extra</a:t>
            </a:r>
            <a:r>
              <a:rPr dirty="0" sz="850" spc="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B2B2B"/>
                </a:solidFill>
                <a:latin typeface="Arial MT"/>
                <a:cs typeface="Arial MT"/>
              </a:rPr>
              <a:t>II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1924</a:t>
            </a:r>
            <a:r>
              <a:rPr dirty="0" sz="85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444444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solidFill>
                  <a:srgbClr val="444444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D4D4D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solidFill>
                  <a:srgbClr val="4D4D4D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7E7E7E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5">
                <a:solidFill>
                  <a:srgbClr val="7E7E7E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A2A2A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solidFill>
                  <a:srgbClr val="2A2A2A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D4D4D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E </a:t>
            </a:r>
            <a:r>
              <a:rPr dirty="0" u="sng" sz="800">
                <a:solidFill>
                  <a:srgbClr val="333333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10">
                <a:solidFill>
                  <a:srgbClr val="333333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363636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00" spc="500">
                <a:solidFill>
                  <a:srgbClr val="363636"/>
                </a:solidFill>
                <a:uFill>
                  <a:solidFill>
                    <a:srgbClr val="575757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800">
              <a:latin typeface="Arial MT"/>
              <a:cs typeface="Arial MT"/>
            </a:endParaRPr>
          </a:p>
          <a:p>
            <a:pPr marL="327025">
              <a:lnSpc>
                <a:spcPct val="100000"/>
              </a:lnSpc>
              <a:spcBef>
                <a:spcPts val="5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Artigo</a:t>
            </a:r>
            <a:r>
              <a:rPr dirty="0" sz="80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1º</a:t>
            </a:r>
            <a:r>
              <a:rPr dirty="0" sz="800" spc="-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sz="800" spc="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Fica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aberto</a:t>
            </a:r>
            <a:r>
              <a:rPr dirty="0" sz="80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suplementar</a:t>
            </a:r>
            <a:r>
              <a:rPr dirty="0" sz="800" spc="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as</a:t>
            </a:r>
            <a:r>
              <a:rPr dirty="0" sz="80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seguintes</a:t>
            </a:r>
            <a:r>
              <a:rPr dirty="0" sz="800" spc="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7149" y="4226626"/>
            <a:ext cx="2444115" cy="38862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sng" sz="800">
                <a:solidFill>
                  <a:srgbClr val="2D2D2D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DotaGôes</a:t>
            </a:r>
            <a:r>
              <a:rPr dirty="0" u="sng" sz="800" spc="-20">
                <a:solidFill>
                  <a:srgbClr val="2D2D2D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181818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SupTementadas</a:t>
            </a:r>
            <a:r>
              <a:rPr dirty="0" u="sng" sz="800" spc="500">
                <a:solidFill>
                  <a:srgbClr val="181818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85"/>
              </a:spcBef>
            </a:pPr>
            <a:r>
              <a:rPr dirty="0" sz="1000" spc="-10" b="1">
                <a:solidFill>
                  <a:srgbClr val="343434"/>
                </a:solidFill>
                <a:latin typeface="Arial"/>
                <a:cs typeface="Arial"/>
              </a:rPr>
              <a:t>CAMARA</a:t>
            </a:r>
            <a:r>
              <a:rPr dirty="0" sz="1000" spc="2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000" spc="1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000" spc="-3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33333"/>
                </a:solidFill>
                <a:latin typeface="Arial"/>
                <a:cs typeface="Arial"/>
              </a:rPr>
              <a:t>SEROPÉDICA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386893" y="4628946"/>
          <a:ext cx="6581775" cy="9988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2626995"/>
                <a:gridCol w="2527300"/>
                <a:gridCol w="629920"/>
              </a:tblGrid>
              <a:tr h="152400">
                <a:tc>
                  <a:txBody>
                    <a:bodyPr/>
                    <a:lstStyle/>
                    <a:p>
                      <a:pPr marL="34290">
                        <a:lnSpc>
                          <a:spcPts val="994"/>
                        </a:lnSpc>
                      </a:pPr>
                      <a:r>
                        <a:rPr dirty="0" sz="9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02.01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994"/>
                        </a:lnSpc>
                      </a:pPr>
                      <a:r>
                        <a:rPr dirty="0" sz="900" spc="-6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900" spc="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900" spc="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90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Seropédica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9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2.001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900" spc="-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900" spc="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900" spc="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9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Legislativo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23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8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900" spc="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900" spc="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7010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900" spc="-5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-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900" spc="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90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900" spc="-10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20.60a</a:t>
                      </a:r>
                      <a:r>
                        <a:rPr dirty="0" sz="900" spc="3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,0†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900" spc="-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00" spc="-2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90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20.00c,¢0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9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900" spc="17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90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</a:tr>
              <a:tr h="143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0075">
                        <a:lnSpc>
                          <a:spcPts val="99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9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900" spc="6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990"/>
                        </a:lnSpc>
                        <a:spcBef>
                          <a:spcPts val="40"/>
                        </a:spcBef>
                      </a:pPr>
                      <a:r>
                        <a:rPr dirty="0" sz="90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729640" y="5677123"/>
            <a:ext cx="5980430" cy="27876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481965" marR="5080" indent="-469900">
              <a:lnSpc>
                <a:spcPts val="969"/>
              </a:lnSpc>
              <a:spcBef>
                <a:spcPts val="175"/>
              </a:spcBef>
            </a:pPr>
            <a:r>
              <a:rPr dirty="0" sz="850" spc="-30">
                <a:solidFill>
                  <a:srgbClr val="414141"/>
                </a:solidFill>
                <a:latin typeface="Arial MT"/>
                <a:cs typeface="Arial MT"/>
              </a:rPr>
              <a:t>Artigo </a:t>
            </a:r>
            <a:r>
              <a:rPr dirty="0" sz="850" spc="-45">
                <a:solidFill>
                  <a:srgbClr val="595959"/>
                </a:solidFill>
                <a:latin typeface="Arial MT"/>
                <a:cs typeface="Arial MT"/>
              </a:rPr>
              <a:t>2º</a:t>
            </a:r>
            <a:r>
              <a:rPr dirty="0" sz="850" spc="-1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6D6D6D"/>
                </a:solidFill>
                <a:latin typeface="Arial MT"/>
                <a:cs typeface="Arial MT"/>
              </a:rPr>
              <a:t>-</a:t>
            </a:r>
            <a:r>
              <a:rPr dirty="0" sz="850" spc="-40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525252"/>
                </a:solidFill>
                <a:latin typeface="Arial MT"/>
                <a:cs typeface="Arial MT"/>
              </a:rPr>
              <a:t>As</a:t>
            </a:r>
            <a:r>
              <a:rPr dirty="0" sz="850" spc="-1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despesas</a:t>
            </a:r>
            <a:r>
              <a:rPr dirty="0" sz="85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decorrentes</a:t>
            </a:r>
            <a:r>
              <a:rPr dirty="0" sz="85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94949"/>
                </a:solidFill>
                <a:latin typeface="Arial MT"/>
                <a:cs typeface="Arial MT"/>
              </a:rPr>
              <a:t>da</a:t>
            </a:r>
            <a:r>
              <a:rPr dirty="0" sz="850" spc="-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83838"/>
                </a:solidFill>
                <a:latin typeface="Arial MT"/>
                <a:cs typeface="Arial MT"/>
              </a:rPr>
              <a:t>abertura</a:t>
            </a:r>
            <a:r>
              <a:rPr dirty="0" sz="85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4D4D4D"/>
                </a:solidFill>
                <a:latin typeface="Arial MT"/>
                <a:cs typeface="Arial MT"/>
              </a:rPr>
              <a:t>do</a:t>
            </a:r>
            <a:r>
              <a:rPr dirty="0" sz="85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F2F2F"/>
                </a:solidFill>
                <a:latin typeface="Arial MT"/>
                <a:cs typeface="Arial MT"/>
              </a:rPr>
              <a:t>presente</a:t>
            </a:r>
            <a:r>
              <a:rPr dirty="0" sz="8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crédito</a:t>
            </a:r>
            <a:r>
              <a:rPr dirty="0" sz="85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F3F3F"/>
                </a:solidFill>
                <a:latin typeface="Arial MT"/>
                <a:cs typeface="Arial MT"/>
              </a:rPr>
              <a:t>suplementar,</a:t>
            </a:r>
            <a:r>
              <a:rPr dirty="0" sz="850" spc="7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B3B3B"/>
                </a:solidFill>
                <a:latin typeface="Arial MT"/>
                <a:cs typeface="Arial MT"/>
              </a:rPr>
              <a:t>serão</a:t>
            </a:r>
            <a:r>
              <a:rPr dirty="0" sz="8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B3B3B"/>
                </a:solidFill>
                <a:latin typeface="Arial MT"/>
                <a:cs typeface="Arial MT"/>
              </a:rPr>
              <a:t>cobertas</a:t>
            </a:r>
            <a:r>
              <a:rPr dirty="0" sz="85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94949"/>
                </a:solidFill>
                <a:latin typeface="Arial MT"/>
                <a:cs typeface="Arial MT"/>
              </a:rPr>
              <a:t>com</a:t>
            </a:r>
            <a:r>
              <a:rPr dirty="0" sz="850" spc="-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recursos</a:t>
            </a: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606060"/>
                </a:solidFill>
                <a:latin typeface="Arial MT"/>
                <a:cs typeface="Arial MT"/>
              </a:rPr>
              <a:t>de</a:t>
            </a:r>
            <a:r>
              <a:rPr dirty="0" sz="850" spc="1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595959"/>
                </a:solidFill>
                <a:latin typeface="Arial MT"/>
                <a:cs typeface="Arial MT"/>
              </a:rPr>
              <a:t>que</a:t>
            </a:r>
            <a:r>
              <a:rPr dirty="0" sz="8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6D6D6D"/>
                </a:solidFill>
                <a:latin typeface="Arial MT"/>
                <a:cs typeface="Arial MT"/>
              </a:rPr>
              <a:t>trai</a:t>
            </a:r>
            <a:r>
              <a:rPr dirty="0" sz="850" spc="-25">
                <a:solidFill>
                  <a:srgbClr val="7B7B7B"/>
                </a:solidFill>
                <a:latin typeface="Arial MT"/>
                <a:cs typeface="Arial MT"/>
              </a:rPr>
              <a:t>a</a:t>
            </a:r>
            <a:r>
              <a:rPr dirty="0" sz="850" spc="-30">
                <a:solidFill>
                  <a:srgbClr val="7B7B7B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8C8C8C"/>
                </a:solidFill>
                <a:latin typeface="Arial MT"/>
                <a:cs typeface="Arial MT"/>
              </a:rPr>
              <a:t>c</a:t>
            </a:r>
            <a:r>
              <a:rPr dirty="0" sz="850" spc="55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757575"/>
                </a:solidFill>
                <a:latin typeface="Arial MT"/>
                <a:cs typeface="Arial MT"/>
              </a:rPr>
              <a:t>Artiqc </a:t>
            </a:r>
            <a:r>
              <a:rPr dirty="0" sz="850" spc="-60">
                <a:solidFill>
                  <a:srgbClr val="494949"/>
                </a:solidFill>
                <a:latin typeface="Arial MT"/>
                <a:cs typeface="Arial MT"/>
              </a:rPr>
              <a:t>43</a:t>
            </a:r>
            <a:r>
              <a:rPr dirty="0" sz="850" spc="-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33333"/>
                </a:solidFill>
                <a:latin typeface="Arial MT"/>
                <a:cs typeface="Arial MT"/>
              </a:rPr>
              <a:t>parágrafo</a:t>
            </a:r>
            <a:r>
              <a:rPr dirty="0" sz="850" spc="-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1º </a:t>
            </a:r>
            <a:r>
              <a:rPr dirty="0" sz="850" spc="-50">
                <a:solidFill>
                  <a:srgbClr val="383838"/>
                </a:solidFill>
                <a:latin typeface="Arial MT"/>
                <a:cs typeface="Arial MT"/>
              </a:rPr>
              <a:t>da</a:t>
            </a:r>
            <a:r>
              <a:rPr dirty="0" sz="85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D3D3D"/>
                </a:solidFill>
                <a:latin typeface="Arial MT"/>
                <a:cs typeface="Arial MT"/>
              </a:rPr>
              <a:t>Lei</a:t>
            </a:r>
            <a:r>
              <a:rPr dirty="0" sz="850" spc="-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A3A3A"/>
                </a:solidFill>
                <a:latin typeface="Arial MT"/>
                <a:cs typeface="Arial MT"/>
              </a:rPr>
              <a:t>Federal</a:t>
            </a:r>
            <a:r>
              <a:rPr dirty="0" sz="850" spc="-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13131"/>
                </a:solidFill>
                <a:latin typeface="Arial MT"/>
                <a:cs typeface="Arial MT"/>
              </a:rPr>
              <a:t>N°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83838"/>
                </a:solidFill>
                <a:latin typeface="Arial MT"/>
                <a:cs typeface="Arial MT"/>
              </a:rPr>
              <a:t>4.320/64,</a:t>
            </a:r>
            <a:r>
              <a:rPr dirty="0" sz="85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44444"/>
                </a:solidFill>
                <a:latin typeface="Arial MT"/>
                <a:cs typeface="Arial MT"/>
              </a:rPr>
              <a:t>Inciso</a:t>
            </a:r>
            <a:r>
              <a:rPr dirty="0" sz="850" spc="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A2A2A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606685" y="6026145"/>
            <a:ext cx="165227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7185" marR="5080" indent="-325120">
              <a:lnSpc>
                <a:spcPct val="141200"/>
              </a:lnSpc>
              <a:spcBef>
                <a:spcPts val="100"/>
              </a:spcBef>
            </a:pPr>
            <a:r>
              <a:rPr dirty="0" sz="850" spc="-25">
                <a:solidFill>
                  <a:srgbClr val="363636"/>
                </a:solidFill>
                <a:latin typeface="Arial MT"/>
                <a:cs typeface="Arial MT"/>
              </a:rPr>
              <a:t>Inciso:</a:t>
            </a:r>
            <a:r>
              <a:rPr dirty="0" sz="85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ll</a:t>
            </a:r>
            <a:r>
              <a:rPr dirty="0" sz="85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D2D2D"/>
                </a:solidFill>
                <a:latin typeface="Arial MT"/>
                <a:cs typeface="Arial MT"/>
              </a:rPr>
              <a:t>Excesso</a:t>
            </a:r>
            <a:r>
              <a:rPr dirty="0" sz="85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42424"/>
                </a:solidFill>
                <a:latin typeface="Arial MT"/>
                <a:cs typeface="Arial MT"/>
              </a:rPr>
              <a:t>Arrecadação: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III</a:t>
            </a:r>
            <a:r>
              <a:rPr dirty="0" sz="850" spc="-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850" spc="-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D2D2D"/>
                </a:solidFill>
                <a:latin typeface="Arial MT"/>
                <a:cs typeface="Arial MT"/>
              </a:rPr>
              <a:t>Anulação</a:t>
            </a:r>
            <a:r>
              <a:rPr dirty="0" sz="85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Dotação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94949"/>
                </a:solidFill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4771" y="6371902"/>
            <a:ext cx="2446655" cy="38671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sng" sz="750" spc="10">
                <a:solidFill>
                  <a:srgbClr val="313131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80">
                <a:solidFill>
                  <a:srgbClr val="313131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42424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AnuTadas</a:t>
            </a:r>
            <a:r>
              <a:rPr dirty="0" u="sng" sz="750" spc="500">
                <a:solidFill>
                  <a:srgbClr val="242424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450"/>
              </a:spcBef>
            </a:pP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CAMARA</a:t>
            </a:r>
            <a:r>
              <a:rPr dirty="0" sz="950" spc="21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950" spc="16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DE</a:t>
            </a:r>
            <a:r>
              <a:rPr dirty="0" sz="950" spc="9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13131"/>
                </a:solidFill>
                <a:latin typeface="Arial"/>
                <a:cs typeface="Arial"/>
              </a:rPr>
              <a:t>SEROPÉDICA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69216" y="6052459"/>
            <a:ext cx="603250" cy="3740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470"/>
              </a:spcBef>
            </a:pP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R$20.000,00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10" b="1">
                <a:solidFill>
                  <a:srgbClr val="333333"/>
                </a:solidFill>
                <a:latin typeface="Cambria"/>
                <a:cs typeface="Cambria"/>
              </a:rPr>
              <a:t>$20.000,00</a:t>
            </a:r>
            <a:endParaRPr sz="850">
              <a:latin typeface="Cambria"/>
              <a:cs typeface="Cambria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58037" y="6768798"/>
          <a:ext cx="6585584" cy="10179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710"/>
                <a:gridCol w="2771775"/>
                <a:gridCol w="2381885"/>
                <a:gridCol w="628650"/>
              </a:tblGrid>
              <a:tr h="157480">
                <a:tc>
                  <a:txBody>
                    <a:bodyPr/>
                    <a:lstStyle/>
                    <a:p>
                      <a:pPr marL="36195">
                        <a:lnSpc>
                          <a:spcPts val="994"/>
                        </a:lnSpc>
                      </a:pPr>
                      <a:r>
                        <a:rPr dirty="0" sz="900" spc="-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02.01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ts val="994"/>
                        </a:lnSpc>
                      </a:pPr>
                      <a:r>
                        <a:rPr dirty="0" sz="900" spc="-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900" spc="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900" spc="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8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900" spc="-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Seropedica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34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900" spc="-1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2.001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900" spc="-7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900" spc="7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900" spc="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9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Legislativo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81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8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900" spc="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900" spc="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90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00" spc="-6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900" spc="6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55372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 spc="-1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20.00ú,0r'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5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Atividade </a:t>
                      </a:r>
                      <a:r>
                        <a:rPr dirty="0" sz="80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do.ooo,oo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4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20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20.000,0o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34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48665">
                        <a:lnSpc>
                          <a:spcPts val="81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5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8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1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583276" y="7832469"/>
            <a:ext cx="47180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Artigo</a:t>
            </a:r>
            <a:r>
              <a:rPr dirty="0" sz="800" spc="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3”</a:t>
            </a:r>
            <a:r>
              <a:rPr dirty="0" sz="800" spc="-6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92572" y="7832469"/>
            <a:ext cx="344487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Revogadas</a:t>
            </a:r>
            <a:r>
              <a:rPr dirty="0" sz="800" spc="8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disposições</a:t>
            </a:r>
            <a:r>
              <a:rPr dirty="0" sz="800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em</a:t>
            </a:r>
            <a:r>
              <a:rPr dirty="0" sz="800" spc="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contrário.</a:t>
            </a:r>
            <a:r>
              <a:rPr dirty="0" sz="80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se,</a:t>
            </a:r>
            <a:r>
              <a:rPr dirty="0" sz="800" spc="8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se</a:t>
            </a:r>
            <a:r>
              <a:rPr dirty="0" sz="80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603817" y="8591477"/>
            <a:ext cx="184594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Gabinete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do</a:t>
            </a:r>
            <a:r>
              <a:rPr dirty="0" sz="800" spc="-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Prefeito,</a:t>
            </a:r>
            <a:r>
              <a:rPr dirty="0" sz="800" spc="3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2</a:t>
            </a:r>
            <a:r>
              <a:rPr dirty="0" sz="800" spc="3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00" spc="16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junho,</a:t>
            </a:r>
            <a:r>
              <a:rPr dirty="0" sz="80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2025-07-10T15:13:19Z</dcterms:created>
  <dcterms:modified xsi:type="dcterms:W3CDTF">2025-07-10T15:13:19Z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2025-07-10T00:00:00Z</vt:filetime>
  </property>
  <property fmtid="{D5CDD505-2E9C-101B-9397-08002B2CF9AE}" pid="5" name="Producer">
    <vt:lpwstr>www.ilovepdf.com</vt:lpwstr>
  </property>
</Properties>
</file>