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32426" y="9649339"/>
            <a:ext cx="6419850" cy="0"/>
          </a:xfrm>
          <a:custGeom>
            <a:avLst/>
            <a:gdLst/>
            <a:ahLst/>
            <a:cxnLst/>
            <a:rect l="l" t="t" r="r" b="b"/>
            <a:pathLst>
              <a:path w="6419850" h="0">
                <a:moveTo>
                  <a:pt x="0" y="0"/>
                </a:moveTo>
                <a:lnTo>
                  <a:pt x="6419825" y="0"/>
                </a:lnTo>
              </a:path>
            </a:pathLst>
          </a:custGeom>
          <a:ln w="12196">
            <a:solidFill>
              <a:srgbClr val="3F3B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797" y="471163"/>
            <a:ext cx="699928" cy="69065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33260" y="9692029"/>
            <a:ext cx="269907" cy="5945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64283" y="9701176"/>
            <a:ext cx="448320" cy="7775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340345" y="229263"/>
            <a:ext cx="3045460" cy="668020"/>
          </a:xfrm>
          <a:prstGeom prst="rect">
            <a:avLst/>
          </a:prstGeom>
        </p:spPr>
        <p:txBody>
          <a:bodyPr wrap="square" lIns="0" tIns="1123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dirty="0" sz="1200" spc="-35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20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spc="-3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200" spc="1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200" spc="-7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45" b="1">
                <a:solidFill>
                  <a:srgbClr val="1D1D1D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9050">
              <a:lnSpc>
                <a:spcPct val="100000"/>
              </a:lnSpc>
              <a:spcBef>
                <a:spcPts val="585"/>
              </a:spcBef>
            </a:pPr>
            <a:r>
              <a:rPr dirty="0" sz="900" spc="-80">
                <a:solidFill>
                  <a:srgbClr val="111111"/>
                </a:solidFill>
                <a:latin typeface="Arial MT"/>
                <a:cs typeface="Arial MT"/>
              </a:rPr>
              <a:t>Rua</a:t>
            </a:r>
            <a:r>
              <a:rPr dirty="0" sz="90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latin typeface="Arial MT"/>
                <a:cs typeface="Arial MT"/>
              </a:rPr>
              <a:t>Marta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0F0F0F"/>
                </a:solidFill>
                <a:latin typeface="Arial MT"/>
                <a:cs typeface="Arial MT"/>
              </a:rPr>
              <a:t>Louzenço,</a:t>
            </a:r>
            <a:r>
              <a:rPr dirty="0" sz="9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81818"/>
                </a:solidFill>
                <a:latin typeface="Arial MT"/>
                <a:cs typeface="Arial MT"/>
              </a:rPr>
              <a:t>CB</a:t>
            </a:r>
            <a:endParaRPr sz="9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25"/>
              </a:spcBef>
            </a:pPr>
            <a:r>
              <a:rPr dirty="0" sz="950" spc="-90">
                <a:solidFill>
                  <a:srgbClr val="181818"/>
                </a:solidFill>
                <a:latin typeface="Arial MT"/>
                <a:cs typeface="Arial MT"/>
              </a:rPr>
              <a:t>Fazenae</a:t>
            </a:r>
            <a:r>
              <a:rPr dirty="0" sz="9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31313"/>
                </a:solidFill>
                <a:latin typeface="Arial MT"/>
                <a:cs typeface="Arial MT"/>
              </a:rPr>
              <a:t>Caxlaa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12625" y="1120654"/>
            <a:ext cx="47942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Arial MT"/>
                <a:cs typeface="Arial MT"/>
              </a:rPr>
              <a:t>qepub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Icado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pqt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90">
                <a:latin typeface="Arial MT"/>
                <a:cs typeface="Arial MT"/>
              </a:rPr>
              <a:t>ggy#ç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lneo</a:t>
            </a:r>
            <a:r>
              <a:rPr dirty="0" sz="800" spc="240">
                <a:latin typeface="Arial MT"/>
                <a:cs typeface="Arial MT"/>
              </a:rPr>
              <a:t>  </a:t>
            </a:r>
            <a:r>
              <a:rPr dirty="0" sz="800" spc="-60">
                <a:latin typeface="Arial MT"/>
                <a:cs typeface="Arial MT"/>
              </a:rPr>
              <a:t>çao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•</a:t>
            </a:r>
            <a:r>
              <a:rPr dirty="0" sz="800" spc="-145">
                <a:latin typeface="Arial MT"/>
                <a:cs typeface="Arial MT"/>
              </a:rPr>
              <a:t> </a:t>
            </a:r>
            <a:r>
              <a:rPr dirty="0" sz="800" spc="-75" b="1">
                <a:solidFill>
                  <a:srgbClr val="0F0F0F"/>
                </a:solidFill>
                <a:latin typeface="Arial"/>
                <a:cs typeface="Arial"/>
              </a:rPr>
              <a:t>Bele8m </a:t>
            </a:r>
            <a:r>
              <a:rPr dirty="0" sz="800" spc="-30">
                <a:latin typeface="Arial MT"/>
                <a:cs typeface="Arial MT"/>
              </a:rPr>
              <a:t>Oficlal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E0E0E"/>
                </a:solidFill>
                <a:latin typeface="Arial MT"/>
                <a:cs typeface="Arial MT"/>
              </a:rPr>
              <a:t>do</a:t>
            </a:r>
            <a:r>
              <a:rPr dirty="0" sz="800" spc="-7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Munlcfplo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181818"/>
                </a:solidFill>
                <a:latin typeface="Arial MT"/>
                <a:cs typeface="Arial MT"/>
              </a:rPr>
              <a:t>d¥</a:t>
            </a:r>
            <a:r>
              <a:rPr dirty="0" sz="80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6cfopédlc8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F0F0F"/>
                </a:solidFill>
                <a:latin typeface="Arial MT"/>
                <a:cs typeface="Arial MT"/>
              </a:rPr>
              <a:t>Ed</a:t>
            </a:r>
            <a:r>
              <a:rPr dirty="0" sz="80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40">
                <a:solidFill>
                  <a:srgbClr val="0F0F0F"/>
                </a:solidFill>
                <a:latin typeface="Arial MT"/>
                <a:cs typeface="Arial MT"/>
              </a:rPr>
              <a:t>G8e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Arial MT"/>
                <a:cs typeface="Arial MT"/>
              </a:rPr>
              <a:t>Extra</a:t>
            </a:r>
            <a:r>
              <a:rPr dirty="0" sz="80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^”</a:t>
            </a:r>
            <a:r>
              <a:rPr dirty="0" sz="800" spc="-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135">
                <a:solidFill>
                  <a:srgbClr val="111111"/>
                </a:solidFill>
                <a:latin typeface="Arial MT"/>
                <a:cs typeface="Arial MT"/>
              </a:rPr>
              <a:t>*’*’</a:t>
            </a:r>
            <a:r>
              <a:rPr dirty="0" sz="800" spc="3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5">
                <a:solidFill>
                  <a:srgbClr val="1F1F1F"/>
                </a:solidFill>
                <a:latin typeface="Arial MT"/>
                <a:cs typeface="Arial MT"/>
              </a:rPr>
              <a:t>ANO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75">
                <a:solidFill>
                  <a:srgbClr val="161616"/>
                </a:solidFill>
                <a:latin typeface="Arial MT"/>
                <a:cs typeface="Arial MT"/>
              </a:rPr>
              <a:t>^'!</a:t>
            </a:r>
            <a:r>
              <a:rPr dirty="0" sz="800" spc="-75">
                <a:solidFill>
                  <a:srgbClr val="1C1C1C"/>
                </a:solidFill>
                <a:latin typeface="Arial MT"/>
                <a:cs typeface="Arial MT"/>
              </a:rPr>
              <a:t>-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!</a:t>
            </a:r>
            <a:r>
              <a:rPr dirty="0" sz="800" spc="3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"de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97259" y="1120654"/>
            <a:ext cx="61150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’</a:t>
            </a:r>
            <a:r>
              <a:rPr dirty="0" sz="800" spc="19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</a:t>
            </a:r>
            <a:r>
              <a:rPr dirty="0" sz="800" spc="145">
                <a:solidFill>
                  <a:srgbClr val="232323"/>
                </a:solidFill>
                <a:latin typeface="Arial MT"/>
                <a:cs typeface="Arial MT"/>
              </a:rPr>
              <a:t>  </a:t>
            </a:r>
            <a:r>
              <a:rPr dirty="0" sz="800" spc="95">
                <a:solidFill>
                  <a:srgbClr val="111111"/>
                </a:solidFill>
                <a:latin typeface="Arial MT"/>
                <a:cs typeface="Arial MT"/>
              </a:rPr>
              <a:t>**’*</a:t>
            </a:r>
            <a:r>
              <a:rPr dirty="0" sz="80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70">
                <a:solidFill>
                  <a:srgbClr val="131313"/>
                </a:solidFill>
                <a:latin typeface="Arial MT"/>
                <a:cs typeface="Arial MT"/>
              </a:rPr>
              <a:t>"^‘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570383" y="1120654"/>
            <a:ext cx="26924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145">
                <a:solidFill>
                  <a:srgbClr val="131313"/>
                </a:solidFill>
                <a:latin typeface="Arial MT"/>
                <a:cs typeface="Arial MT"/>
              </a:rPr>
              <a:t>’"’"’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82058" y="1475634"/>
            <a:ext cx="2846070" cy="701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1125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Decreto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N°</a:t>
            </a:r>
            <a:r>
              <a:rPr dirty="0" sz="850" spc="-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2930</a:t>
            </a:r>
            <a:r>
              <a:rPr dirty="0" sz="85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28</a:t>
            </a:r>
            <a:r>
              <a:rPr dirty="0" sz="850" spc="3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33333"/>
                </a:solidFill>
                <a:latin typeface="Arial MT"/>
                <a:cs typeface="Arial MT"/>
              </a:rPr>
              <a:t>de</a:t>
            </a:r>
            <a:r>
              <a:rPr dirty="0" sz="850" spc="1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maio,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70"/>
              </a:spcBef>
            </a:pPr>
            <a:endParaRPr sz="850">
              <a:latin typeface="Arial MT"/>
              <a:cs typeface="Arial MT"/>
            </a:endParaRPr>
          </a:p>
          <a:p>
            <a:pPr marL="15875" marR="172720" indent="-3810">
              <a:lnSpc>
                <a:spcPts val="940"/>
              </a:lnSpc>
            </a:pP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Abre</a:t>
            </a:r>
            <a:r>
              <a:rPr dirty="0" sz="9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51515"/>
                </a:solidFill>
                <a:latin typeface="Arial MT"/>
                <a:cs typeface="Arial MT"/>
              </a:rPr>
              <a:t>crédito</a:t>
            </a:r>
            <a:r>
              <a:rPr dirty="0" sz="90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suplementar</a:t>
            </a:r>
            <a:r>
              <a:rPr dirty="0" sz="900" spc="35"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90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vaiar</a:t>
            </a:r>
            <a:r>
              <a:rPr dirty="0" sz="90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81818"/>
                </a:solidFill>
                <a:latin typeface="Arial MT"/>
                <a:cs typeface="Arial MT"/>
              </a:rPr>
              <a:t>tota</a:t>
            </a:r>
            <a:r>
              <a:rPr dirty="0" sz="900" spc="17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Rs76.217,35,</a:t>
            </a:r>
            <a:r>
              <a:rPr dirty="0" sz="90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161616"/>
                </a:solidFill>
                <a:latin typeface="Arial MT"/>
                <a:cs typeface="Arial MT"/>
              </a:rPr>
              <a:t>para </a:t>
            </a:r>
            <a:r>
              <a:rPr dirty="0" sz="900" spc="-60">
                <a:latin typeface="Arial MT"/>
                <a:cs typeface="Arial MT"/>
              </a:rPr>
              <a:t>fins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D1D1D"/>
                </a:solidFill>
                <a:latin typeface="Arial MT"/>
                <a:cs typeface="Arial MT"/>
              </a:rPr>
              <a:t>que</a:t>
            </a:r>
            <a:r>
              <a:rPr dirty="0" sz="90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se</a:t>
            </a:r>
            <a:r>
              <a:rPr dirty="0" sz="90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latin typeface="Arial MT"/>
                <a:cs typeface="Arial MT"/>
              </a:rPr>
              <a:t>especifica</a:t>
            </a:r>
            <a:r>
              <a:rPr dirty="0" sz="900" spc="30"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sz="900" spc="-8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11111"/>
                </a:solidFill>
                <a:latin typeface="Arial MT"/>
                <a:cs typeface="Arial MT"/>
              </a:rPr>
              <a:t>outras</a:t>
            </a:r>
            <a:r>
              <a:rPr dirty="0" sz="90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181818"/>
                </a:solidFill>
                <a:latin typeface="Arial MT"/>
                <a:cs typeface="Arial MT"/>
              </a:rPr>
              <a:t>providenciar.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24724" y="2649331"/>
            <a:ext cx="6238240" cy="951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 marR="5080" indent="784860">
              <a:lnSpc>
                <a:spcPct val="136700"/>
              </a:lnSpc>
              <a:spcBef>
                <a:spcPts val="100"/>
              </a:spcBef>
            </a:pPr>
            <a:r>
              <a:rPr dirty="0" sz="900" spc="-7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900" spc="-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0E0E0E"/>
                </a:solidFill>
                <a:latin typeface="Arial MT"/>
                <a:cs typeface="Arial MT"/>
              </a:rPr>
              <a:t>PREFEITO</a:t>
            </a:r>
            <a:r>
              <a:rPr dirty="0" sz="9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latin typeface="Arial MT"/>
                <a:cs typeface="Arial MT"/>
              </a:rPr>
              <a:t>MUNICIPAL,</a:t>
            </a:r>
            <a:r>
              <a:rPr dirty="0" sz="900" spc="95"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11111"/>
                </a:solidFill>
                <a:latin typeface="Arial MT"/>
                <a:cs typeface="Arial MT"/>
              </a:rPr>
              <a:t>no</a:t>
            </a:r>
            <a:r>
              <a:rPr dirty="0" sz="90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A1A1A"/>
                </a:solidFill>
                <a:latin typeface="Arial MT"/>
                <a:cs typeface="Arial MT"/>
              </a:rPr>
              <a:t>uso</a:t>
            </a:r>
            <a:r>
              <a:rPr dirty="0" sz="90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C1C1C"/>
                </a:solidFill>
                <a:latin typeface="Arial MT"/>
                <a:cs typeface="Arial MT"/>
              </a:rPr>
              <a:t>suas</a:t>
            </a:r>
            <a:r>
              <a:rPr dirty="0" sz="90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atribuições</a:t>
            </a:r>
            <a:r>
              <a:rPr dirty="0" sz="90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0F0F0F"/>
                </a:solidFill>
                <a:latin typeface="Arial MT"/>
                <a:cs typeface="Arial MT"/>
              </a:rPr>
              <a:t>legais,</a:t>
            </a:r>
            <a:r>
              <a:rPr dirty="0" sz="90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11111"/>
                </a:solidFill>
                <a:latin typeface="Arial MT"/>
                <a:cs typeface="Arial MT"/>
              </a:rPr>
              <a:t>constitucionais</a:t>
            </a:r>
            <a:r>
              <a:rPr dirty="0" sz="90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900" spc="-8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90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81818"/>
                </a:solidFill>
                <a:latin typeface="Arial MT"/>
                <a:cs typeface="Arial MT"/>
              </a:rPr>
              <a:t>acordo</a:t>
            </a:r>
            <a:r>
              <a:rPr dirty="0" sz="90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212121"/>
                </a:solidFill>
                <a:latin typeface="Arial MT"/>
                <a:cs typeface="Arial MT"/>
              </a:rPr>
              <a:t>com</a:t>
            </a:r>
            <a:r>
              <a:rPr dirty="0" sz="900" spc="-2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212121"/>
                </a:solidFill>
                <a:latin typeface="Arial MT"/>
                <a:cs typeface="Arial MT"/>
              </a:rPr>
              <a:t>o</a:t>
            </a:r>
            <a:r>
              <a:rPr dirty="0" sz="9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81818"/>
                </a:solidFill>
                <a:latin typeface="Arial MT"/>
                <a:cs typeface="Arial MT"/>
              </a:rPr>
              <a:t>que</a:t>
            </a:r>
            <a:r>
              <a:rPr dirty="0" sz="900" spc="-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A1A1A"/>
                </a:solidFill>
                <a:latin typeface="Arial MT"/>
                <a:cs typeface="Arial MT"/>
              </a:rPr>
              <a:t>Ihe</a:t>
            </a:r>
            <a:r>
              <a:rPr dirty="0" sz="9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65">
                <a:solidFill>
                  <a:srgbClr val="131313"/>
                </a:solidFill>
                <a:latin typeface="Arial MT"/>
                <a:cs typeface="Arial MT"/>
              </a:rPr>
              <a:t>confew</a:t>
            </a:r>
            <a:r>
              <a:rPr dirty="0" sz="9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sz="900" spc="-3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latin typeface="Arial MT"/>
                <a:cs typeface="Arial MT"/>
              </a:rPr>
              <a:t>art.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42424"/>
                </a:solidFill>
                <a:latin typeface="Arial MT"/>
                <a:cs typeface="Arial MT"/>
              </a:rPr>
              <a:t>8º</a:t>
            </a:r>
            <a:r>
              <a:rPr dirty="0" sz="900" spc="17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282828"/>
                </a:solidFill>
                <a:latin typeface="Arial MT"/>
                <a:cs typeface="Arial MT"/>
              </a:rPr>
              <a:t>da </a:t>
            </a:r>
            <a:r>
              <a:rPr dirty="0" sz="900" spc="-65">
                <a:solidFill>
                  <a:srgbClr val="0F0F0F"/>
                </a:solidFill>
                <a:latin typeface="Arial MT"/>
                <a:cs typeface="Arial MT"/>
              </a:rPr>
              <a:t>Lei</a:t>
            </a:r>
            <a:r>
              <a:rPr dirty="0" sz="900" spc="-3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latin typeface="Arial MT"/>
                <a:cs typeface="Arial MT"/>
              </a:rPr>
              <a:t>n° </a:t>
            </a:r>
            <a:r>
              <a:rPr dirty="0" sz="900" spc="-90">
                <a:solidFill>
                  <a:srgbClr val="131313"/>
                </a:solidFill>
                <a:latin typeface="Arial MT"/>
                <a:cs typeface="Arial MT"/>
              </a:rPr>
              <a:t>859</a:t>
            </a:r>
            <a:r>
              <a:rPr dirty="0" sz="90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900" spc="-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242424"/>
                </a:solidFill>
                <a:latin typeface="Arial MT"/>
                <a:cs typeface="Arial MT"/>
              </a:rPr>
              <a:t>10</a:t>
            </a:r>
            <a:r>
              <a:rPr dirty="0" sz="900" spc="-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900" spc="-3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61616"/>
                </a:solidFill>
                <a:latin typeface="Arial MT"/>
                <a:cs typeface="Arial MT"/>
              </a:rPr>
              <a:t>dezembro</a:t>
            </a:r>
            <a:r>
              <a:rPr dirty="0" sz="900" spc="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C1C1C"/>
                </a:solidFill>
                <a:latin typeface="Arial MT"/>
                <a:cs typeface="Arial MT"/>
              </a:rPr>
              <a:t>2024</a:t>
            </a:r>
            <a:r>
              <a:rPr dirty="0" sz="90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9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latin typeface="Arial MT"/>
                <a:cs typeface="Arial MT"/>
              </a:rPr>
              <a:t>publicada</a:t>
            </a:r>
            <a:r>
              <a:rPr dirty="0" sz="900" spc="55">
                <a:latin typeface="Arial MT"/>
                <a:cs typeface="Arial MT"/>
              </a:rPr>
              <a:t> </a:t>
            </a:r>
            <a:r>
              <a:rPr dirty="0" sz="900" spc="-100">
                <a:solidFill>
                  <a:srgbClr val="181818"/>
                </a:solidFill>
                <a:latin typeface="Arial MT"/>
                <a:cs typeface="Arial MT"/>
              </a:rPr>
              <a:t>na</a:t>
            </a:r>
            <a:r>
              <a:rPr dirty="0" sz="9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C1C1C"/>
                </a:solidFill>
                <a:latin typeface="Arial MT"/>
                <a:cs typeface="Arial MT"/>
              </a:rPr>
              <a:t>ediç4o</a:t>
            </a:r>
            <a:r>
              <a:rPr dirty="0" sz="9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212121"/>
                </a:solidFill>
                <a:latin typeface="Arial MT"/>
                <a:cs typeface="Arial MT"/>
              </a:rPr>
              <a:t>extra</a:t>
            </a:r>
            <a:r>
              <a:rPr dirty="0" sz="900" spc="-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0F0F0F"/>
                </a:solidFill>
                <a:latin typeface="Arial MT"/>
                <a:cs typeface="Arial MT"/>
              </a:rPr>
              <a:t>ll</a:t>
            </a:r>
            <a:r>
              <a:rPr dirty="0" sz="90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900" spc="-9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latin typeface="Arial MT"/>
                <a:cs typeface="Arial MT"/>
              </a:rPr>
              <a:t>1924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9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10/1Z/2024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60">
                <a:solidFill>
                  <a:srgbClr val="1C1C1C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D3D3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5">
                <a:solidFill>
                  <a:srgbClr val="3D3D3D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42424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5">
                <a:solidFill>
                  <a:srgbClr val="242424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10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-3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800">
              <a:latin typeface="Arial MT"/>
              <a:cs typeface="Arial MT"/>
            </a:endParaRPr>
          </a:p>
          <a:p>
            <a:pPr marL="322580">
              <a:lnSpc>
                <a:spcPct val="100000"/>
              </a:lnSpc>
            </a:pPr>
            <a:r>
              <a:rPr dirty="0" sz="800" spc="-30">
                <a:solidFill>
                  <a:srgbClr val="0F0F0F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1°</a:t>
            </a:r>
            <a:r>
              <a:rPr dirty="0" sz="800" spc="-5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MT"/>
                <a:cs typeface="Arial MT"/>
              </a:rPr>
              <a:t>Fica</a:t>
            </a:r>
            <a:r>
              <a:rPr dirty="0" sz="800" spc="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crédito</a:t>
            </a:r>
            <a:r>
              <a:rPr dirty="0" sz="80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seguintes</a:t>
            </a:r>
            <a:r>
              <a:rPr dirty="0" sz="8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78977" y="4332051"/>
            <a:ext cx="1877695" cy="36131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800" spc="-2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DotaG6es</a:t>
            </a:r>
            <a:r>
              <a:rPr dirty="0" u="sng" sz="80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6uplementaaas</a:t>
            </a:r>
            <a:r>
              <a:rPr dirty="0" u="sng" sz="800" spc="500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295"/>
              </a:spcBef>
            </a:pPr>
            <a:r>
              <a:rPr dirty="0" sz="950" spc="-80">
                <a:solidFill>
                  <a:srgbClr val="1F1F1F"/>
                </a:solidFill>
                <a:latin typeface="Arial Black"/>
                <a:cs typeface="Arial Black"/>
              </a:rPr>
              <a:t>FUNDO</a:t>
            </a:r>
            <a:r>
              <a:rPr dirty="0" sz="950" spc="2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950" spc="-100">
                <a:solidFill>
                  <a:srgbClr val="1F1F1F"/>
                </a:solidFill>
                <a:latin typeface="Arial Black"/>
                <a:cs typeface="Arial Black"/>
              </a:rPr>
              <a:t>MUNICIPAL</a:t>
            </a:r>
            <a:r>
              <a:rPr dirty="0" sz="950" spc="7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950" spc="-50">
                <a:solidFill>
                  <a:srgbClr val="212121"/>
                </a:solidFill>
                <a:latin typeface="Arial Black"/>
                <a:cs typeface="Arial Black"/>
              </a:rPr>
              <a:t>DE</a:t>
            </a:r>
            <a:r>
              <a:rPr dirty="0" sz="950" spc="-3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950" spc="-45">
                <a:solidFill>
                  <a:srgbClr val="181818"/>
                </a:solidFill>
                <a:latin typeface="Arial Black"/>
                <a:cs typeface="Arial Black"/>
              </a:rPr>
              <a:t>SAÛDE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95967" y="4637685"/>
            <a:ext cx="3429635" cy="52895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  <a:tabLst>
                <a:tab pos="781685" algn="l"/>
              </a:tabLst>
            </a:pPr>
            <a:r>
              <a:rPr dirty="0" sz="850" spc="-10">
                <a:solidFill>
                  <a:srgbClr val="131313"/>
                </a:solidFill>
                <a:latin typeface="Arial MT"/>
                <a:cs typeface="Arial MT"/>
              </a:rPr>
              <a:t>OU.22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	</a:t>
            </a:r>
            <a:r>
              <a:rPr dirty="0" sz="850" spc="-20">
                <a:solidFill>
                  <a:srgbClr val="131313"/>
                </a:solidFill>
                <a:latin typeface="Arial MT"/>
                <a:cs typeface="Arial MT"/>
              </a:rPr>
              <a:t>Fundo</a:t>
            </a:r>
            <a:r>
              <a:rPr dirty="0" sz="85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Arial MT"/>
                <a:cs typeface="Arial MT"/>
              </a:rPr>
              <a:t>MunlcT</a:t>
            </a:r>
            <a:r>
              <a:rPr dirty="0" sz="850" spc="4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Arial MT"/>
                <a:cs typeface="Arial MT"/>
              </a:rPr>
              <a:t>T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850" spc="-7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315"/>
              </a:spcBef>
              <a:tabLst>
                <a:tab pos="787400" algn="l"/>
              </a:tabLst>
            </a:pP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2,020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850" spc="-70">
                <a:solidFill>
                  <a:srgbClr val="0F0F0F"/>
                </a:solidFill>
                <a:latin typeface="Arial MT"/>
                <a:cs typeface="Arial MT"/>
              </a:rPr>
              <a:t>MANUTENCAO</a:t>
            </a:r>
            <a:r>
              <a:rPr dirty="0" sz="850" spc="1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33333"/>
                </a:solidFill>
                <a:latin typeface="Arial MT"/>
                <a:cs typeface="Arial MT"/>
              </a:rPr>
              <a:t>E</a:t>
            </a:r>
            <a:r>
              <a:rPr dirty="0" sz="850" spc="-3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OPERACIONALIZACÂO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DO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FMS</a:t>
            </a:r>
            <a:endParaRPr sz="8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275"/>
              </a:spcBef>
              <a:tabLst>
                <a:tab pos="786765" algn="l"/>
              </a:tabLst>
            </a:pP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3.3.9.0.39.05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DEMAIS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Arial MT"/>
                <a:cs typeface="Arial MT"/>
              </a:rPr>
              <a:t>SERVIÇOS</a:t>
            </a:r>
            <a:r>
              <a:rPr dirty="0" sz="85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DE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TERCEIROS</a:t>
            </a:r>
            <a:r>
              <a:rPr dirty="0" sz="850" spc="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PESSOA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Arial MT"/>
                <a:cs typeface="Arial MT"/>
              </a:rPr>
              <a:t>JURiDlCA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67466" y="5011215"/>
            <a:ext cx="165036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Recursos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Impostos</a:t>
            </a:r>
            <a:r>
              <a:rPr dirty="0" sz="850" spc="-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Vinculados</a:t>
            </a:r>
            <a:r>
              <a:rPr dirty="0" sz="8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Sa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68739" y="4980723"/>
            <a:ext cx="460375" cy="67310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76.217,35</a:t>
            </a:r>
            <a:endParaRPr sz="85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240"/>
              </a:spcBef>
            </a:pPr>
            <a:r>
              <a:rPr dirty="0" sz="850" spc="-50">
                <a:solidFill>
                  <a:srgbClr val="0E0E0E"/>
                </a:solidFill>
                <a:latin typeface="Arial MT"/>
                <a:cs typeface="Arial MT"/>
              </a:rPr>
              <a:t>76.217,38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dirty="0" sz="950" spc="-90">
                <a:solidFill>
                  <a:srgbClr val="161616"/>
                </a:solidFill>
                <a:latin typeface="Arial MT"/>
                <a:cs typeface="Arial MT"/>
              </a:rPr>
              <a:t>76.217,3d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950" spc="-90">
                <a:solidFill>
                  <a:srgbClr val="1C1C1C"/>
                </a:solidFill>
                <a:latin typeface="Arial MT"/>
                <a:cs typeface="Arial MT"/>
              </a:rPr>
              <a:t>76.217,3d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988210" y="5139013"/>
            <a:ext cx="1770380" cy="514984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355"/>
              </a:spcBef>
            </a:pP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Total</a:t>
            </a:r>
            <a:r>
              <a:rPr dirty="0" sz="85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850" spc="-6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Projeto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/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Atlvlrlaôe</a:t>
            </a:r>
            <a:r>
              <a:rPr dirty="0" sz="85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84"/>
              </a:spcBef>
            </a:pPr>
            <a:r>
              <a:rPr dirty="0" sz="950" spc="-60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161616"/>
                </a:solidFill>
                <a:latin typeface="Arial MT"/>
                <a:cs typeface="Arial MT"/>
              </a:rPr>
              <a:t>da</a:t>
            </a:r>
            <a:r>
              <a:rPr dirty="0" sz="950" spc="-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55">
                <a:solidFill>
                  <a:srgbClr val="111111"/>
                </a:solidFill>
                <a:latin typeface="Arial MT"/>
                <a:cs typeface="Arial MT"/>
              </a:rPr>
              <a:t>Unldarle</a:t>
            </a:r>
            <a:r>
              <a:rPr dirty="0" sz="950" spc="1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31313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  <a:p>
            <a:pPr marL="398780">
              <a:lnSpc>
                <a:spcPct val="100000"/>
              </a:lnSpc>
              <a:spcBef>
                <a:spcPts val="10"/>
              </a:spcBef>
            </a:pPr>
            <a:r>
              <a:rPr dirty="0" sz="950" spc="-75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950" spc="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0F0F0F"/>
                </a:solidFill>
                <a:latin typeface="Arial MT"/>
                <a:cs typeface="Arial MT"/>
              </a:rPr>
              <a:t>Suplementado</a:t>
            </a:r>
            <a:r>
              <a:rPr dirty="0" sz="950" spc="7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80">
                <a:solidFill>
                  <a:srgbClr val="1C1C1C"/>
                </a:solidFill>
                <a:latin typeface="Arial MT"/>
                <a:cs typeface="Arial MT"/>
              </a:rPr>
              <a:t>RS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21585" y="5686365"/>
            <a:ext cx="5760720" cy="29083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454659" marR="5080" indent="-442595">
              <a:lnSpc>
                <a:spcPts val="1010"/>
              </a:lnSpc>
              <a:spcBef>
                <a:spcPts val="190"/>
              </a:spcBef>
            </a:pPr>
            <a:r>
              <a:rPr dirty="0" sz="900" spc="-80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90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61616"/>
                </a:solidFill>
                <a:latin typeface="Arial MT"/>
                <a:cs typeface="Arial MT"/>
              </a:rPr>
              <a:t>2º</a:t>
            </a:r>
            <a:r>
              <a:rPr dirty="0" sz="9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84848"/>
                </a:solidFill>
                <a:latin typeface="Arial MT"/>
                <a:cs typeface="Arial MT"/>
              </a:rPr>
              <a:t>-</a:t>
            </a:r>
            <a:r>
              <a:rPr dirty="0" sz="900" spc="-1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3B3B3B"/>
                </a:solidFill>
                <a:latin typeface="Arial MT"/>
                <a:cs typeface="Arial MT"/>
              </a:rPr>
              <a:t>As</a:t>
            </a:r>
            <a:r>
              <a:rPr dirty="0" sz="900" spc="-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51515"/>
                </a:solidFill>
                <a:latin typeface="Arial MT"/>
                <a:cs typeface="Arial MT"/>
              </a:rPr>
              <a:t>despesas</a:t>
            </a:r>
            <a:r>
              <a:rPr dirty="0" sz="900" spc="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11111"/>
                </a:solidFill>
                <a:latin typeface="Arial MT"/>
                <a:cs typeface="Arial MT"/>
              </a:rPr>
              <a:t>decorrentes</a:t>
            </a:r>
            <a:r>
              <a:rPr dirty="0" sz="900" spc="7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r>
              <a:rPr dirty="0" sz="900" spc="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11111"/>
                </a:solidFill>
                <a:latin typeface="Arial MT"/>
                <a:cs typeface="Arial MT"/>
              </a:rPr>
              <a:t>abertura</a:t>
            </a:r>
            <a:r>
              <a:rPr dirty="0" sz="900" spc="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D1D1D"/>
                </a:solidFill>
                <a:latin typeface="Arial MT"/>
                <a:cs typeface="Arial MT"/>
              </a:rPr>
              <a:t>do</a:t>
            </a:r>
            <a:r>
              <a:rPr dirty="0" sz="900" spc="-4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presente</a:t>
            </a:r>
            <a:r>
              <a:rPr dirty="0" sz="900" spc="3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51515"/>
                </a:solidFill>
                <a:latin typeface="Arial MT"/>
                <a:cs typeface="Arial MT"/>
              </a:rPr>
              <a:t>credito</a:t>
            </a:r>
            <a:r>
              <a:rPr dirty="0" sz="90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0F0F0F"/>
                </a:solidFill>
                <a:latin typeface="Arial MT"/>
                <a:cs typeface="Arial MT"/>
              </a:rPr>
              <a:t>suplementar.</a:t>
            </a:r>
            <a:r>
              <a:rPr dirty="0" sz="900" spc="9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C1C1C"/>
                </a:solidFill>
                <a:latin typeface="Arial MT"/>
                <a:cs typeface="Arial MT"/>
              </a:rPr>
              <a:t>eerão</a:t>
            </a:r>
            <a:r>
              <a:rPr dirty="0" sz="900" spc="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cobertas</a:t>
            </a:r>
            <a:r>
              <a:rPr dirty="0" sz="900" spc="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F1F1F"/>
                </a:solidFill>
                <a:latin typeface="Arial MT"/>
                <a:cs typeface="Arial MT"/>
              </a:rPr>
              <a:t>com</a:t>
            </a:r>
            <a:r>
              <a:rPr dirty="0" sz="9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32323"/>
                </a:solidFill>
                <a:latin typeface="Arial MT"/>
                <a:cs typeface="Arial MT"/>
              </a:rPr>
              <a:t>recursos</a:t>
            </a:r>
            <a:r>
              <a:rPr dirty="0" sz="900" spc="4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9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262626"/>
                </a:solidFill>
                <a:latin typeface="Arial MT"/>
                <a:cs typeface="Arial MT"/>
              </a:rPr>
              <a:t>que</a:t>
            </a:r>
            <a:r>
              <a:rPr dirty="0" sz="900" spc="2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1C1C1C"/>
                </a:solidFill>
                <a:latin typeface="Arial MT"/>
                <a:cs typeface="Arial MT"/>
              </a:rPr>
              <a:t>trata</a:t>
            </a:r>
            <a:r>
              <a:rPr dirty="0" sz="900" spc="-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3D3D3D"/>
                </a:solidFill>
                <a:latin typeface="Arial MT"/>
                <a:cs typeface="Arial MT"/>
              </a:rPr>
              <a:t>o</a:t>
            </a:r>
            <a:r>
              <a:rPr dirty="0" sz="9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1C1C1C"/>
                </a:solidFill>
                <a:latin typeface="Arial MT"/>
                <a:cs typeface="Arial MT"/>
              </a:rPr>
              <a:t>Anigo </a:t>
            </a:r>
            <a:r>
              <a:rPr dirty="0" sz="900" spc="-65">
                <a:solidFill>
                  <a:srgbClr val="1A1A1A"/>
                </a:solidFill>
                <a:latin typeface="Arial MT"/>
                <a:cs typeface="Arial MT"/>
              </a:rPr>
              <a:t>43</a:t>
            </a:r>
            <a:r>
              <a:rPr dirty="0" sz="900" spc="-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61616"/>
                </a:solidFill>
                <a:latin typeface="Arial MT"/>
                <a:cs typeface="Arial MT"/>
              </a:rPr>
              <a:t>parágrafo</a:t>
            </a:r>
            <a:r>
              <a:rPr dirty="0" sz="900" spc="7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1º</a:t>
            </a:r>
            <a:r>
              <a:rPr dirty="0" sz="90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900" spc="-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45">
                <a:solidFill>
                  <a:srgbClr val="1D1D1D"/>
                </a:solidFill>
                <a:latin typeface="Arial MT"/>
                <a:cs typeface="Arial MT"/>
              </a:rPr>
              <a:t>Lei</a:t>
            </a:r>
            <a:r>
              <a:rPr dirty="0" sz="900" spc="-9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31313"/>
                </a:solidFill>
                <a:latin typeface="Arial MT"/>
                <a:cs typeface="Arial MT"/>
              </a:rPr>
              <a:t>Federal</a:t>
            </a:r>
            <a:r>
              <a:rPr dirty="0" sz="9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262626"/>
                </a:solidFill>
                <a:latin typeface="Arial MT"/>
                <a:cs typeface="Arial MT"/>
              </a:rPr>
              <a:t>N°</a:t>
            </a:r>
            <a:r>
              <a:rPr dirty="0" sz="900" spc="-1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4.320/64.</a:t>
            </a:r>
            <a:r>
              <a:rPr dirty="0" sz="9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61616"/>
                </a:solidFill>
                <a:latin typeface="Arial MT"/>
                <a:cs typeface="Arial MT"/>
              </a:rPr>
              <a:t>Inciso</a:t>
            </a:r>
            <a:r>
              <a:rPr dirty="0" sz="90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181818"/>
                </a:solidFill>
                <a:latin typeface="Arial MT"/>
                <a:cs typeface="Arial MT"/>
              </a:rPr>
              <a:t>III.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761644" y="6033976"/>
            <a:ext cx="158813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675">
              <a:lnSpc>
                <a:spcPct val="130100"/>
              </a:lnSpc>
              <a:spcBef>
                <a:spcPts val="100"/>
              </a:spcBef>
            </a:pPr>
            <a:r>
              <a:rPr dirty="0" sz="900" spc="-50">
                <a:latin typeface="Arial MT"/>
                <a:cs typeface="Arial MT"/>
              </a:rPr>
              <a:t>Inciso:</a:t>
            </a:r>
            <a:r>
              <a:rPr dirty="0" sz="900" spc="25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131313"/>
                </a:solidFill>
                <a:latin typeface="Arial MT"/>
                <a:cs typeface="Arial MT"/>
              </a:rPr>
              <a:t>ll </a:t>
            </a:r>
            <a:r>
              <a:rPr dirty="0" sz="90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900" spc="-9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D1D1D"/>
                </a:solidFill>
                <a:latin typeface="Arial MT"/>
                <a:cs typeface="Arial MT"/>
              </a:rPr>
              <a:t>Exœsso</a:t>
            </a:r>
            <a:r>
              <a:rPr dirty="0" sz="90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9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C1C1C"/>
                </a:solidFill>
                <a:latin typeface="Arial MT"/>
                <a:cs typeface="Arial MT"/>
              </a:rPr>
              <a:t>Arrecadaçao:</a:t>
            </a:r>
            <a:r>
              <a:rPr dirty="0" sz="9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30">
                <a:solidFill>
                  <a:srgbClr val="0F0F0F"/>
                </a:solidFill>
                <a:latin typeface="Arial MT"/>
                <a:cs typeface="Arial MT"/>
              </a:rPr>
              <a:t>III</a:t>
            </a:r>
            <a:r>
              <a:rPr dirty="0" sz="900" spc="-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9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latin typeface="Arial MT"/>
                <a:cs typeface="Arial MT"/>
              </a:rPr>
              <a:t>Anulaçso</a:t>
            </a:r>
            <a:r>
              <a:rPr dirty="0" sz="900" spc="60"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900" spc="-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81818"/>
                </a:solidFill>
                <a:latin typeface="Arial MT"/>
                <a:cs typeface="Arial MT"/>
              </a:rPr>
              <a:t>Dotaçêo</a:t>
            </a:r>
            <a:r>
              <a:rPr dirty="0" sz="90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24242"/>
                </a:solidFill>
                <a:latin typeface="Arial MT"/>
                <a:cs typeface="Arial MT"/>
              </a:rPr>
              <a:t>: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73535" y="6367143"/>
            <a:ext cx="1878330" cy="38417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900" spc="-195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 Black"/>
                <a:cs typeface="Arial Black"/>
              </a:rPr>
              <a:t>DotaG6ëa</a:t>
            </a:r>
            <a:r>
              <a:rPr dirty="0" u="sng" sz="900" spc="80">
                <a:solidFill>
                  <a:srgbClr val="161616"/>
                </a:solidFill>
                <a:uFill>
                  <a:solidFill>
                    <a:srgbClr val="38383B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900" spc="-45">
                <a:solidFill>
                  <a:srgbClr val="151515"/>
                </a:solidFill>
                <a:uFill>
                  <a:solidFill>
                    <a:srgbClr val="38383B"/>
                  </a:solidFill>
                </a:uFill>
                <a:latin typeface="Arial Black"/>
                <a:cs typeface="Arial Black"/>
              </a:rPr>
              <a:t>Anula8ae</a:t>
            </a:r>
            <a:endParaRPr sz="900">
              <a:latin typeface="Arial Black"/>
              <a:cs typeface="Arial Black"/>
            </a:endParaRPr>
          </a:p>
          <a:p>
            <a:pPr marL="62230">
              <a:lnSpc>
                <a:spcPct val="100000"/>
              </a:lnSpc>
              <a:spcBef>
                <a:spcPts val="309"/>
              </a:spcBef>
            </a:pPr>
            <a:r>
              <a:rPr dirty="0" sz="950" spc="-80">
                <a:solidFill>
                  <a:srgbClr val="212121"/>
                </a:solidFill>
                <a:latin typeface="Arial Black"/>
                <a:cs typeface="Arial Black"/>
              </a:rPr>
              <a:t>FUNDO</a:t>
            </a:r>
            <a:r>
              <a:rPr dirty="0" sz="950" spc="2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950" spc="-100">
                <a:solidFill>
                  <a:srgbClr val="1C1C1C"/>
                </a:solidFill>
                <a:latin typeface="Arial Black"/>
                <a:cs typeface="Arial Black"/>
              </a:rPr>
              <a:t>MUNICIPAL</a:t>
            </a:r>
            <a:r>
              <a:rPr dirty="0" sz="950" spc="7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950" spc="-50">
                <a:solidFill>
                  <a:srgbClr val="262626"/>
                </a:solidFill>
                <a:latin typeface="Arial Black"/>
                <a:cs typeface="Arial Black"/>
              </a:rPr>
              <a:t>DE</a:t>
            </a:r>
            <a:r>
              <a:rPr dirty="0" sz="950" spc="-35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950" spc="-45">
                <a:solidFill>
                  <a:srgbClr val="1F1F1F"/>
                </a:solidFill>
                <a:latin typeface="Arial Black"/>
                <a:cs typeface="Arial Black"/>
              </a:rPr>
              <a:t>SAÙDE</a:t>
            </a:r>
            <a:endParaRPr sz="95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850382" y="6036010"/>
            <a:ext cx="57848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0">
                <a:solidFill>
                  <a:srgbClr val="0F0F0F"/>
                </a:solidFill>
                <a:latin typeface="Arial MT"/>
                <a:cs typeface="Arial MT"/>
              </a:rPr>
              <a:t>R$76.217,35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111111"/>
                </a:solidFill>
                <a:latin typeface="Arial MT"/>
                <a:cs typeface="Arial MT"/>
              </a:rPr>
              <a:t>$76.217.35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574364" y="6767630"/>
          <a:ext cx="6344285" cy="622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5062220"/>
                <a:gridCol w="507364"/>
              </a:tblGrid>
              <a:tr h="146685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OU.22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7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2.015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MANUTENCAO</a:t>
                      </a:r>
                      <a:r>
                        <a:rPr dirty="0" sz="85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OPERACIONALIZACAO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ESTRA7ÉG!A</a:t>
                      </a:r>
                      <a:r>
                        <a:rPr dirty="0" sz="850" spc="9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8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FAMILIA/UBS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fPREVlNE</a:t>
                      </a:r>
                      <a:r>
                        <a:rPr dirty="0" sz="850" spc="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BRASIL)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02940" algn="l"/>
                        </a:tabLst>
                      </a:pPr>
                      <a:r>
                        <a:rPr dirty="0" sz="850" spc="-8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F|SICA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36.217,35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859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5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Protgto</a:t>
                      </a:r>
                      <a:r>
                        <a:rPr dirty="0" sz="850" spc="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Atlvldade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1143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36.217,35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22" name="object 22" descr=""/>
          <p:cNvSpPr txBox="1"/>
          <p:nvPr/>
        </p:nvSpPr>
        <p:spPr>
          <a:xfrm>
            <a:off x="1366296" y="7430777"/>
            <a:ext cx="523303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0E0E0E"/>
                </a:solidFill>
                <a:latin typeface="Arial MT"/>
                <a:cs typeface="Arial MT"/>
              </a:rPr>
              <a:t>MANUTENÇÂO</a:t>
            </a:r>
            <a:r>
              <a:rPr dirty="0" sz="850" spc="1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/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OPERACIONALIZACAO</a:t>
            </a:r>
            <a:r>
              <a:rPr dirty="0" sz="85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Arial MT"/>
                <a:cs typeface="Arial MT"/>
              </a:rPr>
              <a:t>DAS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Arial MT"/>
                <a:cs typeface="Arial MT"/>
              </a:rPr>
              <a:t>UNIDADES</a:t>
            </a:r>
            <a:r>
              <a:rPr dirty="0" sz="850" spc="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Arial MT"/>
                <a:cs typeface="Arial MT"/>
              </a:rPr>
              <a:t>SAÚDE</a:t>
            </a:r>
            <a:r>
              <a:rPr dirty="0" sz="850" spc="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/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CEMES</a:t>
            </a:r>
            <a:r>
              <a:rPr dirty="0" sz="850" spc="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42424"/>
                </a:solidFill>
                <a:latin typeface="Arial MT"/>
                <a:cs typeface="Arial MT"/>
              </a:rPr>
              <a:t>/</a:t>
            </a:r>
            <a:r>
              <a:rPr dirty="0" sz="850" spc="-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Arial MT"/>
                <a:cs typeface="Arial MT"/>
              </a:rPr>
              <a:t>SAMU</a:t>
            </a:r>
            <a:r>
              <a:rPr dirty="0" sz="8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Arial MT"/>
                <a:cs typeface="Arial MT"/>
              </a:rPr>
              <a:t>192/SAÚDE</a:t>
            </a:r>
            <a:r>
              <a:rPr dirty="0" sz="850" spc="4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Arial MT"/>
                <a:cs typeface="Arial MT"/>
              </a:rPr>
              <a:t>MENTAL/UPA</a:t>
            </a:r>
            <a:r>
              <a:rPr dirty="0" sz="850" spc="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Arial MT"/>
                <a:cs typeface="Arial MT"/>
              </a:rPr>
              <a:t>?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92077" y="7400284"/>
            <a:ext cx="3335020" cy="34607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40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2.133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780415" algn="l"/>
              </a:tabLst>
            </a:pP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3.3.9.0.36.01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	</a:t>
            </a:r>
            <a:r>
              <a:rPr dirty="0" sz="850" spc="-75">
                <a:solidFill>
                  <a:srgbClr val="0F0F0F"/>
                </a:solidFill>
                <a:latin typeface="Arial MT"/>
                <a:cs typeface="Arial MT"/>
              </a:rPr>
              <a:t>OUTROS</a:t>
            </a:r>
            <a:r>
              <a:rPr dirty="0" sz="8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Arial MT"/>
                <a:cs typeface="Arial MT"/>
              </a:rPr>
              <a:t>SERVIÇOS</a:t>
            </a:r>
            <a:r>
              <a:rPr dirty="0" sz="850" spc="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Arial MT"/>
                <a:cs typeface="Arial MT"/>
              </a:rPr>
              <a:t>TERCEIROS</a:t>
            </a:r>
            <a:r>
              <a:rPr dirty="0" sz="8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50" spc="-7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Arial MT"/>
                <a:cs typeface="Arial MT"/>
              </a:rPr>
              <a:t>PESSOA</a:t>
            </a:r>
            <a:r>
              <a:rPr dirty="0" sz="85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FISICA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988210" y="7551223"/>
            <a:ext cx="2124710" cy="69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69265">
              <a:lnSpc>
                <a:spcPct val="130600"/>
              </a:lnSpc>
              <a:spcBef>
                <a:spcPts val="100"/>
              </a:spcBef>
            </a:pP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Recursos</a:t>
            </a:r>
            <a:r>
              <a:rPr dirty="0" sz="8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Impostos</a:t>
            </a:r>
            <a:r>
              <a:rPr dirty="0" sz="85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Vinculados</a:t>
            </a:r>
            <a:r>
              <a:rPr dirty="0" sz="850" spc="4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Sa </a:t>
            </a:r>
            <a:r>
              <a:rPr dirty="0" sz="850" spc="-20">
                <a:solidFill>
                  <a:srgbClr val="181818"/>
                </a:solidFill>
                <a:latin typeface="Arial MT"/>
                <a:cs typeface="Arial MT"/>
              </a:rPr>
              <a:t>Total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sz="850" spc="-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Projeto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/</a:t>
            </a:r>
            <a:r>
              <a:rPr dirty="0" sz="850" spc="-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AtlvTdade</a:t>
            </a:r>
            <a:r>
              <a:rPr dirty="0" sz="85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fI$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950" spc="-65">
                <a:solidFill>
                  <a:srgbClr val="131313"/>
                </a:solidFill>
                <a:latin typeface="Arial MT"/>
                <a:cs typeface="Arial MT"/>
              </a:rPr>
              <a:t>Total</a:t>
            </a:r>
            <a:r>
              <a:rPr dirty="0" sz="95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8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950" spc="-1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181818"/>
                </a:solidFill>
                <a:latin typeface="Arial MT"/>
                <a:cs typeface="Arial MT"/>
              </a:rPr>
              <a:t>Unldada</a:t>
            </a:r>
            <a:r>
              <a:rPr dirty="0" sz="950" spc="16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C1C1C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  <a:p>
            <a:pPr marL="678180">
              <a:lnSpc>
                <a:spcPct val="100000"/>
              </a:lnSpc>
              <a:spcBef>
                <a:spcPts val="85"/>
              </a:spcBef>
            </a:pPr>
            <a:r>
              <a:rPr dirty="0" sz="950" spc="-75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95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50" spc="-45">
                <a:solidFill>
                  <a:srgbClr val="0F0F0F"/>
                </a:solidFill>
                <a:latin typeface="Arial MT"/>
                <a:cs typeface="Arial MT"/>
              </a:rPr>
              <a:t>7otal</a:t>
            </a:r>
            <a:r>
              <a:rPr dirty="0" sz="95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75">
                <a:solidFill>
                  <a:srgbClr val="181818"/>
                </a:solidFill>
                <a:latin typeface="Arial MT"/>
                <a:cs typeface="Arial MT"/>
              </a:rPr>
              <a:t>Anulado</a:t>
            </a:r>
            <a:r>
              <a:rPr dirty="0" sz="9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282828"/>
                </a:solidFill>
                <a:latin typeface="Arial MT"/>
                <a:cs typeface="Arial MT"/>
              </a:rPr>
              <a:t>R$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63935" y="7551223"/>
            <a:ext cx="461009" cy="69596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40.000,00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50" spc="-45">
                <a:solidFill>
                  <a:srgbClr val="0C0C0C"/>
                </a:solidFill>
                <a:latin typeface="Arial MT"/>
                <a:cs typeface="Arial MT"/>
              </a:rPr>
              <a:t>40.000,00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dirty="0" sz="950" spc="-80">
                <a:latin typeface="Arial MT"/>
                <a:cs typeface="Arial MT"/>
              </a:rPr>
              <a:t>78.217,3d</a:t>
            </a:r>
            <a:endParaRPr sz="9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85"/>
              </a:spcBef>
            </a:pPr>
            <a:r>
              <a:rPr dirty="0" sz="950" spc="-105">
                <a:solidFill>
                  <a:srgbClr val="1A1A1A"/>
                </a:solidFill>
                <a:latin typeface="Arial MT"/>
                <a:cs typeface="Arial MT"/>
              </a:rPr>
              <a:t>7'6.Z17,35</a:t>
            </a:r>
            <a:endParaRPr sz="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894" y="9499429"/>
            <a:ext cx="6399672" cy="17379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4128" y="333897"/>
            <a:ext cx="709041" cy="70433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65117" y="2559725"/>
            <a:ext cx="1872614" cy="0"/>
          </a:xfrm>
          <a:custGeom>
            <a:avLst/>
            <a:gdLst/>
            <a:ahLst/>
            <a:cxnLst/>
            <a:rect l="l" t="t" r="r" b="b"/>
            <a:pathLst>
              <a:path w="1872614" h="0">
                <a:moveTo>
                  <a:pt x="0" y="0"/>
                </a:moveTo>
                <a:lnTo>
                  <a:pt x="1872480" y="0"/>
                </a:lnTo>
              </a:path>
            </a:pathLst>
          </a:custGeom>
          <a:ln w="12196">
            <a:solidFill>
              <a:srgbClr val="443F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3986" y="1201360"/>
            <a:ext cx="6395720" cy="0"/>
          </a:xfrm>
          <a:custGeom>
            <a:avLst/>
            <a:gdLst/>
            <a:ahLst/>
            <a:cxnLst/>
            <a:rect l="l" t="t" r="r" b="b"/>
            <a:pathLst>
              <a:path w="6395720" h="0">
                <a:moveTo>
                  <a:pt x="0" y="0"/>
                </a:moveTo>
                <a:lnTo>
                  <a:pt x="6395100" y="0"/>
                </a:lnTo>
              </a:path>
            </a:pathLst>
          </a:custGeom>
          <a:ln w="21343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751932" y="1249642"/>
            <a:ext cx="3878579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5630" algn="l"/>
              </a:tabLst>
            </a:pPr>
            <a:r>
              <a:rPr dirty="0" baseline="3086" sz="1350" spc="-15">
                <a:solidFill>
                  <a:srgbClr val="131313"/>
                </a:solidFill>
                <a:latin typeface="Consolas"/>
                <a:cs typeface="Consolas"/>
              </a:rPr>
              <a:t>Adpo3°-</a:t>
            </a:r>
            <a:r>
              <a:rPr dirty="0" baseline="3086" sz="1350">
                <a:solidFill>
                  <a:srgbClr val="131313"/>
                </a:solidFill>
                <a:latin typeface="Consolas"/>
                <a:cs typeface="Consolas"/>
              </a:rPr>
              <a:t>	</a:t>
            </a: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750" spc="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disposiçóes</a:t>
            </a:r>
            <a:r>
              <a:rPr dirty="0" sz="750" spc="8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em</a:t>
            </a:r>
            <a:r>
              <a:rPr dirty="0" sz="7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contr$rio.</a:t>
            </a:r>
            <a:r>
              <a:rPr dirty="0" sz="750" spc="1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Publi</a:t>
            </a:r>
            <a:r>
              <a:rPr dirty="0" sz="750" spc="-10">
                <a:solidFill>
                  <a:srgbClr val="151515"/>
                </a:solidFill>
                <a:latin typeface="Arial MT"/>
                <a:cs typeface="Arial MT"/>
              </a:rPr>
              <a:t>que-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se,</a:t>
            </a:r>
            <a:r>
              <a:rPr dirty="0" sz="750" spc="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se</a:t>
            </a:r>
            <a:r>
              <a:rPr dirty="0" sz="75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e</a:t>
            </a:r>
            <a:r>
              <a:rPr dirty="0" sz="75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71363" y="167845"/>
            <a:ext cx="3032125" cy="657860"/>
          </a:xfrm>
          <a:prstGeom prst="rect">
            <a:avLst/>
          </a:prstGeom>
        </p:spPr>
        <p:txBody>
          <a:bodyPr wrap="square" lIns="0" tIns="1143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1200" spc="-40">
                <a:solidFill>
                  <a:srgbClr val="1A1A1A"/>
                </a:solidFill>
                <a:latin typeface="Arial MT"/>
                <a:cs typeface="Arial MT"/>
              </a:rPr>
              <a:t>PREFEITURA</a:t>
            </a:r>
            <a:r>
              <a:rPr dirty="0" sz="1200" spc="10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0C0C0C"/>
                </a:solidFill>
                <a:latin typeface="Arial MT"/>
                <a:cs typeface="Arial MT"/>
              </a:rPr>
              <a:t>MUNICIPAL</a:t>
            </a:r>
            <a:r>
              <a:rPr dirty="0" sz="1200" spc="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1200" spc="-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1200" spc="-40">
                <a:solidFill>
                  <a:srgbClr val="161616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5240" marR="1913889">
              <a:lnSpc>
                <a:spcPct val="112999"/>
              </a:lnSpc>
              <a:spcBef>
                <a:spcPts val="430"/>
              </a:spcBef>
            </a:pP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Rua</a:t>
            </a:r>
            <a:r>
              <a:rPr dirty="0" sz="850" spc="2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Maria</a:t>
            </a:r>
            <a:r>
              <a:rPr dirty="0" sz="850" spc="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Lourenço,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Arial MT"/>
                <a:cs typeface="Arial MT"/>
              </a:rPr>
              <a:t>18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Fazenda</a:t>
            </a:r>
            <a:r>
              <a:rPr dirty="0" sz="8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81740" y="1992347"/>
            <a:ext cx="179451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131313"/>
                </a:solidFill>
                <a:latin typeface="Arial MT"/>
                <a:cs typeface="Arial MT"/>
              </a:rPr>
              <a:t>Gabinete</a:t>
            </a:r>
            <a:r>
              <a:rPr dirty="0" sz="85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8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Prefeito,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F0F0F"/>
                </a:solidFill>
                <a:latin typeface="Arial MT"/>
                <a:cs typeface="Arial MT"/>
              </a:rPr>
              <a:t>28</a:t>
            </a:r>
            <a:r>
              <a:rPr dirty="0" sz="850" spc="30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55"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Arial MT"/>
                <a:cs typeface="Arial MT"/>
              </a:rPr>
              <a:t>maio,</a:t>
            </a:r>
            <a:r>
              <a:rPr dirty="0" sz="850" spc="-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2025-07-10T15:19:47Z</dcterms:created>
  <dcterms:modified xsi:type="dcterms:W3CDTF">2025-07-10T15:19:47Z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