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6329" y="1069963"/>
            <a:ext cx="6671702" cy="5487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4066" y="260630"/>
            <a:ext cx="717928" cy="676730"/>
          </a:xfrm>
          <a:prstGeom prst="rect">
            <a:avLst/>
          </a:prstGeom>
        </p:spPr>
      </p:pic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164620" y="6953060"/>
          <a:ext cx="6762115" cy="29654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67410"/>
                <a:gridCol w="2850515"/>
                <a:gridCol w="2255520"/>
                <a:gridCol w="712470"/>
              </a:tblGrid>
              <a:tr h="151130">
                <a:tc>
                  <a:txBody>
                    <a:bodyPr/>
                    <a:lstStyle/>
                    <a:p>
                      <a:pPr marL="177800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OU.22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2395" marR="3175">
                        <a:lnSpc>
                          <a:spcPts val="940"/>
                        </a:lnSpc>
                      </a:pPr>
                      <a:r>
                        <a:rPr dirty="0" sz="850" spc="-5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Fundo</a:t>
                      </a:r>
                      <a:r>
                        <a:rPr dirty="0" sz="85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3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2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Saúde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17970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2.020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12395" marR="317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4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MANUTENCAO</a:t>
                      </a:r>
                      <a:r>
                        <a:rPr dirty="0" sz="850" spc="8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OPERACIONALIZAGAO</a:t>
                      </a:r>
                      <a:r>
                        <a:rPr dirty="0" sz="850" spc="-1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FMS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3.1.9.0.94.00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9855" marR="317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4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INDENIZAÇOES</a:t>
                      </a:r>
                      <a:r>
                        <a:rPr dirty="0" sz="850" spc="6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6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RESTITUICÔES</a:t>
                      </a:r>
                      <a:r>
                        <a:rPr dirty="0" sz="850" spc="8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TRABALHISTAS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698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3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2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50" spc="2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Sa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4635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100.000,00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447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930"/>
                        </a:lnSpc>
                        <a:spcBef>
                          <a:spcPts val="110"/>
                        </a:spcBef>
                      </a:pPr>
                      <a:r>
                        <a:rPr dirty="0" sz="8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7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3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45720">
                        <a:lnSpc>
                          <a:spcPts val="930"/>
                        </a:lnSpc>
                        <a:spcBef>
                          <a:spcPts val="110"/>
                        </a:spcBef>
                      </a:pPr>
                      <a:r>
                        <a:rPr dirty="0" sz="85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100.000,00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91770">
                <a:tc gridSpan="4">
                  <a:txBody>
                    <a:bodyPr/>
                    <a:lstStyle/>
                    <a:p>
                      <a:pPr marL="179705">
                        <a:lnSpc>
                          <a:spcPts val="930"/>
                        </a:lnSpc>
                        <a:spcBef>
                          <a:spcPts val="480"/>
                        </a:spcBef>
                        <a:tabLst>
                          <a:tab pos="979169" algn="l"/>
                        </a:tabLst>
                      </a:pPr>
                      <a:r>
                        <a:rPr dirty="0" sz="8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2.023</a:t>
                      </a:r>
                      <a:r>
                        <a:rPr dirty="0" sz="8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4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MANUTENCAO</a:t>
                      </a:r>
                      <a:r>
                        <a:rPr dirty="0" sz="85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4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8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4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PRONTO</a:t>
                      </a:r>
                      <a:r>
                        <a:rPr dirty="0" sz="850" spc="3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ATENDIMENTO</a:t>
                      </a:r>
                      <a:r>
                        <a:rPr dirty="0" sz="850" spc="1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24</a:t>
                      </a:r>
                      <a:r>
                        <a:rPr dirty="0" sz="850" spc="-3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HORAS</a:t>
                      </a:r>
                      <a:r>
                        <a:rPr dirty="0" sz="850" spc="5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fUPA1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09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3040"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8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8100"/>
                </a:tc>
                <a:tc>
                  <a:txBody>
                    <a:bodyPr/>
                    <a:lstStyle/>
                    <a:p>
                      <a:pPr marL="110489" marR="31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850" spc="-4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-1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50" spc="3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8100"/>
                </a:tc>
                <a:tc>
                  <a:txBody>
                    <a:bodyPr/>
                    <a:lstStyle/>
                    <a:p>
                      <a:pPr algn="r" marR="10287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850" spc="-3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50" spc="-1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3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Estruturação</a:t>
                      </a:r>
                      <a:r>
                        <a:rPr dirty="0" sz="850" spc="4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50" spc="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3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Governo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8100"/>
                </a:tc>
                <a:tc>
                  <a:txBody>
                    <a:bodyPr/>
                    <a:lstStyle/>
                    <a:p>
                      <a:pPr algn="r" marR="4191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8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223.000,00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8100"/>
                </a:tc>
              </a:tr>
              <a:tr h="168910"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14935" marR="317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6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1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50" spc="6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6667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3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50" spc="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Transferências</a:t>
                      </a:r>
                      <a:r>
                        <a:rPr dirty="0" sz="850" spc="-2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Estac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4318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983.870,10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44780">
                <a:tc>
                  <a:txBody>
                    <a:bodyPr/>
                    <a:lstStyle/>
                    <a:p>
                      <a:pPr marL="177800">
                        <a:lnSpc>
                          <a:spcPts val="930"/>
                        </a:lnSpc>
                        <a:spcBef>
                          <a:spcPts val="110"/>
                        </a:spcBef>
                      </a:pPr>
                      <a:r>
                        <a:rPr dirty="0" sz="85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ts val="930"/>
                        </a:lnSpc>
                        <a:spcBef>
                          <a:spcPts val="110"/>
                        </a:spcBef>
                      </a:pPr>
                      <a:r>
                        <a:rPr dirty="0" sz="850" spc="-3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50" spc="-2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50" spc="3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50" spc="-4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50" spc="6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3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50" spc="1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JURIDICA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66675">
                        <a:lnSpc>
                          <a:spcPts val="930"/>
                        </a:lnSpc>
                        <a:spcBef>
                          <a:spcPts val="110"/>
                        </a:spcBef>
                      </a:pPr>
                      <a:r>
                        <a:rPr dirty="0" sz="850" spc="-3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50" spc="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Transferências</a:t>
                      </a:r>
                      <a:r>
                        <a:rPr dirty="0" sz="850" spc="-2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Estac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42545">
                        <a:lnSpc>
                          <a:spcPts val="930"/>
                        </a:lnSpc>
                        <a:spcBef>
                          <a:spcPts val="110"/>
                        </a:spcBef>
                      </a:pPr>
                      <a:r>
                        <a:rPr dirty="0" sz="8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28.634,40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2025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3845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8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5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1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2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381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8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1.235.504,50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8100"/>
                </a:tc>
              </a:tr>
              <a:tr h="177800">
                <a:tc>
                  <a:txBody>
                    <a:bodyPr/>
                    <a:lstStyle/>
                    <a:p>
                      <a:pPr marL="17970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2.024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 gridSpan="2"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50" spc="-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MANUTENCAO</a:t>
                      </a:r>
                      <a:r>
                        <a:rPr dirty="0" sz="850" spc="6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1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DIRETORIA</a:t>
                      </a:r>
                      <a:r>
                        <a:rPr dirty="0" sz="850" spc="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3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VIGILÂNCIA</a:t>
                      </a:r>
                      <a:r>
                        <a:rPr dirty="0" sz="850" spc="7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EM</a:t>
                      </a:r>
                      <a:r>
                        <a:rPr dirty="0" sz="850" spc="-1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SAÚDE</a:t>
                      </a:r>
                      <a:r>
                        <a:rPr dirty="0" sz="850" spc="18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(EPIDEMIOLÓGICA</a:t>
                      </a:r>
                      <a:r>
                        <a:rPr dirty="0" sz="850" spc="-6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AMBIENTAL)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3.3.9.0.14.00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gridSpan="2"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329940" algn="l"/>
                        </a:tabLst>
                      </a:pPr>
                      <a:r>
                        <a:rPr dirty="0" sz="850" spc="-30">
                          <a:latin typeface="Arial MT"/>
                          <a:cs typeface="Arial MT"/>
                        </a:rPr>
                        <a:t>DIÂRIAS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4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CIVIL</a:t>
                      </a:r>
                      <a:r>
                        <a:rPr dirty="0" sz="85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3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50" spc="-2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7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50" spc="1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50" spc="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5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50" spc="-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762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20.000.00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7145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gridSpan="2"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3329940" algn="l"/>
                        </a:tabLst>
                      </a:pPr>
                      <a:r>
                        <a:rPr dirty="0" sz="850" spc="-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1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50" spc="-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4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3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50" spc="-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50" spc="8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6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50" spc="-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400.707,00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891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3.3.9.0.36.01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gridSpan="2"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325495" algn="l"/>
                        </a:tabLst>
                      </a:pPr>
                      <a:r>
                        <a:rPr dirty="0" sz="850" spc="-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50" spc="7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50" spc="-4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50" spc="6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8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FISICA</a:t>
                      </a:r>
                      <a:r>
                        <a:rPr dirty="0" sz="8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3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5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50" spc="3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3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50" spc="2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635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8910">
                <a:tc>
                  <a:txBody>
                    <a:bodyPr/>
                    <a:lstStyle/>
                    <a:p>
                      <a:pPr marL="16891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325495" algn="l"/>
                        </a:tabLst>
                      </a:pPr>
                      <a:r>
                        <a:rPr dirty="0" sz="850" spc="-3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50" spc="-2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50" spc="3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50" spc="-4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50" spc="4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3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50" spc="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JURIDICA</a:t>
                      </a:r>
                      <a:r>
                        <a:rPr dirty="0" sz="8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3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50" spc="-2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4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50" spc="6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50" spc="-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50" spc="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248.817,95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73355">
                <a:tc>
                  <a:txBody>
                    <a:bodyPr/>
                    <a:lstStyle/>
                    <a:p>
                      <a:pPr marL="16764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4.4.9.0.52.00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gridSpan="2"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325495" algn="l"/>
                        </a:tabLst>
                      </a:pPr>
                      <a:r>
                        <a:rPr dirty="0" sz="850" spc="-4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50" spc="4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50" spc="4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3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4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50" spc="-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200.000.00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2482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2700">
                      <a:solidFill>
                        <a:srgbClr val="484848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8295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6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2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35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3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RS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8415">
                    <a:lnB w="12700">
                      <a:solidFill>
                        <a:srgbClr val="484848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71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1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879.524,95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8415">
                    <a:lnB w="12700">
                      <a:solidFill>
                        <a:srgbClr val="484848"/>
                      </a:solidFill>
                      <a:prstDash val="solid"/>
                    </a:lnB>
                  </a:tcPr>
                </a:tc>
              </a:tr>
              <a:tr h="1390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484848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484848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ts val="750"/>
                        </a:lnSpc>
                        <a:spcBef>
                          <a:spcPts val="245"/>
                        </a:spcBef>
                      </a:pPr>
                      <a:r>
                        <a:rPr dirty="0" sz="700" spc="-6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Pàgina</a:t>
                      </a:r>
                      <a:r>
                        <a:rPr dirty="0" sz="700" spc="-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6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1</a:t>
                      </a:r>
                      <a:r>
                        <a:rPr dirty="0" sz="700" spc="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8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1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2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115">
                    <a:lnT w="12700">
                      <a:solidFill>
                        <a:srgbClr val="484848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751129" y="5514434"/>
            <a:ext cx="128038" cy="100595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868581" y="5519007"/>
            <a:ext cx="823102" cy="91450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66538" y="9830876"/>
            <a:ext cx="274367" cy="59442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075255" y="-1898"/>
            <a:ext cx="3227070" cy="681990"/>
          </a:xfrm>
          <a:prstGeom prst="rect">
            <a:avLst/>
          </a:prstGeom>
        </p:spPr>
        <p:txBody>
          <a:bodyPr wrap="square" lIns="0" tIns="9906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780"/>
              </a:spcBef>
            </a:pPr>
            <a:r>
              <a:rPr dirty="0" sz="1250" spc="-50" b="1">
                <a:solidFill>
                  <a:srgbClr val="212121"/>
                </a:solidFill>
                <a:latin typeface="Arial"/>
                <a:cs typeface="Arial"/>
              </a:rPr>
              <a:t>PREFEITURA</a:t>
            </a:r>
            <a:r>
              <a:rPr dirty="0" sz="1250" spc="80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250" spc="-35" b="1">
                <a:solidFill>
                  <a:srgbClr val="242424"/>
                </a:solidFill>
                <a:latin typeface="Arial"/>
                <a:cs typeface="Arial"/>
              </a:rPr>
              <a:t>MUNICIPAL</a:t>
            </a:r>
            <a:r>
              <a:rPr dirty="0" sz="1250" b="1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dirty="0" sz="1250" spc="-35" b="1">
                <a:solidFill>
                  <a:srgbClr val="2A2A2A"/>
                </a:solidFill>
                <a:latin typeface="Arial"/>
                <a:cs typeface="Arial"/>
              </a:rPr>
              <a:t>DE</a:t>
            </a:r>
            <a:r>
              <a:rPr dirty="0" sz="1250" spc="-45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1250" spc="-10" b="1">
                <a:solidFill>
                  <a:srgbClr val="1F1F1F"/>
                </a:solidFill>
                <a:latin typeface="Arial"/>
                <a:cs typeface="Arial"/>
              </a:rPr>
              <a:t>SEROPEDICA</a:t>
            </a:r>
            <a:endParaRPr sz="1250">
              <a:latin typeface="Arial"/>
              <a:cs typeface="Arial"/>
            </a:endParaRPr>
          </a:p>
          <a:p>
            <a:pPr marL="43180" marR="2032000" indent="-4445">
              <a:lnSpc>
                <a:spcPts val="1150"/>
              </a:lnSpc>
              <a:spcBef>
                <a:spcPts val="700"/>
              </a:spcBef>
            </a:pPr>
            <a:r>
              <a:rPr dirty="0" baseline="2645" sz="1575" spc="-232">
                <a:solidFill>
                  <a:srgbClr val="1A1A1A"/>
                </a:solidFill>
                <a:latin typeface="Arial MT"/>
                <a:cs typeface="Arial MT"/>
              </a:rPr>
              <a:t>Rua</a:t>
            </a:r>
            <a:r>
              <a:rPr dirty="0" baseline="2645" sz="1575" spc="-6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baseline="2645" sz="1575" spc="-195">
                <a:solidFill>
                  <a:srgbClr val="0F0F0F"/>
                </a:solidFill>
                <a:latin typeface="Arial MT"/>
                <a:cs typeface="Arial MT"/>
              </a:rPr>
              <a:t>Marla</a:t>
            </a:r>
            <a:r>
              <a:rPr dirty="0" baseline="2645" sz="1575" spc="7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baseline="5291" sz="1575" spc="-67">
                <a:solidFill>
                  <a:srgbClr val="0F0F0F"/>
                </a:solidFill>
                <a:latin typeface="Arial MT"/>
                <a:cs typeface="Arial MT"/>
              </a:rPr>
              <a:t>Loure</a:t>
            </a:r>
            <a:r>
              <a:rPr dirty="0" sz="1050" spc="-45">
                <a:solidFill>
                  <a:srgbClr val="0F0F0F"/>
                </a:solidFill>
                <a:latin typeface="Arial MT"/>
                <a:cs typeface="Arial MT"/>
              </a:rPr>
              <a:t>•s•</a:t>
            </a:r>
            <a:r>
              <a:rPr dirty="0" baseline="5291" sz="1575" spc="-67">
                <a:solidFill>
                  <a:srgbClr val="0F0F0F"/>
                </a:solidFill>
                <a:latin typeface="Arial MT"/>
                <a:cs typeface="Arial MT"/>
              </a:rPr>
              <a:t>,</a:t>
            </a:r>
            <a:r>
              <a:rPr dirty="0" baseline="2645" sz="1575" spc="-67">
                <a:solidFill>
                  <a:srgbClr val="1A1A1A"/>
                </a:solidFill>
                <a:latin typeface="Arial MT"/>
                <a:cs typeface="Arial MT"/>
              </a:rPr>
              <a:t>18 </a:t>
            </a:r>
            <a:r>
              <a:rPr dirty="0" sz="1050" spc="-160">
                <a:solidFill>
                  <a:srgbClr val="0F0F0F"/>
                </a:solidFill>
                <a:latin typeface="Arial MT"/>
                <a:cs typeface="Arial MT"/>
              </a:rPr>
              <a:t>Fazenda</a:t>
            </a:r>
            <a:r>
              <a:rPr dirty="0" sz="1050" spc="8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161616"/>
                </a:solidFill>
                <a:latin typeface="Arial MT"/>
                <a:cs typeface="Arial MT"/>
              </a:rPr>
              <a:t>Caxias</a:t>
            </a:r>
            <a:endParaRPr sz="10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842321" y="1292240"/>
            <a:ext cx="2954655" cy="7219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56335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solidFill>
                  <a:srgbClr val="1C1C1C"/>
                </a:solidFill>
                <a:latin typeface="Arial MT"/>
                <a:cs typeface="Arial MT"/>
              </a:rPr>
              <a:t>Decreto</a:t>
            </a:r>
            <a:r>
              <a:rPr dirty="0" sz="850" spc="-2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C1C1C"/>
                </a:solidFill>
                <a:latin typeface="Arial MT"/>
                <a:cs typeface="Arial MT"/>
              </a:rPr>
              <a:t>N°</a:t>
            </a:r>
            <a:r>
              <a:rPr dirty="0" sz="850" spc="-4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42424"/>
                </a:solidFill>
                <a:latin typeface="Arial MT"/>
                <a:cs typeface="Arial MT"/>
              </a:rPr>
              <a:t>2917</a:t>
            </a:r>
            <a:r>
              <a:rPr dirty="0" sz="850" spc="-2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343434"/>
                </a:solidFill>
                <a:latin typeface="Arial MT"/>
                <a:cs typeface="Arial MT"/>
              </a:rPr>
              <a:t>de</a:t>
            </a:r>
            <a:r>
              <a:rPr dirty="0" sz="850" spc="-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B2B2B"/>
                </a:solidFill>
                <a:latin typeface="Arial MT"/>
                <a:cs typeface="Arial MT"/>
              </a:rPr>
              <a:t>13</a:t>
            </a:r>
            <a:r>
              <a:rPr dirty="0" sz="850" spc="34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B2B2B"/>
                </a:solidFill>
                <a:latin typeface="Arial MT"/>
                <a:cs typeface="Arial MT"/>
              </a:rPr>
              <a:t>de</a:t>
            </a:r>
            <a:r>
              <a:rPr dirty="0" sz="850" spc="15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F1F1F"/>
                </a:solidFill>
                <a:latin typeface="Arial MT"/>
                <a:cs typeface="Arial MT"/>
              </a:rPr>
              <a:t>maio,</a:t>
            </a:r>
            <a:r>
              <a:rPr dirty="0" sz="850" spc="2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82828"/>
                </a:solidFill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90"/>
              </a:spcBef>
            </a:pPr>
            <a:endParaRPr sz="850">
              <a:latin typeface="Arial MT"/>
              <a:cs typeface="Arial MT"/>
            </a:endParaRPr>
          </a:p>
          <a:p>
            <a:pPr marL="15875" marR="35560" indent="-3810">
              <a:lnSpc>
                <a:spcPts val="969"/>
              </a:lnSpc>
            </a:pPr>
            <a:r>
              <a:rPr dirty="0" sz="850" spc="-40">
                <a:solidFill>
                  <a:srgbClr val="111111"/>
                </a:solidFill>
                <a:latin typeface="Arial MT"/>
                <a:cs typeface="Arial MT"/>
              </a:rPr>
              <a:t>Abre</a:t>
            </a:r>
            <a:r>
              <a:rPr dirty="0" sz="8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0C0C0C"/>
                </a:solidFill>
                <a:latin typeface="Arial MT"/>
                <a:cs typeface="Arial MT"/>
              </a:rPr>
              <a:t>crédito</a:t>
            </a:r>
            <a:r>
              <a:rPr dirty="0" sz="850" spc="2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11111"/>
                </a:solidFill>
                <a:latin typeface="Arial MT"/>
                <a:cs typeface="Arial MT"/>
              </a:rPr>
              <a:t>suplementar</a:t>
            </a:r>
            <a:r>
              <a:rPr dirty="0" sz="850" spc="5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0F0F0F"/>
                </a:solidFill>
                <a:latin typeface="Arial MT"/>
                <a:cs typeface="Arial MT"/>
              </a:rPr>
              <a:t>no </a:t>
            </a:r>
            <a:r>
              <a:rPr dirty="0" sz="850" spc="-20">
                <a:solidFill>
                  <a:srgbClr val="111111"/>
                </a:solidFill>
                <a:latin typeface="Arial MT"/>
                <a:cs typeface="Arial MT"/>
              </a:rPr>
              <a:t>valor</a:t>
            </a:r>
            <a:r>
              <a:rPr dirty="0" sz="850" spc="6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11111"/>
                </a:solidFill>
                <a:latin typeface="Arial MT"/>
                <a:cs typeface="Arial MT"/>
              </a:rPr>
              <a:t>total</a:t>
            </a:r>
            <a:r>
              <a:rPr dirty="0" sz="850" spc="-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81818"/>
                </a:solidFill>
                <a:latin typeface="Arial MT"/>
                <a:cs typeface="Arial MT"/>
              </a:rPr>
              <a:t>de</a:t>
            </a:r>
            <a:r>
              <a:rPr dirty="0" sz="850" spc="-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81818"/>
                </a:solidFill>
                <a:latin typeface="Arial MT"/>
                <a:cs typeface="Arial MT"/>
              </a:rPr>
              <a:t>R$2.802.763,13,</a:t>
            </a:r>
            <a:r>
              <a:rPr dirty="0" sz="850" spc="-2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D1D1D"/>
                </a:solidFill>
                <a:latin typeface="Arial MT"/>
                <a:cs typeface="Arial MT"/>
              </a:rPr>
              <a:t>para </a:t>
            </a:r>
            <a:r>
              <a:rPr dirty="0" sz="850" spc="-25">
                <a:solidFill>
                  <a:srgbClr val="1C1C1C"/>
                </a:solidFill>
                <a:latin typeface="Arial MT"/>
                <a:cs typeface="Arial MT"/>
              </a:rPr>
              <a:t>fins</a:t>
            </a:r>
            <a:r>
              <a:rPr dirty="0" sz="850" spc="-3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61616"/>
                </a:solidFill>
                <a:latin typeface="Arial MT"/>
                <a:cs typeface="Arial MT"/>
              </a:rPr>
              <a:t>que</a:t>
            </a:r>
            <a:r>
              <a:rPr dirty="0" sz="850" spc="-4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12121"/>
                </a:solidFill>
                <a:latin typeface="Arial MT"/>
                <a:cs typeface="Arial MT"/>
              </a:rPr>
              <a:t>se</a:t>
            </a:r>
            <a:r>
              <a:rPr dirty="0" sz="850" spc="-3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A1A1A"/>
                </a:solidFill>
                <a:latin typeface="Arial MT"/>
                <a:cs typeface="Arial MT"/>
              </a:rPr>
              <a:t>especifica</a:t>
            </a:r>
            <a:r>
              <a:rPr dirty="0" sz="850" spc="2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2A2A2A"/>
                </a:solidFill>
                <a:latin typeface="Arial MT"/>
                <a:cs typeface="Arial MT"/>
              </a:rPr>
              <a:t>e</a:t>
            </a:r>
            <a:r>
              <a:rPr dirty="0" sz="85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C1C1C"/>
                </a:solidFill>
                <a:latin typeface="Arial MT"/>
                <a:cs typeface="Arial MT"/>
              </a:rPr>
              <a:t>da</a:t>
            </a:r>
            <a:r>
              <a:rPr dirty="0" sz="850" spc="-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51515"/>
                </a:solidFill>
                <a:latin typeface="Arial MT"/>
                <a:cs typeface="Arial MT"/>
              </a:rPr>
              <a:t>outras</a:t>
            </a:r>
            <a:r>
              <a:rPr dirty="0" sz="850" spc="2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81818"/>
                </a:solidFill>
                <a:latin typeface="Arial MT"/>
                <a:cs typeface="Arial MT"/>
              </a:rPr>
              <a:t>providências.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48764" y="2505477"/>
            <a:ext cx="6483350" cy="9861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6610">
              <a:lnSpc>
                <a:spcPct val="148300"/>
              </a:lnSpc>
              <a:spcBef>
                <a:spcPts val="100"/>
              </a:spcBef>
            </a:pPr>
            <a:r>
              <a:rPr dirty="0" sz="850" spc="-70">
                <a:solidFill>
                  <a:srgbClr val="3B3B3B"/>
                </a:solidFill>
                <a:latin typeface="Arial MT"/>
                <a:cs typeface="Arial MT"/>
              </a:rPr>
              <a:t>O</a:t>
            </a:r>
            <a:r>
              <a:rPr dirty="0" sz="85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0C0C0C"/>
                </a:solidFill>
                <a:latin typeface="Arial MT"/>
                <a:cs typeface="Arial MT"/>
              </a:rPr>
              <a:t>PREFE</a:t>
            </a:r>
            <a:r>
              <a:rPr dirty="0" sz="850" spc="-40">
                <a:solidFill>
                  <a:srgbClr val="151515"/>
                </a:solidFill>
                <a:latin typeface="Arial MT"/>
                <a:cs typeface="Arial MT"/>
              </a:rPr>
              <a:t>ITO</a:t>
            </a:r>
            <a:r>
              <a:rPr dirty="0" sz="850" spc="-2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MUNICIPAL,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11111"/>
                </a:solidFill>
                <a:latin typeface="Arial MT"/>
                <a:cs typeface="Arial MT"/>
              </a:rPr>
              <a:t>no</a:t>
            </a:r>
            <a:r>
              <a:rPr dirty="0" sz="850" spc="-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C1C1C"/>
                </a:solidFill>
                <a:latin typeface="Arial MT"/>
                <a:cs typeface="Arial MT"/>
              </a:rPr>
              <a:t>uso</a:t>
            </a:r>
            <a:r>
              <a:rPr dirty="0" sz="850" spc="2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850" spc="-3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F1F1F"/>
                </a:solidFill>
                <a:latin typeface="Arial MT"/>
                <a:cs typeface="Arial MT"/>
              </a:rPr>
              <a:t>suas</a:t>
            </a:r>
            <a:r>
              <a:rPr dirty="0" sz="850" spc="-1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atribuições</a:t>
            </a:r>
            <a:r>
              <a:rPr dirty="0" sz="850" spc="90"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0F0F0F"/>
                </a:solidFill>
                <a:latin typeface="Arial MT"/>
                <a:cs typeface="Arial MT"/>
              </a:rPr>
              <a:t>legais,</a:t>
            </a:r>
            <a:r>
              <a:rPr dirty="0" sz="850" spc="1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0C0C0C"/>
                </a:solidFill>
                <a:latin typeface="Arial MT"/>
                <a:cs typeface="Arial MT"/>
              </a:rPr>
              <a:t>constitucionais</a:t>
            </a:r>
            <a:r>
              <a:rPr dirty="0" sz="850" spc="-6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0F0F0F"/>
                </a:solidFill>
                <a:latin typeface="Arial MT"/>
                <a:cs typeface="Arial MT"/>
              </a:rPr>
              <a:t>e</a:t>
            </a:r>
            <a:r>
              <a:rPr dirty="0" sz="850" spc="-4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81818"/>
                </a:solidFill>
                <a:latin typeface="Arial MT"/>
                <a:cs typeface="Arial MT"/>
              </a:rPr>
              <a:t>de </a:t>
            </a:r>
            <a:r>
              <a:rPr dirty="0" sz="850" spc="-35">
                <a:solidFill>
                  <a:srgbClr val="181818"/>
                </a:solidFill>
                <a:latin typeface="Arial MT"/>
                <a:cs typeface="Arial MT"/>
              </a:rPr>
              <a:t>acordo</a:t>
            </a:r>
            <a:r>
              <a:rPr dirty="0" sz="85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31313"/>
                </a:solidFill>
                <a:latin typeface="Arial MT"/>
                <a:cs typeface="Arial MT"/>
              </a:rPr>
              <a:t>com</a:t>
            </a:r>
            <a:r>
              <a:rPr dirty="0" sz="850" spc="-3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A2A2A"/>
                </a:solidFill>
                <a:latin typeface="Arial MT"/>
                <a:cs typeface="Arial MT"/>
              </a:rPr>
              <a:t>o</a:t>
            </a:r>
            <a:r>
              <a:rPr dirty="0" sz="850" spc="-5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F1F1F"/>
                </a:solidFill>
                <a:latin typeface="Arial MT"/>
                <a:cs typeface="Arial MT"/>
              </a:rPr>
              <a:t>que</a:t>
            </a:r>
            <a:r>
              <a:rPr dirty="0" sz="850" spc="-1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12121"/>
                </a:solidFill>
                <a:latin typeface="Arial MT"/>
                <a:cs typeface="Arial MT"/>
              </a:rPr>
              <a:t>lhe </a:t>
            </a:r>
            <a:r>
              <a:rPr dirty="0" sz="850" spc="-30">
                <a:solidFill>
                  <a:srgbClr val="1C1C1C"/>
                </a:solidFill>
                <a:latin typeface="Arial MT"/>
                <a:cs typeface="Arial MT"/>
              </a:rPr>
              <a:t>confere</a:t>
            </a:r>
            <a:r>
              <a:rPr dirty="0" sz="850" spc="4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343434"/>
                </a:solidFill>
                <a:latin typeface="Arial MT"/>
                <a:cs typeface="Arial MT"/>
              </a:rPr>
              <a:t>o</a:t>
            </a:r>
            <a:r>
              <a:rPr dirty="0" sz="850" spc="-3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D1D1D"/>
                </a:solidFill>
                <a:latin typeface="Arial MT"/>
                <a:cs typeface="Arial MT"/>
              </a:rPr>
              <a:t>art.</a:t>
            </a:r>
            <a:r>
              <a:rPr dirty="0" sz="850" spc="-3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13131"/>
                </a:solidFill>
                <a:latin typeface="Arial MT"/>
                <a:cs typeface="Arial MT"/>
              </a:rPr>
              <a:t>8º</a:t>
            </a:r>
            <a:r>
              <a:rPr dirty="0" sz="850" spc="19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12121"/>
                </a:solidFill>
                <a:latin typeface="Arial MT"/>
                <a:cs typeface="Arial MT"/>
              </a:rPr>
              <a:t>da </a:t>
            </a:r>
            <a:r>
              <a:rPr dirty="0" sz="850" spc="-30">
                <a:solidFill>
                  <a:srgbClr val="2A2A2A"/>
                </a:solidFill>
                <a:latin typeface="Arial MT"/>
                <a:cs typeface="Arial MT"/>
              </a:rPr>
              <a:t>Lei</a:t>
            </a:r>
            <a:r>
              <a:rPr dirty="0" sz="850" spc="-4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F2F2F"/>
                </a:solidFill>
                <a:latin typeface="Arial MT"/>
                <a:cs typeface="Arial MT"/>
              </a:rPr>
              <a:t>n”</a:t>
            </a:r>
            <a:r>
              <a:rPr dirty="0" sz="850" spc="-6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62626"/>
                </a:solidFill>
                <a:latin typeface="Arial MT"/>
                <a:cs typeface="Arial MT"/>
              </a:rPr>
              <a:t>859</a:t>
            </a:r>
            <a:r>
              <a:rPr dirty="0" sz="850" spc="-4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282828"/>
                </a:solidFill>
                <a:latin typeface="Arial MT"/>
                <a:cs typeface="Arial MT"/>
              </a:rPr>
              <a:t>de</a:t>
            </a:r>
            <a:r>
              <a:rPr dirty="0" sz="850" spc="-2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82828"/>
                </a:solidFill>
                <a:latin typeface="Arial MT"/>
                <a:cs typeface="Arial MT"/>
              </a:rPr>
              <a:t>10</a:t>
            </a:r>
            <a:r>
              <a:rPr dirty="0" sz="850" spc="-2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4D4D4D"/>
                </a:solidFill>
                <a:latin typeface="Arial MT"/>
                <a:cs typeface="Arial MT"/>
              </a:rPr>
              <a:t>de</a:t>
            </a:r>
            <a:r>
              <a:rPr dirty="0" sz="850" spc="-1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D1D1D"/>
                </a:solidFill>
                <a:latin typeface="Arial MT"/>
                <a:cs typeface="Arial MT"/>
              </a:rPr>
              <a:t>dezembro</a:t>
            </a:r>
            <a:r>
              <a:rPr dirty="0" sz="850" spc="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81818"/>
                </a:solidFill>
                <a:latin typeface="Arial MT"/>
                <a:cs typeface="Arial MT"/>
              </a:rPr>
              <a:t>de</a:t>
            </a:r>
            <a:r>
              <a:rPr dirty="0" sz="850" spc="-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31313"/>
                </a:solidFill>
                <a:latin typeface="Arial MT"/>
                <a:cs typeface="Arial MT"/>
              </a:rPr>
              <a:t>2024</a:t>
            </a:r>
            <a:r>
              <a:rPr dirty="0" sz="85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12121"/>
                </a:solidFill>
                <a:latin typeface="Arial MT"/>
                <a:cs typeface="Arial MT"/>
              </a:rPr>
              <a:t>-</a:t>
            </a:r>
            <a:r>
              <a:rPr dirty="0" sz="850" spc="-4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81818"/>
                </a:solidFill>
                <a:latin typeface="Arial MT"/>
                <a:cs typeface="Arial MT"/>
              </a:rPr>
              <a:t>publicada</a:t>
            </a:r>
            <a:r>
              <a:rPr dirty="0" sz="850" spc="3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32323"/>
                </a:solidFill>
                <a:latin typeface="Arial MT"/>
                <a:cs typeface="Arial MT"/>
              </a:rPr>
              <a:t>na</a:t>
            </a:r>
            <a:r>
              <a:rPr dirty="0" sz="850" spc="-1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D1D1D"/>
                </a:solidFill>
                <a:latin typeface="Arial MT"/>
                <a:cs typeface="Arial MT"/>
              </a:rPr>
              <a:t>edição</a:t>
            </a:r>
            <a:r>
              <a:rPr dirty="0" sz="85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51515"/>
                </a:solidFill>
                <a:latin typeface="Arial MT"/>
                <a:cs typeface="Arial MT"/>
              </a:rPr>
              <a:t>exlra</a:t>
            </a:r>
            <a:r>
              <a:rPr dirty="0" sz="850" spc="-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C1C1C"/>
                </a:solidFill>
                <a:latin typeface="Arial MT"/>
                <a:cs typeface="Arial MT"/>
              </a:rPr>
              <a:t>Il</a:t>
            </a:r>
            <a:r>
              <a:rPr dirty="0" sz="850" spc="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0E0E0E"/>
                </a:solidFill>
                <a:latin typeface="Arial MT"/>
                <a:cs typeface="Arial MT"/>
              </a:rPr>
              <a:t>n°</a:t>
            </a:r>
            <a:r>
              <a:rPr dirty="0" sz="850" spc="-4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0E0E0E"/>
                </a:solidFill>
                <a:latin typeface="Arial MT"/>
                <a:cs typeface="Arial MT"/>
              </a:rPr>
              <a:t>1924</a:t>
            </a:r>
            <a:r>
              <a:rPr dirty="0" sz="850" spc="-1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42424"/>
                </a:solidFill>
                <a:latin typeface="Arial MT"/>
                <a:cs typeface="Arial MT"/>
              </a:rPr>
              <a:t>de</a:t>
            </a:r>
            <a:r>
              <a:rPr dirty="0" sz="850" spc="-4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10/1Z/2024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0"/>
              </a:spcBef>
            </a:pP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50" spc="-60">
                <a:solidFill>
                  <a:srgbClr val="3B3B3B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50" spc="-5">
                <a:solidFill>
                  <a:srgbClr val="3B3B3B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solidFill>
                  <a:srgbClr val="2F2F2F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50" spc="-65">
                <a:solidFill>
                  <a:srgbClr val="2F2F2F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solidFill>
                  <a:srgbClr val="505050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50" spc="-60">
                <a:solidFill>
                  <a:srgbClr val="505050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solidFill>
                  <a:srgbClr val="343434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50" spc="-60">
                <a:solidFill>
                  <a:srgbClr val="343434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solidFill>
                  <a:srgbClr val="3F3F3F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50" spc="-25">
                <a:solidFill>
                  <a:srgbClr val="3F3F3F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solidFill>
                  <a:srgbClr val="464646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50" spc="-20">
                <a:solidFill>
                  <a:srgbClr val="464646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25">
                <a:solidFill>
                  <a:srgbClr val="282828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A'</a:t>
            </a:r>
            <a:r>
              <a:rPr dirty="0" u="sng" sz="850" spc="500">
                <a:solidFill>
                  <a:srgbClr val="282828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00"/>
              </a:spcBef>
            </a:pPr>
            <a:endParaRPr sz="850">
              <a:latin typeface="Arial MT"/>
              <a:cs typeface="Arial MT"/>
            </a:endParaRPr>
          </a:p>
          <a:p>
            <a:pPr marL="332105">
              <a:lnSpc>
                <a:spcPct val="100000"/>
              </a:lnSpc>
            </a:pPr>
            <a:r>
              <a:rPr dirty="0" sz="850" spc="-30">
                <a:solidFill>
                  <a:srgbClr val="212121"/>
                </a:solidFill>
                <a:latin typeface="Arial MT"/>
                <a:cs typeface="Arial MT"/>
              </a:rPr>
              <a:t>Artigo</a:t>
            </a:r>
            <a:r>
              <a:rPr dirty="0" sz="850" spc="-2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33333"/>
                </a:solidFill>
                <a:latin typeface="Arial MT"/>
                <a:cs typeface="Arial MT"/>
              </a:rPr>
              <a:t>1º</a:t>
            </a:r>
            <a:r>
              <a:rPr dirty="0" sz="850" spc="-5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545454"/>
                </a:solidFill>
                <a:latin typeface="Arial MT"/>
                <a:cs typeface="Arial MT"/>
              </a:rPr>
              <a:t>-</a:t>
            </a:r>
            <a:r>
              <a:rPr dirty="0" sz="850" spc="-3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81818"/>
                </a:solidFill>
                <a:latin typeface="Arial MT"/>
                <a:cs typeface="Arial MT"/>
              </a:rPr>
              <a:t>Fica</a:t>
            </a:r>
            <a:r>
              <a:rPr dirty="0" sz="850" spc="-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A1A1A"/>
                </a:solidFill>
                <a:latin typeface="Arial MT"/>
                <a:cs typeface="Arial MT"/>
              </a:rPr>
              <a:t>aberto</a:t>
            </a:r>
            <a:r>
              <a:rPr dirty="0" sz="850" spc="-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A1A1A"/>
                </a:solidFill>
                <a:latin typeface="Arial MT"/>
                <a:cs typeface="Arial MT"/>
              </a:rPr>
              <a:t>crédito</a:t>
            </a:r>
            <a:r>
              <a:rPr dirty="0" sz="850" spc="1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31313"/>
                </a:solidFill>
                <a:latin typeface="Arial MT"/>
                <a:cs typeface="Arial MT"/>
              </a:rPr>
              <a:t>suplementar</a:t>
            </a:r>
            <a:r>
              <a:rPr dirty="0" sz="850" spc="2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61616"/>
                </a:solidFill>
                <a:latin typeface="Arial MT"/>
                <a:cs typeface="Arial MT"/>
              </a:rPr>
              <a:t>as</a:t>
            </a:r>
            <a:r>
              <a:rPr dirty="0" sz="850" spc="-2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A1A1A"/>
                </a:solidFill>
                <a:latin typeface="Arial MT"/>
                <a:cs typeface="Arial MT"/>
              </a:rPr>
              <a:t>seguintes</a:t>
            </a:r>
            <a:r>
              <a:rPr dirty="0" sz="850" spc="-1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A1A1A"/>
                </a:solidFill>
                <a:latin typeface="Arial MT"/>
                <a:cs typeface="Arial MT"/>
              </a:rPr>
              <a:t>dotações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03036" y="4248934"/>
            <a:ext cx="1955164" cy="370840"/>
          </a:xfrm>
          <a:prstGeom prst="rect">
            <a:avLst/>
          </a:prstGeom>
        </p:spPr>
        <p:txBody>
          <a:bodyPr wrap="square" lIns="0" tIns="419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u="sng" sz="850">
                <a:solidFill>
                  <a:srgbClr val="232323"/>
                </a:solidFill>
                <a:uFill>
                  <a:solidFill>
                    <a:srgbClr val="444444"/>
                  </a:solidFill>
                </a:uFill>
                <a:latin typeface="Arial MT"/>
                <a:cs typeface="Arial MT"/>
              </a:rPr>
              <a:t>Dotasêes</a:t>
            </a:r>
            <a:r>
              <a:rPr dirty="0" u="sng" sz="850" spc="-15">
                <a:solidFill>
                  <a:srgbClr val="232323"/>
                </a:solidFill>
                <a:uFill>
                  <a:solidFill>
                    <a:srgbClr val="4444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10" b="1">
                <a:solidFill>
                  <a:srgbClr val="242424"/>
                </a:solidFill>
                <a:uFill>
                  <a:solidFill>
                    <a:srgbClr val="444444"/>
                  </a:solidFill>
                </a:uFill>
                <a:latin typeface="Arial"/>
                <a:cs typeface="Arial"/>
              </a:rPr>
              <a:t>Suplementadas</a:t>
            </a:r>
            <a:r>
              <a:rPr dirty="0" u="sng" sz="850" spc="500" b="1">
                <a:solidFill>
                  <a:srgbClr val="242424"/>
                </a:solidFill>
                <a:uFill>
                  <a:solidFill>
                    <a:srgbClr val="444444"/>
                  </a:solidFill>
                </a:uFill>
                <a:latin typeface="Arial"/>
                <a:cs typeface="Arial"/>
              </a:rPr>
              <a:t> </a:t>
            </a:r>
            <a:endParaRPr sz="850">
              <a:latin typeface="Arial"/>
              <a:cs typeface="Arial"/>
            </a:endParaRPr>
          </a:p>
          <a:p>
            <a:pPr marL="61594">
              <a:lnSpc>
                <a:spcPct val="100000"/>
              </a:lnSpc>
              <a:spcBef>
                <a:spcPts val="270"/>
              </a:spcBef>
            </a:pPr>
            <a:r>
              <a:rPr dirty="0" sz="1000" spc="-10" b="1">
                <a:solidFill>
                  <a:srgbClr val="2F2F2F"/>
                </a:solidFill>
                <a:latin typeface="Arial"/>
                <a:cs typeface="Arial"/>
              </a:rPr>
              <a:t>FUNDO</a:t>
            </a:r>
            <a:r>
              <a:rPr dirty="0" sz="1000" spc="-5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F1F1F"/>
                </a:solidFill>
                <a:latin typeface="Arial"/>
                <a:cs typeface="Arial"/>
              </a:rPr>
              <a:t>MUNICIPAL</a:t>
            </a:r>
            <a:r>
              <a:rPr dirty="0" sz="1000" spc="3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242424"/>
                </a:solidFill>
                <a:latin typeface="Arial"/>
                <a:cs typeface="Arial"/>
              </a:rPr>
              <a:t>DE</a:t>
            </a:r>
            <a:r>
              <a:rPr dirty="0" sz="1000" spc="-25" b="1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dirty="0" sz="1000" spc="-20" b="1">
                <a:solidFill>
                  <a:srgbClr val="1C1C1C"/>
                </a:solidFill>
                <a:latin typeface="Arial"/>
                <a:cs typeface="Arial"/>
              </a:rPr>
              <a:t>SAÚDE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309837" y="4639375"/>
          <a:ext cx="6589395" cy="11385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5170"/>
                <a:gridCol w="2662555"/>
                <a:gridCol w="2428875"/>
                <a:gridCol w="695959"/>
              </a:tblGrid>
              <a:tr h="146685">
                <a:tc>
                  <a:txBody>
                    <a:bodyPr/>
                    <a:lstStyle/>
                    <a:p>
                      <a:pPr marL="33020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05.22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ts val="940"/>
                        </a:lnSpc>
                      </a:pPr>
                      <a:r>
                        <a:rPr dirty="0" sz="850" spc="-55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Fundo</a:t>
                      </a:r>
                      <a:r>
                        <a:rPr dirty="0" sz="850" spc="-5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20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1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0A0A0A"/>
                          </a:solidFill>
                          <a:latin typeface="Arial"/>
                          <a:cs typeface="Arial"/>
                        </a:rPr>
                        <a:t>Saúde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2.020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MANUTENCAO</a:t>
                      </a:r>
                      <a:r>
                        <a:rPr dirty="0" sz="850" spc="14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4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OPERACIONALIZAGAO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FMS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50" spc="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6731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3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4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50" spc="3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Sa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802.763,13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689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4.4.9.0.52.00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4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50" spc="4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6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50" spc="4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6794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50" spc="-3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-2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4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Impostor</a:t>
                      </a:r>
                      <a:r>
                        <a:rPr dirty="0" sz="850" spc="5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4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Sa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2.000.000,00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272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3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4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8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Prometo</a:t>
                      </a:r>
                      <a:r>
                        <a:rPr dirty="0" sz="850" spc="3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Atividado</a:t>
                      </a:r>
                      <a:r>
                        <a:rPr dirty="0" sz="850" spc="3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2.802.763,13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2.802.763,13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447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72135">
                        <a:lnSpc>
                          <a:spcPts val="930"/>
                        </a:lnSpc>
                        <a:spcBef>
                          <a:spcPts val="110"/>
                        </a:spcBef>
                      </a:pPr>
                      <a:r>
                        <a:rPr dirty="0" sz="8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50" spc="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5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50" spc="1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RI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930"/>
                        </a:lnSpc>
                        <a:spcBef>
                          <a:spcPts val="110"/>
                        </a:spcBef>
                      </a:pPr>
                      <a:r>
                        <a:rPr dirty="0" sz="8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2.802.763,13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664231" y="5834257"/>
            <a:ext cx="598741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77520" marR="5080" indent="-465455">
              <a:lnSpc>
                <a:spcPct val="105900"/>
              </a:lnSpc>
              <a:spcBef>
                <a:spcPts val="100"/>
              </a:spcBef>
            </a:pPr>
            <a:r>
              <a:rPr dirty="0" sz="850" spc="-30">
                <a:solidFill>
                  <a:srgbClr val="1A1A1A"/>
                </a:solidFill>
                <a:latin typeface="Arial MT"/>
                <a:cs typeface="Arial MT"/>
              </a:rPr>
              <a:t>Artigo </a:t>
            </a:r>
            <a:r>
              <a:rPr dirty="0" sz="850" spc="-45">
                <a:solidFill>
                  <a:srgbClr val="262626"/>
                </a:solidFill>
                <a:latin typeface="Arial MT"/>
                <a:cs typeface="Arial MT"/>
              </a:rPr>
              <a:t>2º</a:t>
            </a:r>
            <a:r>
              <a:rPr dirty="0" sz="850" spc="-1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505050"/>
                </a:solidFill>
                <a:latin typeface="Arial MT"/>
                <a:cs typeface="Arial MT"/>
              </a:rPr>
              <a:t>-</a:t>
            </a:r>
            <a:r>
              <a:rPr dirty="0" sz="850" spc="-120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62626"/>
                </a:solidFill>
                <a:latin typeface="Arial MT"/>
                <a:cs typeface="Arial MT"/>
              </a:rPr>
              <a:t>As</a:t>
            </a:r>
            <a:r>
              <a:rPr dirty="0" sz="850" spc="-4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C1C1C"/>
                </a:solidFill>
                <a:latin typeface="Arial MT"/>
                <a:cs typeface="Arial MT"/>
              </a:rPr>
              <a:t>despesas</a:t>
            </a:r>
            <a:r>
              <a:rPr dirty="0" sz="850" spc="-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decorrentes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81818"/>
                </a:solidFill>
                <a:latin typeface="Arial MT"/>
                <a:cs typeface="Arial MT"/>
              </a:rPr>
              <a:t>da</a:t>
            </a:r>
            <a:r>
              <a:rPr dirty="0" sz="850" spc="-1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0F0F0F"/>
                </a:solidFill>
                <a:latin typeface="Arial MT"/>
                <a:cs typeface="Arial MT"/>
              </a:rPr>
              <a:t>abertura</a:t>
            </a:r>
            <a:r>
              <a:rPr dirty="0" sz="850" spc="2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81818"/>
                </a:solidFill>
                <a:latin typeface="Arial MT"/>
                <a:cs typeface="Arial MT"/>
              </a:rPr>
              <a:t>do</a:t>
            </a:r>
            <a:r>
              <a:rPr dirty="0" sz="850" spc="-2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0E0E0E"/>
                </a:solidFill>
                <a:latin typeface="Arial MT"/>
                <a:cs typeface="Arial MT"/>
              </a:rPr>
              <a:t>presente</a:t>
            </a:r>
            <a:r>
              <a:rPr dirty="0" sz="850" spc="2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A1A1A"/>
                </a:solidFill>
                <a:latin typeface="Arial MT"/>
                <a:cs typeface="Arial MT"/>
              </a:rPr>
              <a:t>crédito</a:t>
            </a:r>
            <a:r>
              <a:rPr dirty="0" sz="850" spc="-1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81818"/>
                </a:solidFill>
                <a:latin typeface="Arial MT"/>
                <a:cs typeface="Arial MT"/>
              </a:rPr>
              <a:t>suplementar,</a:t>
            </a:r>
            <a:r>
              <a:rPr dirty="0" sz="850" spc="7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31313"/>
                </a:solidFill>
                <a:latin typeface="Arial MT"/>
                <a:cs typeface="Arial MT"/>
              </a:rPr>
              <a:t>serão</a:t>
            </a:r>
            <a:r>
              <a:rPr dirty="0" sz="850" spc="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81818"/>
                </a:solidFill>
                <a:latin typeface="Arial MT"/>
                <a:cs typeface="Arial MT"/>
              </a:rPr>
              <a:t>cobertas</a:t>
            </a:r>
            <a:r>
              <a:rPr dirty="0" sz="850" spc="-2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32323"/>
                </a:solidFill>
                <a:latin typeface="Arial MT"/>
                <a:cs typeface="Arial MT"/>
              </a:rPr>
              <a:t>com</a:t>
            </a:r>
            <a:r>
              <a:rPr dirty="0" sz="850" spc="-1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C1C1C"/>
                </a:solidFill>
                <a:latin typeface="Arial MT"/>
                <a:cs typeface="Arial MT"/>
              </a:rPr>
              <a:t>recursos</a:t>
            </a:r>
            <a:r>
              <a:rPr dirty="0" sz="850" spc="3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A2A2A"/>
                </a:solidFill>
                <a:latin typeface="Arial MT"/>
                <a:cs typeface="Arial MT"/>
              </a:rPr>
              <a:t>de</a:t>
            </a:r>
            <a:r>
              <a:rPr dirty="0" sz="850" spc="-2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12121"/>
                </a:solidFill>
                <a:latin typeface="Arial MT"/>
                <a:cs typeface="Arial MT"/>
              </a:rPr>
              <a:t>que</a:t>
            </a:r>
            <a:r>
              <a:rPr dirty="0" sz="850" spc="1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82828"/>
                </a:solidFill>
                <a:latin typeface="Arial MT"/>
                <a:cs typeface="Arial MT"/>
              </a:rPr>
              <a:t>trata</a:t>
            </a:r>
            <a:r>
              <a:rPr dirty="0" sz="850" spc="-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A3A3A"/>
                </a:solidFill>
                <a:latin typeface="Arial MT"/>
                <a:cs typeface="Arial MT"/>
              </a:rPr>
              <a:t>o </a:t>
            </a:r>
            <a:r>
              <a:rPr dirty="0" sz="850" spc="-10">
                <a:solidFill>
                  <a:srgbClr val="1F1F1F"/>
                </a:solidFill>
                <a:latin typeface="Arial MT"/>
                <a:cs typeface="Arial MT"/>
              </a:rPr>
              <a:t>Artigo </a:t>
            </a:r>
            <a:r>
              <a:rPr dirty="0" sz="850" spc="-35">
                <a:solidFill>
                  <a:srgbClr val="3A3A3A"/>
                </a:solidFill>
                <a:latin typeface="Arial MT"/>
                <a:cs typeface="Arial MT"/>
              </a:rPr>
              <a:t>43</a:t>
            </a:r>
            <a:r>
              <a:rPr dirty="0" sz="850" spc="-2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A1A1A"/>
                </a:solidFill>
                <a:latin typeface="Arial MT"/>
                <a:cs typeface="Arial MT"/>
              </a:rPr>
              <a:t>parágrafo</a:t>
            </a:r>
            <a:r>
              <a:rPr dirty="0" sz="850" spc="-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82828"/>
                </a:solidFill>
                <a:latin typeface="Arial MT"/>
                <a:cs typeface="Arial MT"/>
              </a:rPr>
              <a:t>1º</a:t>
            </a:r>
            <a:r>
              <a:rPr dirty="0" sz="850" spc="-3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D2D2D"/>
                </a:solidFill>
                <a:latin typeface="Arial MT"/>
                <a:cs typeface="Arial MT"/>
              </a:rPr>
              <a:t>da</a:t>
            </a:r>
            <a:r>
              <a:rPr dirty="0" sz="850" spc="-2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A1A1A"/>
                </a:solidFill>
                <a:latin typeface="Arial MT"/>
                <a:cs typeface="Arial MT"/>
              </a:rPr>
              <a:t>Lei</a:t>
            </a:r>
            <a:r>
              <a:rPr dirty="0" sz="850" spc="-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C1C1C"/>
                </a:solidFill>
                <a:latin typeface="Arial MT"/>
                <a:cs typeface="Arial MT"/>
              </a:rPr>
              <a:t>Federal</a:t>
            </a:r>
            <a:r>
              <a:rPr dirty="0" sz="850" spc="-2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C1C1C"/>
                </a:solidFill>
                <a:latin typeface="Arial MT"/>
                <a:cs typeface="Arial MT"/>
              </a:rPr>
              <a:t>N°</a:t>
            </a:r>
            <a:r>
              <a:rPr dirty="0" sz="850" spc="-2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0F0F0F"/>
                </a:solidFill>
                <a:latin typeface="Arial MT"/>
                <a:cs typeface="Arial MT"/>
              </a:rPr>
              <a:t>4.320/64,</a:t>
            </a:r>
            <a:r>
              <a:rPr dirty="0" sz="850" spc="2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0F0F0F"/>
                </a:solidFill>
                <a:latin typeface="Arial MT"/>
                <a:cs typeface="Arial MT"/>
              </a:rPr>
              <a:t>Inciso</a:t>
            </a:r>
            <a:r>
              <a:rPr dirty="0" sz="850" spc="1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0C0C0C"/>
                </a:solidFill>
                <a:latin typeface="Arial MT"/>
                <a:cs typeface="Arial MT"/>
              </a:rPr>
              <a:t>III.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541124" y="6204630"/>
            <a:ext cx="1656714" cy="3822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6075" marR="5080" indent="-334010">
              <a:lnSpc>
                <a:spcPct val="137700"/>
              </a:lnSpc>
              <a:spcBef>
                <a:spcPts val="100"/>
              </a:spcBef>
            </a:pPr>
            <a:r>
              <a:rPr dirty="0" sz="850" spc="-20">
                <a:solidFill>
                  <a:srgbClr val="262626"/>
                </a:solidFill>
                <a:latin typeface="Arial MT"/>
                <a:cs typeface="Arial MT"/>
              </a:rPr>
              <a:t>Inciso:</a:t>
            </a:r>
            <a:r>
              <a:rPr dirty="0" sz="850" spc="5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F2F2F"/>
                </a:solidFill>
                <a:latin typeface="Arial MT"/>
                <a:cs typeface="Arial MT"/>
              </a:rPr>
              <a:t>ll</a:t>
            </a:r>
            <a:r>
              <a:rPr dirty="0" sz="850" spc="1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464646"/>
                </a:solidFill>
                <a:latin typeface="Arial MT"/>
                <a:cs typeface="Arial MT"/>
              </a:rPr>
              <a:t>-</a:t>
            </a:r>
            <a:r>
              <a:rPr dirty="0" sz="850" spc="-3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62626"/>
                </a:solidFill>
                <a:latin typeface="Arial MT"/>
                <a:cs typeface="Arial MT"/>
              </a:rPr>
              <a:t>Excesso</a:t>
            </a:r>
            <a:r>
              <a:rPr dirty="0" sz="850" spc="-2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850" spc="-3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31313"/>
                </a:solidFill>
                <a:latin typeface="Arial MT"/>
                <a:cs typeface="Arial MT"/>
              </a:rPr>
              <a:t>Arrecadação: </a:t>
            </a:r>
            <a:r>
              <a:rPr dirty="0" sz="850" spc="-20">
                <a:solidFill>
                  <a:srgbClr val="181818"/>
                </a:solidFill>
                <a:latin typeface="Arial MT"/>
                <a:cs typeface="Arial MT"/>
              </a:rPr>
              <a:t>III</a:t>
            </a:r>
            <a:r>
              <a:rPr dirty="0" sz="850" spc="-3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42424"/>
                </a:solidFill>
                <a:latin typeface="Arial MT"/>
                <a:cs typeface="Arial MT"/>
              </a:rPr>
              <a:t>-</a:t>
            </a:r>
            <a:r>
              <a:rPr dirty="0" sz="850" spc="-5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81818"/>
                </a:solidFill>
                <a:latin typeface="Arial MT"/>
                <a:cs typeface="Arial MT"/>
              </a:rPr>
              <a:t>Anulação</a:t>
            </a:r>
            <a:r>
              <a:rPr dirty="0" sz="850" spc="3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11111"/>
                </a:solidFill>
                <a:latin typeface="Arial MT"/>
                <a:cs typeface="Arial MT"/>
              </a:rPr>
              <a:t>de </a:t>
            </a:r>
            <a:r>
              <a:rPr dirty="0" sz="850" spc="-10">
                <a:solidFill>
                  <a:srgbClr val="1F1F1F"/>
                </a:solidFill>
                <a:latin typeface="Arial MT"/>
                <a:cs typeface="Arial MT"/>
              </a:rPr>
              <a:t>Dotação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06629" y="6544557"/>
            <a:ext cx="1951355" cy="393700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950" spc="-55">
                <a:solidFill>
                  <a:srgbClr val="181818"/>
                </a:solidFill>
                <a:uFill>
                  <a:solidFill>
                    <a:srgbClr val="444444"/>
                  </a:solidFill>
                </a:uFill>
                <a:latin typeface="Arial MT"/>
                <a:cs typeface="Arial MT"/>
              </a:rPr>
              <a:t>Dotacôes</a:t>
            </a:r>
            <a:r>
              <a:rPr dirty="0" u="sng" sz="950" spc="15">
                <a:solidFill>
                  <a:srgbClr val="181818"/>
                </a:solidFill>
                <a:uFill>
                  <a:solidFill>
                    <a:srgbClr val="4444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950" spc="-10">
                <a:solidFill>
                  <a:srgbClr val="181818"/>
                </a:solidFill>
                <a:uFill>
                  <a:solidFill>
                    <a:srgbClr val="444444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950" spc="500">
                <a:solidFill>
                  <a:srgbClr val="181818"/>
                </a:solidFill>
                <a:uFill>
                  <a:solidFill>
                    <a:srgbClr val="444444"/>
                  </a:solidFill>
                </a:uFill>
                <a:latin typeface="Arial MT"/>
                <a:cs typeface="Arial MT"/>
              </a:rPr>
              <a:t> </a:t>
            </a:r>
            <a:endParaRPr sz="950">
              <a:latin typeface="Arial MT"/>
              <a:cs typeface="Arial MT"/>
            </a:endParaRPr>
          </a:p>
          <a:p>
            <a:pPr marL="62865">
              <a:lnSpc>
                <a:spcPct val="100000"/>
              </a:lnSpc>
              <a:spcBef>
                <a:spcPts val="285"/>
              </a:spcBef>
            </a:pPr>
            <a:r>
              <a:rPr dirty="0" sz="1000" spc="-10" b="1">
                <a:solidFill>
                  <a:srgbClr val="262626"/>
                </a:solidFill>
                <a:latin typeface="Arial"/>
                <a:cs typeface="Arial"/>
              </a:rPr>
              <a:t>FUNDO </a:t>
            </a:r>
            <a:r>
              <a:rPr dirty="0" sz="1000" spc="-10" b="1">
                <a:solidFill>
                  <a:srgbClr val="232323"/>
                </a:solidFill>
                <a:latin typeface="Arial"/>
                <a:cs typeface="Arial"/>
              </a:rPr>
              <a:t>MUNICIPAL</a:t>
            </a:r>
            <a:r>
              <a:rPr dirty="0" sz="1000" spc="30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2D2D2D"/>
                </a:solidFill>
                <a:latin typeface="Arial"/>
                <a:cs typeface="Arial"/>
              </a:rPr>
              <a:t>DE</a:t>
            </a:r>
            <a:r>
              <a:rPr dirty="0" sz="1000" spc="-60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000" spc="-20" b="1">
                <a:solidFill>
                  <a:srgbClr val="1A1A1A"/>
                </a:solidFill>
                <a:latin typeface="Arial"/>
                <a:cs typeface="Arial"/>
              </a:rPr>
              <a:t>SAÚDE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714782" y="6204630"/>
            <a:ext cx="748030" cy="382270"/>
          </a:xfrm>
          <a:prstGeom prst="rect">
            <a:avLst/>
          </a:prstGeom>
        </p:spPr>
        <p:txBody>
          <a:bodyPr wrap="square" lIns="0" tIns="6159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dirty="0" sz="850" spc="-30">
                <a:solidFill>
                  <a:srgbClr val="131313"/>
                </a:solidFill>
                <a:latin typeface="Arial MT"/>
                <a:cs typeface="Arial MT"/>
              </a:rPr>
              <a:t>R$2.802.763,13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850" spc="-10">
                <a:solidFill>
                  <a:srgbClr val="161616"/>
                </a:solidFill>
                <a:latin typeface="Arial MT"/>
                <a:cs typeface="Arial MT"/>
              </a:rPr>
              <a:t>$2.802.763,13</a:t>
            </a:r>
            <a:endParaRPr sz="8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9263" y="9785151"/>
            <a:ext cx="6601278" cy="187472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01286" y="224051"/>
            <a:ext cx="745674" cy="740745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2497781" y="6079901"/>
            <a:ext cx="1961514" cy="0"/>
          </a:xfrm>
          <a:custGeom>
            <a:avLst/>
            <a:gdLst/>
            <a:ahLst/>
            <a:cxnLst/>
            <a:rect l="l" t="t" r="r" b="b"/>
            <a:pathLst>
              <a:path w="1961514" h="0">
                <a:moveTo>
                  <a:pt x="0" y="0"/>
                </a:moveTo>
                <a:lnTo>
                  <a:pt x="1961016" y="0"/>
                </a:lnTo>
              </a:path>
            </a:pathLst>
          </a:custGeom>
          <a:ln w="12193">
            <a:solidFill>
              <a:srgbClr val="3F3F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73838" y="1135503"/>
            <a:ext cx="6636384" cy="0"/>
          </a:xfrm>
          <a:custGeom>
            <a:avLst/>
            <a:gdLst/>
            <a:ahLst/>
            <a:cxnLst/>
            <a:rect l="l" t="t" r="r" b="b"/>
            <a:pathLst>
              <a:path w="6636384" h="0">
                <a:moveTo>
                  <a:pt x="0" y="0"/>
                </a:moveTo>
                <a:lnTo>
                  <a:pt x="6636348" y="0"/>
                </a:lnTo>
              </a:path>
            </a:pathLst>
          </a:custGeom>
          <a:ln w="18290">
            <a:solidFill>
              <a:srgbClr val="2828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026528" y="79573"/>
            <a:ext cx="3227705" cy="667385"/>
          </a:xfrm>
          <a:prstGeom prst="rect">
            <a:avLst/>
          </a:prstGeom>
        </p:spPr>
        <p:txBody>
          <a:bodyPr wrap="square" lIns="0" tIns="99695" rIns="0" bIns="0" rtlCol="0" vert="horz">
            <a:spAutoFit/>
          </a:bodyPr>
          <a:lstStyle/>
          <a:p>
            <a:pPr marL="41275">
              <a:lnSpc>
                <a:spcPct val="100000"/>
              </a:lnSpc>
              <a:spcBef>
                <a:spcPts val="785"/>
              </a:spcBef>
            </a:pPr>
            <a:r>
              <a:rPr dirty="0" sz="1250" spc="-45" b="1">
                <a:solidFill>
                  <a:srgbClr val="212121"/>
                </a:solidFill>
                <a:latin typeface="Arial"/>
                <a:cs typeface="Arial"/>
              </a:rPr>
              <a:t>PREFEITURA</a:t>
            </a:r>
            <a:r>
              <a:rPr dirty="0" sz="1250" spc="5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250" spc="-35" b="1">
                <a:solidFill>
                  <a:srgbClr val="212121"/>
                </a:solidFill>
                <a:latin typeface="Arial"/>
                <a:cs typeface="Arial"/>
              </a:rPr>
              <a:t>MUNICIPAL</a:t>
            </a:r>
            <a:r>
              <a:rPr dirty="0" sz="1250" spc="1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250" spc="-30" b="1">
                <a:solidFill>
                  <a:srgbClr val="181818"/>
                </a:solidFill>
                <a:latin typeface="Arial"/>
                <a:cs typeface="Arial"/>
              </a:rPr>
              <a:t>DE</a:t>
            </a:r>
            <a:r>
              <a:rPr dirty="0" sz="1250" spc="-55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1250" spc="-20" b="1">
                <a:solidFill>
                  <a:srgbClr val="151515"/>
                </a:solidFill>
                <a:latin typeface="Arial"/>
                <a:cs typeface="Arial"/>
              </a:rPr>
              <a:t>SEROPEDICA</a:t>
            </a:r>
            <a:endParaRPr sz="1250">
              <a:latin typeface="Arial"/>
              <a:cs typeface="Arial"/>
            </a:endParaRPr>
          </a:p>
          <a:p>
            <a:pPr marL="38100" marR="2054860">
              <a:lnSpc>
                <a:spcPts val="1120"/>
              </a:lnSpc>
              <a:spcBef>
                <a:spcPts val="655"/>
              </a:spcBef>
            </a:pPr>
            <a:r>
              <a:rPr dirty="0" baseline="2777" sz="1500" spc="-187">
                <a:solidFill>
                  <a:srgbClr val="181818"/>
                </a:solidFill>
                <a:latin typeface="Arial MT"/>
                <a:cs typeface="Arial MT"/>
              </a:rPr>
              <a:t>Rua</a:t>
            </a:r>
            <a:r>
              <a:rPr dirty="0" baseline="2777" sz="150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baseline="2777" sz="1500" spc="-142">
                <a:solidFill>
                  <a:srgbClr val="0F0F0F"/>
                </a:solidFill>
                <a:latin typeface="Arial MT"/>
                <a:cs typeface="Arial MT"/>
              </a:rPr>
              <a:t>Maria</a:t>
            </a:r>
            <a:r>
              <a:rPr dirty="0" baseline="2777" sz="1500" spc="-52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baseline="5555" sz="1500" spc="-60">
                <a:solidFill>
                  <a:srgbClr val="151515"/>
                </a:solidFill>
                <a:latin typeface="Arial MT"/>
                <a:cs typeface="Arial MT"/>
              </a:rPr>
              <a:t>Louren</a:t>
            </a:r>
            <a:r>
              <a:rPr dirty="0" sz="1000" spc="-40">
                <a:solidFill>
                  <a:srgbClr val="151515"/>
                </a:solidFill>
                <a:latin typeface="Arial MT"/>
                <a:cs typeface="Arial MT"/>
              </a:rPr>
              <a:t>so.</a:t>
            </a:r>
            <a:r>
              <a:rPr dirty="0" baseline="2777" sz="1500" spc="-60">
                <a:latin typeface="Arial MT"/>
                <a:cs typeface="Arial MT"/>
              </a:rPr>
              <a:t>la </a:t>
            </a:r>
            <a:r>
              <a:rPr dirty="0" sz="1000" spc="-120">
                <a:solidFill>
                  <a:srgbClr val="1A1A1A"/>
                </a:solidFill>
                <a:latin typeface="Arial MT"/>
                <a:cs typeface="Arial MT"/>
              </a:rPr>
              <a:t>Fazenda</a:t>
            </a:r>
            <a:r>
              <a:rPr dirty="0" sz="1000" spc="6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000" spc="-10">
                <a:solidFill>
                  <a:srgbClr val="161616"/>
                </a:solidFill>
                <a:latin typeface="Arial MT"/>
                <a:cs typeface="Arial MT"/>
              </a:rPr>
              <a:t>CaxIas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78789" y="1916083"/>
            <a:ext cx="1951355" cy="382270"/>
          </a:xfrm>
          <a:prstGeom prst="rect">
            <a:avLst/>
          </a:prstGeom>
        </p:spPr>
        <p:txBody>
          <a:bodyPr wrap="square" lIns="0" tIns="425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u="sng" sz="850" spc="-10">
                <a:solidFill>
                  <a:srgbClr val="0F0F0F"/>
                </a:solidFill>
                <a:uFill>
                  <a:solidFill>
                    <a:srgbClr val="444444"/>
                  </a:solidFill>
                </a:uFill>
                <a:latin typeface="Arial MT"/>
                <a:cs typeface="Arial MT"/>
              </a:rPr>
              <a:t>Ootaçóes Anuladas</a:t>
            </a:r>
            <a:r>
              <a:rPr dirty="0" u="sng" sz="850" spc="500">
                <a:solidFill>
                  <a:srgbClr val="0F0F0F"/>
                </a:solidFill>
                <a:uFill>
                  <a:solidFill>
                    <a:srgbClr val="444444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57150">
              <a:lnSpc>
                <a:spcPct val="100000"/>
              </a:lnSpc>
              <a:spcBef>
                <a:spcPts val="290"/>
              </a:spcBef>
            </a:pPr>
            <a:r>
              <a:rPr dirty="0" sz="1050" spc="-45">
                <a:solidFill>
                  <a:srgbClr val="282828"/>
                </a:solidFill>
                <a:latin typeface="Arial MT"/>
                <a:cs typeface="Arial MT"/>
              </a:rPr>
              <a:t>FUNDO</a:t>
            </a:r>
            <a:r>
              <a:rPr dirty="0" sz="1050" spc="-2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050" spc="-45" b="1">
                <a:solidFill>
                  <a:srgbClr val="1F1F1F"/>
                </a:solidFill>
                <a:latin typeface="Arial"/>
                <a:cs typeface="Arial"/>
              </a:rPr>
              <a:t>MUNICIPAL</a:t>
            </a:r>
            <a:r>
              <a:rPr dirty="0" sz="105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050" spc="-10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1050" spc="-4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050" spc="-10" b="1">
                <a:solidFill>
                  <a:srgbClr val="181818"/>
                </a:solidFill>
                <a:latin typeface="Arial"/>
                <a:cs typeface="Arial"/>
              </a:rPr>
              <a:t>SAÙDE</a:t>
            </a:r>
            <a:endParaRPr sz="1050">
              <a:latin typeface="Arial"/>
              <a:cs typeface="Arial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279367" y="2316544"/>
          <a:ext cx="6597015" cy="11563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9615"/>
                <a:gridCol w="3321685"/>
                <a:gridCol w="1844675"/>
                <a:gridCol w="626109"/>
              </a:tblGrid>
              <a:tr h="151130">
                <a:tc>
                  <a:txBody>
                    <a:bodyPr/>
                    <a:lstStyle/>
                    <a:p>
                      <a:pPr marL="36195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05.22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ts val="940"/>
                        </a:lnSpc>
                      </a:pPr>
                      <a:r>
                        <a:rPr dirty="0" sz="850" spc="-4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Fundo</a:t>
                      </a:r>
                      <a:r>
                        <a:rPr dirty="0" sz="850" spc="-15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-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2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Saúde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2.028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4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50" spc="6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1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Operacionalizacdo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Procirama</a:t>
                      </a:r>
                      <a:r>
                        <a:rPr dirty="0" sz="850" spc="6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DST/AIDS/VIG.SAÚDE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3.3.9.0.14.00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3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DIÂRIAS</a:t>
                      </a:r>
                      <a:r>
                        <a:rPr dirty="0" sz="850" spc="2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9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CIVIL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571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5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50" spc="6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6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50" spc="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17081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5.000,00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7335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4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MATERIALS</a:t>
                      </a:r>
                      <a:r>
                        <a:rPr dirty="0" sz="850" spc="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571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3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4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50" spc="7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50" spc="-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ctr" marL="10223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14.127,24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</a:tr>
              <a:tr h="16637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3.3.9.0.36.01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4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50" spc="6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8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2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50" spc="-1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FISICA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571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3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50" spc="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7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50" spc="8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50" spc="-2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6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50" spc="8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ł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ctr" marL="10223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10.000.00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7145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3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50" spc="-2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50" spc="4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3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50" spc="-1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JURIDICA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571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3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50" spc="-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5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8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Manutencăo</a:t>
                      </a:r>
                      <a:r>
                        <a:rPr dirty="0" sz="850" spc="8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50" spc="-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1066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17.000.00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46685">
                <a:tc>
                  <a:txBody>
                    <a:bodyPr/>
                    <a:lstStyle/>
                    <a:p>
                      <a:pPr marL="34290">
                        <a:lnSpc>
                          <a:spcPts val="965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4.4.9.0.52.00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965"/>
                        </a:lnSpc>
                        <a:spcBef>
                          <a:spcPts val="90"/>
                        </a:spcBef>
                      </a:pPr>
                      <a:r>
                        <a:rPr dirty="0" sz="850" spc="-4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50" spc="4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6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5715">
                        <a:lnSpc>
                          <a:spcPts val="930"/>
                        </a:lnSpc>
                        <a:spcBef>
                          <a:spcPts val="125"/>
                        </a:spcBef>
                      </a:pPr>
                      <a:r>
                        <a:rPr dirty="0" sz="850" spc="-3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50" spc="-1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5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ManutønGão</a:t>
                      </a:r>
                      <a:r>
                        <a:rPr dirty="0" sz="850" spc="6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50" spc="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50" spc="2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107950">
                        <a:lnSpc>
                          <a:spcPts val="93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85.000,00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1061982" y="3438269"/>
            <a:ext cx="5737225" cy="409575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782570">
              <a:lnSpc>
                <a:spcPct val="100000"/>
              </a:lnSpc>
              <a:spcBef>
                <a:spcPts val="590"/>
              </a:spcBef>
              <a:tabLst>
                <a:tab pos="5201285" algn="l"/>
              </a:tabLst>
            </a:pPr>
            <a:r>
              <a:rPr dirty="0" sz="850" spc="-20" b="1">
                <a:solidFill>
                  <a:srgbClr val="1D1D1D"/>
                </a:solidFill>
                <a:latin typeface="Arial"/>
                <a:cs typeface="Arial"/>
              </a:rPr>
              <a:t>Tołal</a:t>
            </a:r>
            <a:r>
              <a:rPr dirty="0" sz="850" spc="15" b="1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131313"/>
                </a:solidFill>
                <a:latin typeface="Arial MT"/>
                <a:cs typeface="Arial MT"/>
              </a:rPr>
              <a:t>do</a:t>
            </a:r>
            <a:r>
              <a:rPr dirty="0" sz="850" spc="-6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80" b="1">
                <a:latin typeface="Arial"/>
                <a:cs typeface="Arial"/>
              </a:rPr>
              <a:t>ProJeto</a:t>
            </a:r>
            <a:r>
              <a:rPr dirty="0" sz="850" spc="35" b="1">
                <a:latin typeface="Arial"/>
                <a:cs typeface="Arial"/>
              </a:rPr>
              <a:t> </a:t>
            </a:r>
            <a:r>
              <a:rPr dirty="0" sz="850" b="1">
                <a:solidFill>
                  <a:srgbClr val="2D2D2D"/>
                </a:solidFill>
                <a:latin typeface="Arial"/>
                <a:cs typeface="Arial"/>
              </a:rPr>
              <a:t>/</a:t>
            </a:r>
            <a:r>
              <a:rPr dirty="0" sz="850" spc="-10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850" spc="-40" b="1">
                <a:solidFill>
                  <a:srgbClr val="161616"/>
                </a:solidFill>
                <a:latin typeface="Arial"/>
                <a:cs typeface="Arial"/>
              </a:rPr>
              <a:t>Ativłbaba</a:t>
            </a:r>
            <a:r>
              <a:rPr dirty="0" sz="850" spc="40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161616"/>
                </a:solidFill>
                <a:latin typeface="Arial"/>
                <a:cs typeface="Arial"/>
              </a:rPr>
              <a:t>R$</a:t>
            </a:r>
            <a:r>
              <a:rPr dirty="0" sz="850" b="1">
                <a:solidFill>
                  <a:srgbClr val="161616"/>
                </a:solidFill>
                <a:latin typeface="Arial"/>
                <a:cs typeface="Arial"/>
              </a:rPr>
              <a:t>	</a:t>
            </a:r>
            <a:r>
              <a:rPr dirty="0" sz="850" spc="-20" b="1">
                <a:solidFill>
                  <a:srgbClr val="1C1C1C"/>
                </a:solidFill>
                <a:latin typeface="Arial"/>
                <a:cs typeface="Arial"/>
              </a:rPr>
              <a:t>131.127,24</a:t>
            </a:r>
            <a:endParaRPr sz="850">
              <a:latin typeface="Arial"/>
              <a:cs typeface="Arial"/>
            </a:endParaRPr>
          </a:p>
          <a:p>
            <a:pPr marL="50800">
              <a:lnSpc>
                <a:spcPct val="100000"/>
              </a:lnSpc>
              <a:spcBef>
                <a:spcPts val="495"/>
              </a:spcBef>
            </a:pPr>
            <a:r>
              <a:rPr dirty="0" sz="850" spc="-75">
                <a:solidFill>
                  <a:srgbClr val="212121"/>
                </a:solidFill>
                <a:latin typeface="Arial MT"/>
                <a:cs typeface="Arial MT"/>
              </a:rPr>
              <a:t>MANUTENÇĂO</a:t>
            </a:r>
            <a:r>
              <a:rPr dirty="0" sz="850" spc="5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12121"/>
                </a:solidFill>
                <a:latin typeface="Arial MT"/>
                <a:cs typeface="Arial MT"/>
              </a:rPr>
              <a:t>/</a:t>
            </a:r>
            <a:r>
              <a:rPr dirty="0" sz="850" spc="-4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61616"/>
                </a:solidFill>
                <a:latin typeface="Arial MT"/>
                <a:cs typeface="Arial MT"/>
              </a:rPr>
              <a:t>OPERACIONALIZ</a:t>
            </a:r>
            <a:r>
              <a:rPr dirty="0" baseline="-6535" sz="1275" spc="-52">
                <a:solidFill>
                  <a:srgbClr val="161616"/>
                </a:solidFill>
                <a:latin typeface="Arial MT"/>
                <a:cs typeface="Arial MT"/>
              </a:rPr>
              <a:t>AC</a:t>
            </a:r>
            <a:r>
              <a:rPr dirty="0" sz="850" spc="-35">
                <a:solidFill>
                  <a:srgbClr val="161616"/>
                </a:solidFill>
                <a:latin typeface="Arial MT"/>
                <a:cs typeface="Arial MT"/>
              </a:rPr>
              <a:t>ÂO</a:t>
            </a:r>
            <a:r>
              <a:rPr dirty="0" sz="850" spc="-9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12121"/>
                </a:solidFill>
                <a:latin typeface="Arial MT"/>
                <a:cs typeface="Arial MT"/>
              </a:rPr>
              <a:t>DAS</a:t>
            </a:r>
            <a:r>
              <a:rPr dirty="0" sz="850" spc="-3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F1F1F"/>
                </a:solidFill>
                <a:latin typeface="Arial MT"/>
                <a:cs typeface="Arial MT"/>
              </a:rPr>
              <a:t>UNIDADES</a:t>
            </a:r>
            <a:r>
              <a:rPr dirty="0" sz="850" spc="9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A2A2A"/>
                </a:solidFill>
                <a:latin typeface="Arial MT"/>
                <a:cs typeface="Arial MT"/>
              </a:rPr>
              <a:t>DE</a:t>
            </a:r>
            <a:r>
              <a:rPr dirty="0" sz="850" spc="1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A1A1A"/>
                </a:solidFill>
                <a:latin typeface="Arial MT"/>
                <a:cs typeface="Arial MT"/>
              </a:rPr>
              <a:t>SAÚDE</a:t>
            </a:r>
            <a:r>
              <a:rPr dirty="0" sz="85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81818"/>
                </a:solidFill>
                <a:latin typeface="Arial MT"/>
                <a:cs typeface="Arial MT"/>
              </a:rPr>
              <a:t>/</a:t>
            </a:r>
            <a:r>
              <a:rPr dirty="0" sz="850" spc="-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C1C1C"/>
                </a:solidFill>
                <a:latin typeface="Arial MT"/>
                <a:cs typeface="Arial MT"/>
              </a:rPr>
              <a:t>CEMES</a:t>
            </a:r>
            <a:r>
              <a:rPr dirty="0" sz="850" spc="5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63636"/>
                </a:solidFill>
                <a:latin typeface="Arial MT"/>
                <a:cs typeface="Arial MT"/>
              </a:rPr>
              <a:t>/</a:t>
            </a:r>
            <a:r>
              <a:rPr dirty="0" sz="850" spc="-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81818"/>
                </a:solidFill>
                <a:latin typeface="Arial MT"/>
                <a:cs typeface="Arial MT"/>
              </a:rPr>
              <a:t>SAMU</a:t>
            </a:r>
            <a:r>
              <a:rPr dirty="0" sz="85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C1C1C"/>
                </a:solidFill>
                <a:latin typeface="Arial MT"/>
                <a:cs typeface="Arial MT"/>
              </a:rPr>
              <a:t>192/SAÚDE</a:t>
            </a:r>
            <a:r>
              <a:rPr dirty="0" sz="850" spc="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232323"/>
                </a:solidFill>
                <a:latin typeface="Arial MT"/>
                <a:cs typeface="Arial MT"/>
              </a:rPr>
              <a:t>MENTAL/UPA</a:t>
            </a:r>
            <a:r>
              <a:rPr dirty="0" sz="850" spc="5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383838"/>
                </a:solidFill>
                <a:latin typeface="Arial MT"/>
                <a:cs typeface="Arial MT"/>
              </a:rPr>
              <a:t>2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99753" y="3683657"/>
            <a:ext cx="27432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solidFill>
                  <a:srgbClr val="2B2B2B"/>
                </a:solidFill>
                <a:latin typeface="Arial MT"/>
                <a:cs typeface="Arial MT"/>
              </a:rPr>
              <a:t>2.133</a:t>
            </a:r>
            <a:endParaRPr sz="850">
              <a:latin typeface="Arial MT"/>
              <a:cs typeface="Arial MT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283941" y="3880339"/>
          <a:ext cx="6587490" cy="8096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0090"/>
                <a:gridCol w="2783840"/>
                <a:gridCol w="2313940"/>
                <a:gridCol w="692785"/>
              </a:tblGrid>
              <a:tr h="149225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</a:pPr>
                      <a:r>
                        <a:rPr dirty="0" sz="8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3.1.9.0.92.00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1010"/>
                        </a:lnSpc>
                      </a:pPr>
                      <a:r>
                        <a:rPr dirty="0" sz="850" spc="-4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50" spc="1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3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4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XERCICIOS</a:t>
                      </a:r>
                      <a:r>
                        <a:rPr dirty="0" sz="850" spc="9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850" spc="-2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3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PESSOAL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5405">
                        <a:lnSpc>
                          <a:spcPts val="1010"/>
                        </a:lnSpc>
                      </a:pPr>
                      <a:r>
                        <a:rPr dirty="0" sz="850" spc="-3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3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50" spc="8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50" spc="-2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6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50" spc="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ts val="1010"/>
                        </a:lnSpc>
                      </a:pPr>
                      <a:r>
                        <a:rPr dirty="0" sz="8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192.606.44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4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-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CONSUMO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6286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3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50" spc="3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6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Transferências</a:t>
                      </a:r>
                      <a:r>
                        <a:rPr dirty="0" sz="850" spc="-1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1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50" spc="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Esta‹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264.000,00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30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6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2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4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1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456.606,44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397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da </a:t>
                      </a:r>
                      <a:r>
                        <a:rPr dirty="0" sz="8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8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2.802.763,13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42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44855">
                        <a:lnSpc>
                          <a:spcPts val="930"/>
                        </a:lnSpc>
                        <a:spcBef>
                          <a:spcPts val="90"/>
                        </a:spcBef>
                      </a:pPr>
                      <a:r>
                        <a:rPr dirty="0" sz="8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50" spc="-2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4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Anuîado</a:t>
                      </a:r>
                      <a:r>
                        <a:rPr dirty="0" sz="850" spc="2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ts val="93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2.802.763,13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  <p:sp>
        <p:nvSpPr>
          <p:cNvPr id="12" name="object 12" descr=""/>
          <p:cNvSpPr txBox="1"/>
          <p:nvPr/>
        </p:nvSpPr>
        <p:spPr>
          <a:xfrm>
            <a:off x="513548" y="4739905"/>
            <a:ext cx="47180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0">
                <a:solidFill>
                  <a:srgbClr val="212121"/>
                </a:solidFill>
                <a:latin typeface="Arial MT"/>
                <a:cs typeface="Arial MT"/>
              </a:rPr>
              <a:t>Artigo</a:t>
            </a:r>
            <a:r>
              <a:rPr dirty="0" sz="850" spc="-2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33333"/>
                </a:solidFill>
                <a:latin typeface="Arial MT"/>
                <a:cs typeface="Arial MT"/>
              </a:rPr>
              <a:t>3”</a:t>
            </a:r>
            <a:r>
              <a:rPr dirty="0" sz="850" spc="-6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484848"/>
                </a:solidFill>
                <a:latin typeface="Arial MT"/>
                <a:cs typeface="Arial MT"/>
              </a:rPr>
              <a:t>-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117907" y="4739905"/>
            <a:ext cx="3449954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0">
                <a:solidFill>
                  <a:srgbClr val="262626"/>
                </a:solidFill>
                <a:latin typeface="Arial MT"/>
                <a:cs typeface="Arial MT"/>
              </a:rPr>
              <a:t>Revogadas</a:t>
            </a:r>
            <a:r>
              <a:rPr dirty="0" sz="850" spc="3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81818"/>
                </a:solidFill>
                <a:latin typeface="Arial MT"/>
                <a:cs typeface="Arial MT"/>
              </a:rPr>
              <a:t>as</a:t>
            </a:r>
            <a:r>
              <a:rPr dirty="0" sz="850" spc="-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1C1C1C"/>
                </a:solidFill>
                <a:latin typeface="Arial MT"/>
                <a:cs typeface="Arial MT"/>
              </a:rPr>
              <a:t>disposişões</a:t>
            </a:r>
            <a:r>
              <a:rPr dirty="0" sz="850" spc="8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A2A2A"/>
                </a:solidFill>
                <a:latin typeface="Arial MT"/>
                <a:cs typeface="Arial MT"/>
              </a:rPr>
              <a:t>em</a:t>
            </a:r>
            <a:r>
              <a:rPr dirty="0" sz="850" spc="-1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61616"/>
                </a:solidFill>
                <a:latin typeface="Arial MT"/>
                <a:cs typeface="Arial MT"/>
              </a:rPr>
              <a:t>contrário.</a:t>
            </a:r>
            <a:r>
              <a:rPr dirty="0" sz="850" spc="2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31313"/>
                </a:solidFill>
                <a:latin typeface="Arial MT"/>
                <a:cs typeface="Arial MT"/>
              </a:rPr>
              <a:t>Publique-</a:t>
            </a:r>
            <a:r>
              <a:rPr dirty="0" sz="850">
                <a:solidFill>
                  <a:srgbClr val="131313"/>
                </a:solidFill>
                <a:latin typeface="Arial MT"/>
                <a:cs typeface="Arial MT"/>
              </a:rPr>
              <a:t>se,</a:t>
            </a:r>
            <a:r>
              <a:rPr dirty="0" sz="850" spc="7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61616"/>
                </a:solidFill>
                <a:latin typeface="Arial MT"/>
                <a:cs typeface="Arial MT"/>
              </a:rPr>
              <a:t>afixe-</a:t>
            </a:r>
            <a:r>
              <a:rPr dirty="0" sz="850">
                <a:solidFill>
                  <a:srgbClr val="161616"/>
                </a:solidFill>
                <a:latin typeface="Arial MT"/>
                <a:cs typeface="Arial MT"/>
              </a:rPr>
              <a:t>se</a:t>
            </a:r>
            <a:r>
              <a:rPr dirty="0" sz="850" spc="3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F1F1F"/>
                </a:solidFill>
                <a:latin typeface="Arial MT"/>
                <a:cs typeface="Arial MT"/>
              </a:rPr>
              <a:t>e</a:t>
            </a:r>
            <a:r>
              <a:rPr dirty="0" sz="850" spc="-4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51515"/>
                </a:solidFill>
                <a:latin typeface="Arial MT"/>
                <a:cs typeface="Arial MT"/>
              </a:rPr>
              <a:t>cumpra-</a:t>
            </a:r>
            <a:r>
              <a:rPr dirty="0" sz="850" spc="-25">
                <a:solidFill>
                  <a:srgbClr val="151515"/>
                </a:solidFill>
                <a:latin typeface="Arial MT"/>
                <a:cs typeface="Arial MT"/>
              </a:rPr>
              <a:t>se.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2525079" y="5503512"/>
            <a:ext cx="187769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0">
                <a:latin typeface="Arial MT"/>
                <a:cs typeface="Arial MT"/>
              </a:rPr>
              <a:t>Ggbinete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C1C1C"/>
                </a:solidFill>
                <a:latin typeface="Arial MT"/>
                <a:cs typeface="Arial MT"/>
              </a:rPr>
              <a:t>do</a:t>
            </a:r>
            <a:r>
              <a:rPr dirty="0" sz="850" spc="-3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C1C1C"/>
                </a:solidFill>
                <a:latin typeface="Arial MT"/>
                <a:cs typeface="Arial MT"/>
              </a:rPr>
              <a:t>Prefeïto,</a:t>
            </a:r>
            <a:r>
              <a:rPr dirty="0" sz="850" spc="-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12121"/>
                </a:solidFill>
                <a:latin typeface="Arial MT"/>
                <a:cs typeface="Arial MT"/>
              </a:rPr>
              <a:t>13</a:t>
            </a:r>
            <a:r>
              <a:rPr dirty="0" sz="850" spc="37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sz="850" spc="18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81818"/>
                </a:solidFill>
                <a:latin typeface="Arial MT"/>
                <a:cs typeface="Arial MT"/>
              </a:rPr>
              <a:t>maio,</a:t>
            </a:r>
            <a:r>
              <a:rPr dirty="0" sz="850" spc="1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61616"/>
                </a:solidFill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2025-07-10T16:14:58Z</dcterms:created>
  <dcterms:modified xsi:type="dcterms:W3CDTF">2025-07-10T16:14:58Z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2025-06-18T00:00:00Z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2025-07-10T00:00:00Z</vt:filetime>
  </property>
  <property fmtid="{D5CDD505-2E9C-101B-9397-08002B2CF9AE}" pid="5" name="Producer">
    <vt:lpwstr>www.ilovepdf.com</vt:lpwstr>
  </property>
</Properties>
</file>