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514883" y="7899455"/>
          <a:ext cx="6494780" cy="18294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35025"/>
                <a:gridCol w="4891405"/>
                <a:gridCol w="692150"/>
              </a:tblGrid>
              <a:tr h="146685">
                <a:tc>
                  <a:txBody>
                    <a:bodyPr/>
                    <a:lstStyle/>
                    <a:p>
                      <a:pPr marL="17653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01.06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ts val="940"/>
                        </a:lnSpc>
                      </a:pPr>
                      <a:r>
                        <a:rPr dirty="0" sz="85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3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35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AdminTstmçdo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7780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2.802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6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8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Operacionalizacao</a:t>
                      </a:r>
                      <a:r>
                        <a:rPr dirty="0" sz="850" spc="-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50" spc="7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76530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65"/>
                        </a:spcBef>
                        <a:tabLst>
                          <a:tab pos="3206115" algn="l"/>
                        </a:tabLst>
                      </a:pPr>
                      <a:r>
                        <a:rPr dirty="0" baseline="3267" sz="1275" spc="-89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267" sz="127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9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baseline="3267" sz="127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12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3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9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267" sz="1275" spc="44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44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267" sz="1275" spc="-52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267" sz="1275" spc="7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JURIDICA</a:t>
                      </a:r>
                      <a:r>
                        <a:rPr dirty="0" baseline="3267" sz="127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900" spc="-8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9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nao</a:t>
                      </a:r>
                      <a:r>
                        <a:rPr dirty="0" sz="900" spc="1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900" spc="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9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3683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700.000,00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</a:tr>
              <a:tr h="156210">
                <a:tc>
                  <a:txBody>
                    <a:bodyPr/>
                    <a:lstStyle/>
                    <a:p>
                      <a:pPr marL="17526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40"/>
                        </a:spcBef>
                        <a:tabLst>
                          <a:tab pos="3206115" algn="l"/>
                        </a:tabLst>
                      </a:pPr>
                      <a:r>
                        <a:rPr dirty="0" baseline="3267" sz="1275" spc="-97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baseline="3267" sz="1275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-6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9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baseline="3267" sz="1275" spc="44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baseline="3267" sz="127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900" spc="-8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9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900" spc="2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900" spc="5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4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algn="r" marR="36195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300.000,00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79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8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100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114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1000" spc="-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9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1000" spc="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7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1000" spc="-3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8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10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  <a:tc>
                  <a:txBody>
                    <a:bodyPr/>
                    <a:lstStyle/>
                    <a:p>
                      <a:pPr algn="r" marR="444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000" spc="-7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1.ooo.oo0,00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635"/>
                </a:tc>
              </a:tr>
              <a:tr h="3244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endParaRPr sz="850">
                        <a:latin typeface="Times New Roman"/>
                        <a:cs typeface="Times New Roman"/>
                      </a:endParaRPr>
                    </a:p>
                    <a:p>
                      <a:pPr marL="167640">
                        <a:lnSpc>
                          <a:spcPct val="100000"/>
                        </a:lnSpc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04.09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45085"/>
                </a:tc>
                <a:tc>
                  <a:txBody>
                    <a:bodyPr/>
                    <a:lstStyle/>
                    <a:p>
                      <a:pPr marL="2727960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8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Total </a:t>
                      </a:r>
                      <a:r>
                        <a:rPr dirty="0" sz="1000" spc="-1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1000" spc="-6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6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1000" spc="9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10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1000">
                        <a:latin typeface="Arial MT"/>
                        <a:cs typeface="Arial MT"/>
                      </a:endParaRPr>
                    </a:p>
                    <a:p>
                      <a:pPr marL="1003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5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 spc="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3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Educação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  <a:tc>
                  <a:txBody>
                    <a:bodyPr/>
                    <a:lstStyle/>
                    <a:p>
                      <a:pPr algn="r" marR="4889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000" spc="-7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1.ooo.oo0,0o</a:t>
                      </a:r>
                      <a:endParaRPr sz="1000">
                        <a:latin typeface="Arial MT"/>
                        <a:cs typeface="Arial MT"/>
                      </a:endParaRPr>
                    </a:p>
                  </a:txBody>
                  <a:tcPr marL="0" marR="0" marB="0" marT="3810"/>
                </a:tc>
              </a:tr>
              <a:tr h="163195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2.041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25">
                          <a:latin typeface="Arial MT"/>
                          <a:cs typeface="Arial MT"/>
                        </a:rPr>
                        <a:t>Educação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Básica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(FUNDEB)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907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3.1.9.0.13.07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65"/>
                        </a:spcBef>
                        <a:tabLst>
                          <a:tab pos="3199130" algn="l"/>
                        </a:tabLst>
                      </a:pPr>
                      <a:r>
                        <a:rPr dirty="0" sz="850" spc="-60">
                          <a:latin typeface="Arial MT"/>
                          <a:cs typeface="Arial MT"/>
                        </a:rPr>
                        <a:t>Re9ime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Próprio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6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50" spc="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Professores</a:t>
                      </a:r>
                      <a:r>
                        <a:rPr dirty="0" sz="8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Seroprev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-9259" sz="1350" spc="-97">
                          <a:latin typeface="Arial MT"/>
                          <a:cs typeface="Arial MT"/>
                        </a:rPr>
                        <a:t>Transferencias </a:t>
                      </a:r>
                      <a:r>
                        <a:rPr dirty="0" baseline="-9259" sz="1350" spc="-1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-9259" sz="1350" spc="-7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9259" sz="1350" spc="-16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FUNDEB</a:t>
                      </a:r>
                      <a:r>
                        <a:rPr dirty="0" baseline="-9259" sz="1350" spc="67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9259" sz="1350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-9259" sz="1350" spc="-67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-9259" sz="135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baseline="-9259" sz="135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9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500.000,00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</a:tr>
              <a:tr h="2298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44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1907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900" spc="-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do </a:t>
                      </a:r>
                      <a:r>
                        <a:rPr dirty="0" sz="90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9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900" spc="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4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Atlvldade</a:t>
                      </a:r>
                      <a:r>
                        <a:rPr dirty="0" sz="900" spc="-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3175">
                    <a:lnB w="12700">
                      <a:solidFill>
                        <a:srgbClr val="443F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5080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9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500.000,00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3175">
                    <a:lnB w="12700">
                      <a:solidFill>
                        <a:srgbClr val="443F44"/>
                      </a:solidFill>
                      <a:prstDash val="solid"/>
                    </a:lnB>
                  </a:tcPr>
                </a:tc>
              </a:tr>
              <a:tr h="1314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12700">
                      <a:solidFill>
                        <a:srgbClr val="443F4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 marR="129667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6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Servaux</a:t>
                      </a:r>
                      <a:endParaRPr sz="650">
                        <a:latin typeface="Arial MT"/>
                        <a:cs typeface="Arial MT"/>
                      </a:endParaRPr>
                    </a:p>
                  </a:txBody>
                  <a:tcPr marL="0" marR="0" marB="0" marT="14604">
                    <a:lnT w="12700">
                      <a:solidFill>
                        <a:srgbClr val="443F44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ts val="625"/>
                        </a:lnSpc>
                        <a:spcBef>
                          <a:spcPts val="310"/>
                        </a:spcBef>
                      </a:pPr>
                      <a:r>
                        <a:rPr dirty="0" sz="60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Págine </a:t>
                      </a:r>
                      <a:r>
                        <a:rPr dirty="0" sz="6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600" spc="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-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6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600" spc="-5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600">
                        <a:latin typeface="Arial MT"/>
                        <a:cs typeface="Arial MT"/>
                      </a:endParaRPr>
                    </a:p>
                  </a:txBody>
                  <a:tcPr marL="0" marR="0" marB="0" marT="39370">
                    <a:lnT w="12700">
                      <a:solidFill>
                        <a:srgbClr val="443F44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17363" y="6524862"/>
            <a:ext cx="585431" cy="100593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81964" y="406929"/>
            <a:ext cx="699773" cy="685866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14521" y="264677"/>
            <a:ext cx="5904865" cy="18618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34340">
              <a:lnSpc>
                <a:spcPct val="100000"/>
              </a:lnSpc>
              <a:spcBef>
                <a:spcPts val="100"/>
              </a:spcBef>
            </a:pPr>
            <a:r>
              <a:rPr dirty="0" sz="1200" spc="-35" b="1">
                <a:solidFill>
                  <a:srgbClr val="1C1C1C"/>
                </a:solidFill>
                <a:latin typeface="Arial"/>
                <a:cs typeface="Arial"/>
              </a:rPr>
              <a:t>PREFEITURA</a:t>
            </a:r>
            <a:r>
              <a:rPr dirty="0" sz="1200" spc="-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00" spc="-30" b="1">
                <a:solidFill>
                  <a:srgbClr val="212121"/>
                </a:solidFill>
                <a:latin typeface="Arial"/>
                <a:cs typeface="Arial"/>
              </a:rPr>
              <a:t>MUNICIPAL</a:t>
            </a:r>
            <a:r>
              <a:rPr dirty="0" sz="1200" spc="-1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1A1A1A"/>
                </a:solidFill>
                <a:latin typeface="Arial"/>
                <a:cs typeface="Arial"/>
              </a:rPr>
              <a:t>DE</a:t>
            </a:r>
            <a:r>
              <a:rPr dirty="0" sz="1200" spc="-70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0E0E0E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436880">
              <a:lnSpc>
                <a:spcPct val="100000"/>
              </a:lnSpc>
              <a:spcBef>
                <a:spcPts val="675"/>
              </a:spcBef>
            </a:pPr>
            <a:r>
              <a:rPr dirty="0" sz="850" spc="-45">
                <a:solidFill>
                  <a:srgbClr val="0F0F0F"/>
                </a:solidFill>
                <a:latin typeface="Arial MT"/>
                <a:cs typeface="Arial MT"/>
              </a:rPr>
              <a:t>Rua</a:t>
            </a:r>
            <a:r>
              <a:rPr dirty="0" sz="850" spc="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81818"/>
                </a:solidFill>
                <a:latin typeface="Arial MT"/>
                <a:cs typeface="Arial MT"/>
              </a:rPr>
              <a:t>Maia</a:t>
            </a:r>
            <a:r>
              <a:rPr dirty="0" sz="850" spc="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Lourenço,</a:t>
            </a:r>
            <a:r>
              <a:rPr dirty="0" sz="850" spc="85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0F0F0F"/>
                </a:solidFill>
                <a:latin typeface="Arial MT"/>
                <a:cs typeface="Arial MT"/>
              </a:rPr>
              <a:t>18</a:t>
            </a:r>
            <a:endParaRPr sz="850">
              <a:latin typeface="Arial MT"/>
              <a:cs typeface="Arial MT"/>
            </a:endParaRPr>
          </a:p>
          <a:p>
            <a:pPr marL="442595">
              <a:lnSpc>
                <a:spcPct val="100000"/>
              </a:lnSpc>
              <a:spcBef>
                <a:spcPts val="180"/>
              </a:spcBef>
            </a:pPr>
            <a:r>
              <a:rPr dirty="0" sz="800" spc="-30" b="1">
                <a:latin typeface="Arial"/>
                <a:cs typeface="Arial"/>
              </a:rPr>
              <a:t>Fazenda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5"/>
              </a:spcBef>
            </a:pP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900" spc="-110">
                <a:latin typeface="Arial MT"/>
                <a:cs typeface="Arial MT"/>
              </a:rPr>
              <a:t>nepubII&lt;aao</a:t>
            </a:r>
            <a:r>
              <a:rPr dirty="0" sz="900" spc="25">
                <a:latin typeface="Arial MT"/>
                <a:cs typeface="Arial MT"/>
              </a:rPr>
              <a:t> </a:t>
            </a:r>
            <a:r>
              <a:rPr dirty="0" sz="900" spc="-85">
                <a:solidFill>
                  <a:srgbClr val="131313"/>
                </a:solidFill>
                <a:latin typeface="Arial MT"/>
                <a:cs typeface="Arial MT"/>
              </a:rPr>
              <a:t>por</a:t>
            </a:r>
            <a:r>
              <a:rPr dirty="0" sz="900" spc="-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100">
                <a:solidFill>
                  <a:srgbClr val="0F0F0F"/>
                </a:solidFill>
                <a:latin typeface="Arial MT"/>
                <a:cs typeface="Arial MT"/>
              </a:rPr>
              <a:t>never</a:t>
            </a:r>
            <a:r>
              <a:rPr dirty="0" sz="900" spc="-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90">
                <a:solidFill>
                  <a:srgbClr val="161616"/>
                </a:solidFill>
                <a:latin typeface="Arial MT"/>
                <a:cs typeface="Arial MT"/>
              </a:rPr>
              <a:t>lncorreçao</a:t>
            </a:r>
            <a:r>
              <a:rPr dirty="0" sz="900" spc="2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151515"/>
                </a:solidFill>
                <a:latin typeface="Arial MT"/>
                <a:cs typeface="Arial MT"/>
              </a:rPr>
              <a:t>-</a:t>
            </a:r>
            <a:r>
              <a:rPr dirty="0" sz="900" spc="-8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31313"/>
                </a:solidFill>
                <a:latin typeface="Arial MT"/>
                <a:cs typeface="Arial MT"/>
              </a:rPr>
              <a:t>eoiecm</a:t>
            </a:r>
            <a:r>
              <a:rPr dirty="0" sz="900" spc="-4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20">
                <a:solidFill>
                  <a:srgbClr val="161616"/>
                </a:solidFill>
                <a:latin typeface="Arial MT"/>
                <a:cs typeface="Arial MT"/>
              </a:rPr>
              <a:t>oficol</a:t>
            </a:r>
            <a:r>
              <a:rPr dirty="0" sz="900" spc="-6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232323"/>
                </a:solidFill>
                <a:latin typeface="Arial MT"/>
                <a:cs typeface="Arial MT"/>
              </a:rPr>
              <a:t>ao</a:t>
            </a:r>
            <a:r>
              <a:rPr dirty="0" sz="900" spc="-11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900" spc="-110">
                <a:latin typeface="Arial MT"/>
                <a:cs typeface="Arial MT"/>
              </a:rPr>
              <a:t>MunI*IPIo</a:t>
            </a:r>
            <a:r>
              <a:rPr dirty="0" sz="900" spc="20">
                <a:latin typeface="Arial MT"/>
                <a:cs typeface="Arial MT"/>
              </a:rPr>
              <a:t> </a:t>
            </a:r>
            <a:r>
              <a:rPr dirty="0" sz="900" spc="-114">
                <a:solidFill>
                  <a:srgbClr val="151515"/>
                </a:solidFill>
                <a:latin typeface="Arial MT"/>
                <a:cs typeface="Arial MT"/>
              </a:rPr>
              <a:t>de</a:t>
            </a:r>
            <a:r>
              <a:rPr dirty="0" sz="900" spc="-7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latin typeface="Arial MT"/>
                <a:cs typeface="Arial MT"/>
              </a:rPr>
              <a:t>seropáa</a:t>
            </a:r>
            <a:r>
              <a:rPr dirty="0" sz="900" spc="-4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c•</a:t>
            </a:r>
            <a:r>
              <a:rPr dirty="0" sz="900" spc="-114"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181818"/>
                </a:solidFill>
                <a:latin typeface="Arial MT"/>
                <a:cs typeface="Arial MT"/>
              </a:rPr>
              <a:t>•</a:t>
            </a:r>
            <a:r>
              <a:rPr dirty="0" sz="900" spc="-14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45">
                <a:latin typeface="Arial MT"/>
                <a:cs typeface="Arial MT"/>
              </a:rPr>
              <a:t>Ea!c^°</a:t>
            </a:r>
            <a:r>
              <a:rPr dirty="0" sz="900" spc="340"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131313"/>
                </a:solidFill>
                <a:latin typeface="Arial MT"/>
                <a:cs typeface="Arial MT"/>
              </a:rPr>
              <a:t>"</a:t>
            </a:r>
            <a:r>
              <a:rPr dirty="0" sz="900" spc="-10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0F0F0F"/>
                </a:solidFill>
                <a:latin typeface="Arial MT"/>
                <a:cs typeface="Arial MT"/>
              </a:rPr>
              <a:t>*'^**</a:t>
            </a:r>
            <a:r>
              <a:rPr dirty="0" sz="900" spc="-7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161616"/>
                </a:solidFill>
                <a:latin typeface="Arial MT"/>
                <a:cs typeface="Arial MT"/>
              </a:rPr>
              <a:t>-</a:t>
            </a:r>
            <a:r>
              <a:rPr dirty="0" sz="900" spc="-6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161616"/>
                </a:solidFill>
                <a:latin typeface="Arial MT"/>
                <a:cs typeface="Arial MT"/>
              </a:rPr>
              <a:t>^^•</a:t>
            </a:r>
            <a:r>
              <a:rPr dirty="0" sz="900" spc="38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0E0E0E"/>
                </a:solidFill>
                <a:latin typeface="Arial MT"/>
                <a:cs typeface="Arial MT"/>
              </a:rPr>
              <a:t>”!!</a:t>
            </a:r>
            <a:r>
              <a:rPr dirty="0" sz="900" spc="39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262626"/>
                </a:solidFill>
                <a:latin typeface="Arial MT"/>
                <a:cs typeface="Arial MT"/>
              </a:rPr>
              <a:t>•</a:t>
            </a:r>
            <a:r>
              <a:rPr dirty="0" sz="900" spc="-1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1D1D1D"/>
                </a:solidFill>
                <a:latin typeface="Arial MT"/>
                <a:cs typeface="Arial MT"/>
              </a:rPr>
              <a:t>'*</a:t>
            </a:r>
            <a:r>
              <a:rPr dirty="0" sz="900" spc="16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900" spc="-114">
                <a:solidFill>
                  <a:srgbClr val="131313"/>
                </a:solidFill>
                <a:latin typeface="Arial MT"/>
                <a:cs typeface="Arial MT"/>
              </a:rPr>
              <a:t>de</a:t>
            </a:r>
            <a:r>
              <a:rPr dirty="0" sz="900" spc="-1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35">
                <a:solidFill>
                  <a:srgbClr val="111111"/>
                </a:solidFill>
                <a:latin typeface="Arial MT"/>
                <a:cs typeface="Arial MT"/>
              </a:rPr>
              <a:t>iunh•</a:t>
            </a:r>
            <a:r>
              <a:rPr dirty="0" sz="900" spc="-6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110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900" spc="-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’o's!</a:t>
            </a:r>
            <a:r>
              <a:rPr dirty="0" sz="900" spc="215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uin’*•rei•aI.</a:t>
            </a: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830"/>
              </a:spcBef>
            </a:pPr>
            <a:endParaRPr sz="9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Decreto</a:t>
            </a:r>
            <a:r>
              <a:rPr dirty="0" sz="8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A1A1A"/>
                </a:solidFill>
                <a:latin typeface="Arial MT"/>
                <a:cs typeface="Arial MT"/>
              </a:rPr>
              <a:t>N°</a:t>
            </a: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32323"/>
                </a:solidFill>
                <a:latin typeface="Arial MT"/>
                <a:cs typeface="Arial MT"/>
              </a:rPr>
              <a:t>2s45 </a:t>
            </a:r>
            <a:r>
              <a:rPr dirty="0" sz="800" spc="-3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00" spc="-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11</a:t>
            </a:r>
            <a:r>
              <a:rPr dirty="0" sz="800" spc="37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00" spc="204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12121"/>
                </a:solidFill>
                <a:latin typeface="Arial MT"/>
                <a:cs typeface="Arial MT"/>
              </a:rPr>
              <a:t>junho,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31313"/>
                </a:solidFill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95"/>
              </a:spcBef>
            </a:pPr>
            <a:endParaRPr sz="800">
              <a:latin typeface="Arial MT"/>
              <a:cs typeface="Arial MT"/>
            </a:endParaRPr>
          </a:p>
          <a:p>
            <a:pPr marL="3070860">
              <a:lnSpc>
                <a:spcPts val="930"/>
              </a:lnSpc>
            </a:pPr>
            <a:r>
              <a:rPr dirty="0" sz="850" spc="-70">
                <a:solidFill>
                  <a:srgbClr val="111111"/>
                </a:solidFill>
                <a:latin typeface="Arial MT"/>
                <a:cs typeface="Arial MT"/>
              </a:rPr>
              <a:t>Abre</a:t>
            </a:r>
            <a:r>
              <a:rPr dirty="0" sz="85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81818"/>
                </a:solidFill>
                <a:latin typeface="Arial MT"/>
                <a:cs typeface="Arial MT"/>
              </a:rPr>
              <a:t>crédito</a:t>
            </a:r>
            <a:r>
              <a:rPr dirty="0" sz="850" spc="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31313"/>
                </a:solidFill>
                <a:latin typeface="Arial MT"/>
                <a:cs typeface="Arial MT"/>
              </a:rPr>
              <a:t>suplementar</a:t>
            </a:r>
            <a:r>
              <a:rPr dirty="0" sz="850" spc="10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51515"/>
                </a:solidFill>
                <a:latin typeface="Arial MT"/>
                <a:cs typeface="Arial MT"/>
              </a:rPr>
              <a:t>no</a:t>
            </a:r>
            <a:r>
              <a:rPr dirty="0" sz="850" spc="1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C1C1C"/>
                </a:solidFill>
                <a:latin typeface="Arial MT"/>
                <a:cs typeface="Arial MT"/>
              </a:rPr>
              <a:t>valor</a:t>
            </a:r>
            <a:r>
              <a:rPr dirty="0" sz="850" spc="6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114">
                <a:solidFill>
                  <a:srgbClr val="1D1D1D"/>
                </a:solidFill>
                <a:latin typeface="Arial MT"/>
                <a:cs typeface="Arial MT"/>
              </a:rPr>
              <a:t>Total</a:t>
            </a:r>
            <a:r>
              <a:rPr dirty="0" sz="850" spc="3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D1D1D"/>
                </a:solidFill>
                <a:latin typeface="Arial MT"/>
                <a:cs typeface="Arial MT"/>
              </a:rPr>
              <a:t>de</a:t>
            </a:r>
            <a:r>
              <a:rPr dirty="0" sz="850" spc="-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51515"/>
                </a:solidFill>
                <a:latin typeface="Arial MT"/>
                <a:cs typeface="Arial MT"/>
              </a:rPr>
              <a:t>RW.000.000.00,</a:t>
            </a:r>
            <a:r>
              <a:rPr dirty="0" sz="850" spc="2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F0F0F"/>
                </a:solidFill>
                <a:latin typeface="Arial MT"/>
                <a:cs typeface="Arial MT"/>
              </a:rPr>
              <a:t>para</a:t>
            </a:r>
            <a:endParaRPr sz="850">
              <a:latin typeface="Arial MT"/>
              <a:cs typeface="Arial MT"/>
            </a:endParaRPr>
          </a:p>
          <a:p>
            <a:pPr marL="3069590">
              <a:lnSpc>
                <a:spcPts val="1050"/>
              </a:lnSpc>
            </a:pPr>
            <a:r>
              <a:rPr dirty="0" sz="950" spc="-75">
                <a:solidFill>
                  <a:srgbClr val="131313"/>
                </a:solidFill>
                <a:latin typeface="Arial MT"/>
                <a:cs typeface="Arial MT"/>
              </a:rPr>
              <a:t>fins</a:t>
            </a:r>
            <a:r>
              <a:rPr dirty="0" sz="950" spc="-4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50" spc="-114">
                <a:solidFill>
                  <a:srgbClr val="0F0F0F"/>
                </a:solidFill>
                <a:latin typeface="Arial MT"/>
                <a:cs typeface="Arial MT"/>
              </a:rPr>
              <a:t>que</a:t>
            </a:r>
            <a:r>
              <a:rPr dirty="0" sz="950" spc="-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50" spc="-90">
                <a:solidFill>
                  <a:srgbClr val="1A1A1A"/>
                </a:solidFill>
                <a:latin typeface="Arial MT"/>
                <a:cs typeface="Arial MT"/>
              </a:rPr>
              <a:t>se</a:t>
            </a:r>
            <a:r>
              <a:rPr dirty="0" sz="950" spc="-5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50" spc="-85">
                <a:latin typeface="Arial MT"/>
                <a:cs typeface="Arial MT"/>
              </a:rPr>
              <a:t>especifica</a:t>
            </a:r>
            <a:r>
              <a:rPr dirty="0" sz="950" spc="80">
                <a:latin typeface="Arial MT"/>
                <a:cs typeface="Arial MT"/>
              </a:rPr>
              <a:t> </a:t>
            </a:r>
            <a:r>
              <a:rPr dirty="0" sz="950" spc="-85">
                <a:solidFill>
                  <a:srgbClr val="313131"/>
                </a:solidFill>
                <a:latin typeface="Arial MT"/>
                <a:cs typeface="Arial MT"/>
              </a:rPr>
              <a:t>e</a:t>
            </a:r>
            <a:r>
              <a:rPr dirty="0" sz="950" spc="-6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950" spc="-120">
                <a:solidFill>
                  <a:srgbClr val="131313"/>
                </a:solidFill>
                <a:latin typeface="Arial MT"/>
                <a:cs typeface="Arial MT"/>
              </a:rPr>
              <a:t>da</a:t>
            </a:r>
            <a:r>
              <a:rPr dirty="0" sz="950" spc="-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50" spc="-100">
                <a:solidFill>
                  <a:srgbClr val="161616"/>
                </a:solidFill>
                <a:latin typeface="Arial MT"/>
                <a:cs typeface="Arial MT"/>
              </a:rPr>
              <a:t>outras</a:t>
            </a:r>
            <a:r>
              <a:rPr dirty="0" sz="950" spc="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161616"/>
                </a:solidFill>
                <a:latin typeface="Arial MT"/>
                <a:cs typeface="Arial MT"/>
              </a:rPr>
              <a:t>providências.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11242" y="2601519"/>
            <a:ext cx="6232525" cy="94361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806450">
              <a:lnSpc>
                <a:spcPct val="100000"/>
              </a:lnSpc>
              <a:spcBef>
                <a:spcPts val="480"/>
              </a:spcBef>
            </a:pPr>
            <a:r>
              <a:rPr dirty="0" sz="850" spc="-70">
                <a:solidFill>
                  <a:srgbClr val="1A1A1A"/>
                </a:solidFill>
                <a:latin typeface="Arial MT"/>
                <a:cs typeface="Arial MT"/>
              </a:rPr>
              <a:t>O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0E0E0E"/>
                </a:solidFill>
                <a:latin typeface="Arial MT"/>
                <a:cs typeface="Arial MT"/>
              </a:rPr>
              <a:t>PREFEITO</a:t>
            </a:r>
            <a:r>
              <a:rPr dirty="0" sz="850" spc="3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61616"/>
                </a:solidFill>
                <a:latin typeface="Arial MT"/>
                <a:cs typeface="Arial MT"/>
              </a:rPr>
              <a:t>MUNICIPAL,</a:t>
            </a:r>
            <a:r>
              <a:rPr dirty="0" sz="850" spc="5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D1D1D"/>
                </a:solidFill>
                <a:latin typeface="Arial MT"/>
                <a:cs typeface="Arial MT"/>
              </a:rPr>
              <a:t>no</a:t>
            </a:r>
            <a:r>
              <a:rPr dirty="0" sz="850" spc="-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uso</a:t>
            </a:r>
            <a:r>
              <a:rPr dirty="0" sz="85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50" spc="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F1F1F"/>
                </a:solidFill>
                <a:latin typeface="Arial MT"/>
                <a:cs typeface="Arial MT"/>
              </a:rPr>
              <a:t>suas</a:t>
            </a:r>
            <a:r>
              <a:rPr dirty="0" sz="850" spc="-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0E0E0E"/>
                </a:solidFill>
                <a:latin typeface="Arial MT"/>
                <a:cs typeface="Arial MT"/>
              </a:rPr>
              <a:t>atribuições</a:t>
            </a:r>
            <a:r>
              <a:rPr dirty="0" sz="85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51515"/>
                </a:solidFill>
                <a:latin typeface="Arial MT"/>
                <a:cs typeface="Arial MT"/>
              </a:rPr>
              <a:t>legais,</a:t>
            </a:r>
            <a:r>
              <a:rPr dirty="0" sz="85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11111"/>
                </a:solidFill>
                <a:latin typeface="Arial MT"/>
                <a:cs typeface="Arial MT"/>
              </a:rPr>
              <a:t>constitucionais</a:t>
            </a:r>
            <a:r>
              <a:rPr dirty="0" sz="85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75">
                <a:solidFill>
                  <a:srgbClr val="262626"/>
                </a:solidFill>
                <a:latin typeface="Arial MT"/>
                <a:cs typeface="Arial MT"/>
              </a:rPr>
              <a:t>e</a:t>
            </a:r>
            <a:r>
              <a:rPr dirty="0" sz="850" spc="-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0C0C0C"/>
                </a:solidFill>
                <a:latin typeface="Arial MT"/>
                <a:cs typeface="Arial MT"/>
              </a:rPr>
              <a:t>acordo</a:t>
            </a:r>
            <a:r>
              <a:rPr dirty="0" sz="850" spc="4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C1C1C"/>
                </a:solidFill>
                <a:latin typeface="Arial MT"/>
                <a:cs typeface="Arial MT"/>
              </a:rPr>
              <a:t>com</a:t>
            </a:r>
            <a:r>
              <a:rPr dirty="0" sz="850" spc="-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85">
                <a:solidFill>
                  <a:srgbClr val="3B3B3B"/>
                </a:solidFill>
                <a:latin typeface="Arial MT"/>
                <a:cs typeface="Arial MT"/>
              </a:rPr>
              <a:t>o</a:t>
            </a:r>
            <a:r>
              <a:rPr dirty="0" sz="850" spc="-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282828"/>
                </a:solidFill>
                <a:latin typeface="Arial MT"/>
                <a:cs typeface="Arial MT"/>
              </a:rPr>
              <a:t>que</a:t>
            </a:r>
            <a:r>
              <a:rPr dirty="0" sz="850" spc="-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61616"/>
                </a:solidFill>
                <a:latin typeface="Arial MT"/>
                <a:cs typeface="Arial MT"/>
              </a:rPr>
              <a:t>Ihe</a:t>
            </a:r>
            <a:r>
              <a:rPr dirty="0" sz="850" spc="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31313"/>
                </a:solidFill>
                <a:latin typeface="Arial MT"/>
                <a:cs typeface="Arial MT"/>
              </a:rPr>
              <a:t>confere</a:t>
            </a:r>
            <a:r>
              <a:rPr dirty="0" sz="850" spc="4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F3F3F"/>
                </a:solidFill>
                <a:latin typeface="Arial MT"/>
                <a:cs typeface="Arial MT"/>
              </a:rPr>
              <a:t>o</a:t>
            </a:r>
            <a:r>
              <a:rPr dirty="0" sz="850" spc="-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12121"/>
                </a:solidFill>
                <a:latin typeface="Arial MT"/>
                <a:cs typeface="Arial MT"/>
              </a:rPr>
              <a:t>art.</a:t>
            </a:r>
            <a:r>
              <a:rPr dirty="0" sz="85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B2B2B"/>
                </a:solidFill>
                <a:latin typeface="Arial MT"/>
                <a:cs typeface="Arial MT"/>
              </a:rPr>
              <a:t>8º</a:t>
            </a:r>
            <a:r>
              <a:rPr dirty="0" sz="850" spc="15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11111"/>
                </a:solidFill>
                <a:latin typeface="Arial MT"/>
                <a:cs typeface="Arial MT"/>
              </a:rPr>
              <a:t>da</a:t>
            </a:r>
            <a:endParaRPr sz="85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409"/>
              </a:spcBef>
            </a:pPr>
            <a:r>
              <a:rPr dirty="0" sz="900" spc="-50">
                <a:solidFill>
                  <a:srgbClr val="1C1C1C"/>
                </a:solidFill>
                <a:latin typeface="Arial MT"/>
                <a:cs typeface="Arial MT"/>
              </a:rPr>
              <a:t>Lei</a:t>
            </a:r>
            <a:r>
              <a:rPr dirty="0" sz="900" spc="-4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F1F1F"/>
                </a:solidFill>
                <a:latin typeface="Arial MT"/>
                <a:cs typeface="Arial MT"/>
              </a:rPr>
              <a:t>n°</a:t>
            </a:r>
            <a:r>
              <a:rPr dirty="0" sz="900" spc="-5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 spc="-90">
                <a:solidFill>
                  <a:srgbClr val="111111"/>
                </a:solidFill>
                <a:latin typeface="Arial MT"/>
                <a:cs typeface="Arial MT"/>
              </a:rPr>
              <a:t>859</a:t>
            </a:r>
            <a:r>
              <a:rPr dirty="0" sz="900" spc="-1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900" spc="-6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60">
                <a:solidFill>
                  <a:srgbClr val="1D1D1D"/>
                </a:solidFill>
                <a:latin typeface="Arial MT"/>
                <a:cs typeface="Arial MT"/>
              </a:rPr>
              <a:t>10</a:t>
            </a:r>
            <a:r>
              <a:rPr dirty="0" sz="900" spc="-2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900" spc="-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00" spc="-90">
                <a:solidFill>
                  <a:srgbClr val="0F0F0F"/>
                </a:solidFill>
                <a:latin typeface="Arial MT"/>
                <a:cs typeface="Arial MT"/>
              </a:rPr>
              <a:t>dezembro</a:t>
            </a:r>
            <a:r>
              <a:rPr dirty="0" sz="900" spc="4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90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 spc="-90">
                <a:solidFill>
                  <a:srgbClr val="0F0F0F"/>
                </a:solidFill>
                <a:latin typeface="Arial MT"/>
                <a:cs typeface="Arial MT"/>
              </a:rPr>
              <a:t>2024</a:t>
            </a:r>
            <a:r>
              <a:rPr dirty="0" sz="900" spc="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900" spc="-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900" spc="-70">
                <a:solidFill>
                  <a:srgbClr val="131313"/>
                </a:solidFill>
                <a:latin typeface="Arial MT"/>
                <a:cs typeface="Arial MT"/>
              </a:rPr>
              <a:t>publicada</a:t>
            </a:r>
            <a:r>
              <a:rPr dirty="0" sz="900" spc="6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151515"/>
                </a:solidFill>
                <a:latin typeface="Arial MT"/>
                <a:cs typeface="Arial MT"/>
              </a:rPr>
              <a:t>na</a:t>
            </a:r>
            <a:r>
              <a:rPr dirty="0" sz="900" spc="-3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00" spc="-80">
                <a:solidFill>
                  <a:srgbClr val="0F0F0F"/>
                </a:solidFill>
                <a:latin typeface="Arial MT"/>
                <a:cs typeface="Arial MT"/>
              </a:rPr>
              <a:t>edição</a:t>
            </a:r>
            <a:r>
              <a:rPr dirty="0" sz="900" spc="2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111111"/>
                </a:solidFill>
                <a:latin typeface="Arial MT"/>
                <a:cs typeface="Arial MT"/>
              </a:rPr>
              <a:t>extra</a:t>
            </a:r>
            <a:r>
              <a:rPr dirty="0" sz="900" spc="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282828"/>
                </a:solidFill>
                <a:latin typeface="Arial MT"/>
                <a:cs typeface="Arial MT"/>
              </a:rPr>
              <a:t>II</a:t>
            </a:r>
            <a:r>
              <a:rPr dirty="0" sz="900" spc="-6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31313"/>
                </a:solidFill>
                <a:latin typeface="Arial MT"/>
                <a:cs typeface="Arial MT"/>
              </a:rPr>
              <a:t>n°</a:t>
            </a:r>
            <a:r>
              <a:rPr dirty="0" sz="900" spc="-8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85">
                <a:solidFill>
                  <a:srgbClr val="181818"/>
                </a:solidFill>
                <a:latin typeface="Arial MT"/>
                <a:cs typeface="Arial MT"/>
              </a:rPr>
              <a:t>1924</a:t>
            </a:r>
            <a:r>
              <a:rPr dirty="0" sz="90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900" spc="-6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0F0F0F"/>
                </a:solidFill>
                <a:latin typeface="Arial MT"/>
                <a:cs typeface="Arial MT"/>
              </a:rPr>
              <a:t>10/12/2024</a:t>
            </a: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00"/>
              </a:spcBef>
            </a:pPr>
            <a:endParaRPr sz="9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50" spc="-20">
                <a:solidFill>
                  <a:srgbClr val="262626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-50">
                <a:solidFill>
                  <a:srgbClr val="262626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45">
                <a:solidFill>
                  <a:srgbClr val="131313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55">
                <a:solidFill>
                  <a:srgbClr val="131313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50">
                <a:solidFill>
                  <a:srgbClr val="232323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-35">
                <a:solidFill>
                  <a:srgbClr val="232323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0">
                <a:solidFill>
                  <a:srgbClr val="181818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-5">
                <a:solidFill>
                  <a:srgbClr val="181818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282828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60">
                <a:solidFill>
                  <a:srgbClr val="282828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282828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-20">
                <a:solidFill>
                  <a:srgbClr val="282828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solidFill>
                  <a:srgbClr val="1A1A1A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850" spc="500">
                <a:solidFill>
                  <a:srgbClr val="1A1A1A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40"/>
              </a:spcBef>
            </a:pPr>
            <a:endParaRPr sz="850">
              <a:latin typeface="Arial MT"/>
              <a:cs typeface="Arial MT"/>
            </a:endParaRPr>
          </a:p>
          <a:p>
            <a:pPr marL="322580">
              <a:lnSpc>
                <a:spcPct val="100000"/>
              </a:lnSpc>
            </a:pP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Artigo </a:t>
            </a:r>
            <a:r>
              <a:rPr dirty="0" sz="800">
                <a:solidFill>
                  <a:srgbClr val="242424"/>
                </a:solidFill>
                <a:latin typeface="Arial MT"/>
                <a:cs typeface="Arial MT"/>
              </a:rPr>
              <a:t>1º</a:t>
            </a:r>
            <a:r>
              <a:rPr dirty="0" sz="800" spc="-4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-</a:t>
            </a:r>
            <a:r>
              <a:rPr dirty="0" sz="800" spc="2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Fica</a:t>
            </a:r>
            <a:r>
              <a:rPr dirty="0" sz="800" spc="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32323"/>
                </a:solidFill>
                <a:latin typeface="Arial MT"/>
                <a:cs typeface="Arial MT"/>
              </a:rPr>
              <a:t>aberto</a:t>
            </a:r>
            <a:r>
              <a:rPr dirty="0" sz="800" spc="-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11111"/>
                </a:solidFill>
                <a:latin typeface="Arial MT"/>
                <a:cs typeface="Arial MT"/>
              </a:rPr>
              <a:t>crédito</a:t>
            </a:r>
            <a:r>
              <a:rPr dirty="0" sz="8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suplementar</a:t>
            </a:r>
            <a:r>
              <a:rPr dirty="0" sz="800" spc="5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as</a:t>
            </a:r>
            <a:r>
              <a:rPr dirty="0" sz="800" spc="-3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0F0F0F"/>
                </a:solidFill>
                <a:latin typeface="Arial MT"/>
                <a:cs typeface="Arial MT"/>
              </a:rPr>
              <a:t>seguintes</a:t>
            </a:r>
            <a:r>
              <a:rPr dirty="0" sz="800" spc="1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51515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66493" y="4262785"/>
            <a:ext cx="187769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 spc="-25" b="1">
                <a:solidFill>
                  <a:srgbClr val="131313"/>
                </a:solidFill>
                <a:uFill>
                  <a:solidFill>
                    <a:srgbClr val="383838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5" b="1">
                <a:solidFill>
                  <a:srgbClr val="131313"/>
                </a:solidFill>
                <a:uFill>
                  <a:solidFill>
                    <a:srgbClr val="383838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solidFill>
                  <a:srgbClr val="111111"/>
                </a:solidFill>
                <a:uFill>
                  <a:solidFill>
                    <a:srgbClr val="383838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sng" sz="800" spc="500" b="1">
                <a:solidFill>
                  <a:srgbClr val="111111"/>
                </a:solidFill>
                <a:uFill>
                  <a:solidFill>
                    <a:srgbClr val="383838"/>
                  </a:solidFill>
                </a:uFill>
                <a:latin typeface="Arial"/>
                <a:cs typeface="Arial"/>
              </a:rPr>
              <a:t> </a:t>
            </a:r>
            <a:endParaRPr sz="800">
              <a:latin typeface="Arial"/>
              <a:cs typeface="Arial"/>
            </a:endParaRPr>
          </a:p>
          <a:p>
            <a:pPr marL="60960">
              <a:lnSpc>
                <a:spcPct val="100000"/>
              </a:lnSpc>
              <a:spcBef>
                <a:spcPts val="330"/>
              </a:spcBef>
            </a:pPr>
            <a:r>
              <a:rPr dirty="0" sz="950" b="1">
                <a:solidFill>
                  <a:srgbClr val="1F1F1F"/>
                </a:solidFill>
                <a:latin typeface="Arial"/>
                <a:cs typeface="Arial"/>
              </a:rPr>
              <a:t>FUNDO</a:t>
            </a:r>
            <a:r>
              <a:rPr dirty="0" sz="950" spc="3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11111"/>
                </a:solidFill>
                <a:latin typeface="Arial"/>
                <a:cs typeface="Arial"/>
              </a:rPr>
              <a:t>MUNICIPAL</a:t>
            </a:r>
            <a:r>
              <a:rPr dirty="0" sz="950" spc="3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62626"/>
                </a:solidFill>
                <a:latin typeface="Arial"/>
                <a:cs typeface="Arial"/>
              </a:rPr>
              <a:t>DE </a:t>
            </a:r>
            <a:r>
              <a:rPr dirty="0" sz="950" spc="-10" b="1">
                <a:solidFill>
                  <a:srgbClr val="181818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453638" y="4580049"/>
            <a:ext cx="4935220" cy="36385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800" spc="-20" b="1">
                <a:solidFill>
                  <a:srgbClr val="111111"/>
                </a:solidFill>
                <a:latin typeface="Arial"/>
                <a:cs typeface="Arial"/>
              </a:rPr>
              <a:t>Fundo</a:t>
            </a:r>
            <a:r>
              <a:rPr dirty="0" sz="800" spc="-4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00" spc="-20" b="1">
                <a:solidFill>
                  <a:srgbClr val="161616"/>
                </a:solidFill>
                <a:latin typeface="Arial"/>
                <a:cs typeface="Arial"/>
              </a:rPr>
              <a:t>Munlclpal</a:t>
            </a:r>
            <a:r>
              <a:rPr dirty="0" sz="800" spc="1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00" spc="-35" b="1">
                <a:solidFill>
                  <a:srgbClr val="161616"/>
                </a:solidFill>
                <a:latin typeface="Arial"/>
                <a:cs typeface="Arial"/>
              </a:rPr>
              <a:t>de</a:t>
            </a:r>
            <a:r>
              <a:rPr dirty="0" sz="800" spc="-2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151515"/>
                </a:solidFill>
                <a:latin typeface="Arial"/>
                <a:cs typeface="Arial"/>
              </a:rPr>
              <a:t>Saúde</a:t>
            </a:r>
            <a:endParaRPr sz="800">
              <a:latin typeface="Arial"/>
              <a:cs typeface="Arial"/>
            </a:endParaRPr>
          </a:p>
          <a:p>
            <a:pPr marL="17145">
              <a:lnSpc>
                <a:spcPct val="100000"/>
              </a:lnSpc>
              <a:spcBef>
                <a:spcPts val="375"/>
              </a:spcBef>
            </a:pPr>
            <a:r>
              <a:rPr dirty="0" sz="800" spc="-30">
                <a:solidFill>
                  <a:srgbClr val="151515"/>
                </a:solidFill>
                <a:latin typeface="Arial MT"/>
                <a:cs typeface="Arial MT"/>
              </a:rPr>
              <a:t>MANUTENCAO</a:t>
            </a:r>
            <a:r>
              <a:rPr dirty="0" sz="800" spc="2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E</a:t>
            </a:r>
            <a:r>
              <a:rPr dirty="0" sz="80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51515"/>
                </a:solidFill>
                <a:latin typeface="Arial MT"/>
                <a:cs typeface="Arial MT"/>
              </a:rPr>
              <a:t>OPERACIONALIZACÂO</a:t>
            </a:r>
            <a:r>
              <a:rPr dirty="0" sz="800" spc="2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1C1C1C"/>
                </a:solidFill>
                <a:latin typeface="Arial MT"/>
                <a:cs typeface="Arial MT"/>
              </a:rPr>
              <a:t>DA</a:t>
            </a:r>
            <a:r>
              <a:rPr dirty="0" sz="80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0E0E0E"/>
                </a:solidFill>
                <a:latin typeface="Arial MT"/>
                <a:cs typeface="Arial MT"/>
              </a:rPr>
              <a:t>ESTRATÉGIA</a:t>
            </a:r>
            <a:r>
              <a:rPr dirty="0" sz="800" spc="8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11111"/>
                </a:solidFill>
                <a:latin typeface="Arial MT"/>
                <a:cs typeface="Arial MT"/>
              </a:rPr>
              <a:t>SAÚDE</a:t>
            </a:r>
            <a:r>
              <a:rPr dirty="0" sz="800" spc="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212121"/>
                </a:solidFill>
                <a:latin typeface="Arial MT"/>
                <a:cs typeface="Arial MT"/>
              </a:rPr>
              <a:t>DA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FAMILIA/UBS</a:t>
            </a:r>
            <a:r>
              <a:rPr dirty="0" sz="800" spc="6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(PREVjNE</a:t>
            </a:r>
            <a:r>
              <a:rPr dirty="0" sz="800" spc="6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BRASIL)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88484" y="4580049"/>
            <a:ext cx="583565" cy="53340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800" spc="-10" b="1">
                <a:solidFill>
                  <a:srgbClr val="0F0F0F"/>
                </a:solidFill>
                <a:latin typeface="Arial"/>
                <a:cs typeface="Arial"/>
              </a:rPr>
              <a:t>08.22</a:t>
            </a:r>
            <a:endParaRPr sz="80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  <a:spcBef>
                <a:spcPts val="375"/>
              </a:spcBef>
            </a:pP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2.015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800" spc="-30">
                <a:solidFill>
                  <a:srgbClr val="1A1A1A"/>
                </a:solidFill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456218" y="4965660"/>
            <a:ext cx="169545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solidFill>
                  <a:srgbClr val="111111"/>
                </a:solidFill>
                <a:latin typeface="Arial MT"/>
                <a:cs typeface="Arial MT"/>
              </a:rPr>
              <a:t>OUTROS</a:t>
            </a:r>
            <a:r>
              <a:rPr dirty="0" sz="800" spc="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11111"/>
                </a:solidFill>
                <a:latin typeface="Arial MT"/>
                <a:cs typeface="Arial MT"/>
              </a:rPr>
              <a:t>MATERIAIS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079669" y="4927556"/>
            <a:ext cx="2131060" cy="346075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490220">
              <a:lnSpc>
                <a:spcPct val="100000"/>
              </a:lnSpc>
              <a:spcBef>
                <a:spcPts val="400"/>
              </a:spcBef>
            </a:pP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SUS</a:t>
            </a:r>
            <a:r>
              <a:rPr dirty="0" sz="800" spc="-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-</a:t>
            </a: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Manutenção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D1D1D"/>
                </a:solidFill>
                <a:latin typeface="Arial MT"/>
                <a:cs typeface="Arial MT"/>
              </a:rPr>
              <a:t>ASPS</a:t>
            </a:r>
            <a:r>
              <a:rPr dirty="0" sz="800" spc="-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-</a:t>
            </a:r>
            <a:r>
              <a:rPr dirty="0" sz="800" spc="-6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181818"/>
                </a:solidFill>
                <a:latin typeface="Arial MT"/>
                <a:cs typeface="Arial MT"/>
              </a:rPr>
              <a:t>Governo</a:t>
            </a:r>
            <a:r>
              <a:rPr dirty="0" sz="800" spc="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343434"/>
                </a:solidFill>
                <a:latin typeface="Arial MT"/>
                <a:cs typeface="Arial MT"/>
              </a:rPr>
              <a:t>I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800" spc="-25" b="1">
                <a:solidFill>
                  <a:srgbClr val="1C1C1C"/>
                </a:solidFill>
                <a:latin typeface="Arial"/>
                <a:cs typeface="Arial"/>
              </a:rPr>
              <a:t>Total</a:t>
            </a:r>
            <a:r>
              <a:rPr dirty="0" sz="800" spc="-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242424"/>
                </a:solidFill>
                <a:latin typeface="Arial"/>
                <a:cs typeface="Arial"/>
              </a:rPr>
              <a:t>do</a:t>
            </a:r>
            <a:r>
              <a:rPr dirty="0" sz="800" spc="-15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161616"/>
                </a:solidFill>
                <a:latin typeface="Arial"/>
                <a:cs typeface="Arial"/>
              </a:rPr>
              <a:t>Projeto</a:t>
            </a:r>
            <a:r>
              <a:rPr dirty="0" sz="800" spc="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111111"/>
                </a:solidFill>
                <a:latin typeface="Arial"/>
                <a:cs typeface="Arial"/>
              </a:rPr>
              <a:t>/</a:t>
            </a:r>
            <a:r>
              <a:rPr dirty="0" sz="800" spc="-2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00" spc="-30" b="1">
                <a:solidFill>
                  <a:srgbClr val="111111"/>
                </a:solidFill>
                <a:latin typeface="Arial"/>
                <a:cs typeface="Arial"/>
              </a:rPr>
              <a:t>Atividade</a:t>
            </a:r>
            <a:r>
              <a:rPr dirty="0" sz="800" spc="-1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1D1D1D"/>
                </a:solidFill>
                <a:latin typeface="Arial"/>
                <a:cs typeface="Arial"/>
              </a:rPr>
              <a:t>n$</a:t>
            </a:r>
            <a:endParaRPr sz="8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405341" y="4927556"/>
            <a:ext cx="509270" cy="346075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568.000,00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800" spc="-25" b="1">
                <a:solidFill>
                  <a:srgbClr val="111111"/>
                </a:solidFill>
                <a:latin typeface="Arial"/>
                <a:cs typeface="Arial"/>
              </a:rPr>
              <a:t>568.000,00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82315" y="5279633"/>
            <a:ext cx="589280" cy="501015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365"/>
              </a:spcBef>
            </a:pP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2.020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260"/>
              </a:spcBef>
            </a:pP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800" spc="-25">
                <a:solidFill>
                  <a:srgbClr val="1A1A1A"/>
                </a:solidFill>
                <a:latin typeface="Arial MT"/>
                <a:cs typeface="Arial MT"/>
              </a:rPr>
              <a:t>4.4.9.0.52.00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426245" y="5297924"/>
            <a:ext cx="2373630" cy="483234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38100" marR="30480" indent="1905">
              <a:lnSpc>
                <a:spcPct val="127499"/>
              </a:lnSpc>
              <a:spcBef>
                <a:spcPts val="25"/>
              </a:spcBef>
            </a:pPr>
            <a:r>
              <a:rPr dirty="0" baseline="3472" sz="1200" spc="-44">
                <a:solidFill>
                  <a:srgbClr val="111111"/>
                </a:solidFill>
                <a:latin typeface="Arial MT"/>
                <a:cs typeface="Arial MT"/>
              </a:rPr>
              <a:t>MANUTENCAO</a:t>
            </a:r>
            <a:r>
              <a:rPr dirty="0" baseline="3472" sz="1200" spc="1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262626"/>
                </a:solidFill>
                <a:latin typeface="Arial MT"/>
                <a:cs typeface="Arial MT"/>
              </a:rPr>
              <a:t>E</a:t>
            </a:r>
            <a:r>
              <a:rPr dirty="0" baseline="3472" sz="1200" spc="-6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baseline="6944" sz="1200" spc="-52">
                <a:solidFill>
                  <a:srgbClr val="131313"/>
                </a:solidFill>
                <a:latin typeface="Arial MT"/>
                <a:cs typeface="Arial MT"/>
              </a:rPr>
              <a:t>OPERACIONALIZ</a:t>
            </a:r>
            <a:r>
              <a:rPr dirty="0" sz="800" spc="-35">
                <a:solidFill>
                  <a:srgbClr val="131313"/>
                </a:solidFill>
                <a:latin typeface="Arial MT"/>
                <a:cs typeface="Arial MT"/>
              </a:rPr>
              <a:t>AGA</a:t>
            </a:r>
            <a:r>
              <a:rPr dirty="0" baseline="6944" sz="1200" spc="-52">
                <a:solidFill>
                  <a:srgbClr val="131313"/>
                </a:solidFill>
                <a:latin typeface="Arial MT"/>
                <a:cs typeface="Arial MT"/>
              </a:rPr>
              <a:t>O</a:t>
            </a:r>
            <a:r>
              <a:rPr dirty="0" baseline="6944" sz="1200" spc="-1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1C1C1C"/>
                </a:solidFill>
                <a:latin typeface="Arial MT"/>
                <a:cs typeface="Arial MT"/>
              </a:rPr>
              <a:t>DO</a:t>
            </a:r>
            <a:r>
              <a:rPr dirty="0" baseline="3472" sz="1200" spc="7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baseline="3472" sz="1200" spc="-37">
                <a:solidFill>
                  <a:srgbClr val="1D1D1D"/>
                </a:solidFill>
                <a:latin typeface="Arial MT"/>
                <a:cs typeface="Arial MT"/>
              </a:rPr>
              <a:t>FMS</a:t>
            </a:r>
            <a:r>
              <a:rPr dirty="0" baseline="3472" sz="1200" spc="75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C1C1C"/>
                </a:solidFill>
                <a:latin typeface="Arial MT"/>
                <a:cs typeface="Arial MT"/>
              </a:rPr>
              <a:t>OUTROS</a:t>
            </a:r>
            <a:r>
              <a:rPr dirty="0" sz="800" spc="2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61616"/>
                </a:solidFill>
                <a:latin typeface="Arial MT"/>
                <a:cs typeface="Arial MT"/>
              </a:rPr>
              <a:t>MATERIAIS</a:t>
            </a:r>
            <a:r>
              <a:rPr dirty="0" sz="800" spc="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F1F1F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A1A1A"/>
                </a:solidFill>
                <a:latin typeface="Arial MT"/>
                <a:cs typeface="Arial MT"/>
              </a:rPr>
              <a:t>CONSUMO </a:t>
            </a:r>
            <a:r>
              <a:rPr dirty="0" sz="800" spc="-35">
                <a:solidFill>
                  <a:srgbClr val="131313"/>
                </a:solidFill>
                <a:latin typeface="Arial MT"/>
                <a:cs typeface="Arial MT"/>
              </a:rPr>
              <a:t>EQUIPAMENTOS</a:t>
            </a:r>
            <a:r>
              <a:rPr dirty="0" sz="800" spc="7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12121"/>
                </a:solidFill>
                <a:latin typeface="Arial MT"/>
                <a:cs typeface="Arial MT"/>
              </a:rPr>
              <a:t>E</a:t>
            </a:r>
            <a:r>
              <a:rPr dirty="0" sz="800" spc="-7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31313"/>
                </a:solidFill>
                <a:latin typeface="Arial MT"/>
                <a:cs typeface="Arial MT"/>
              </a:rPr>
              <a:t>MATERIAL</a:t>
            </a:r>
            <a:r>
              <a:rPr dirty="0" sz="800" spc="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31313"/>
                </a:solidFill>
                <a:latin typeface="Arial MT"/>
                <a:cs typeface="Arial MT"/>
              </a:rPr>
              <a:t>PERMANENTE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079024" y="5427221"/>
            <a:ext cx="2124075" cy="5219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2600" marR="5080">
              <a:lnSpc>
                <a:spcPct val="127099"/>
              </a:lnSpc>
              <a:spcBef>
                <a:spcPts val="100"/>
              </a:spcBef>
            </a:pPr>
            <a:r>
              <a:rPr dirty="0" sz="850" spc="-50">
                <a:solidFill>
                  <a:srgbClr val="151515"/>
                </a:solidFill>
                <a:latin typeface="Arial MT"/>
                <a:cs typeface="Arial MT"/>
              </a:rPr>
              <a:t>Recursos</a:t>
            </a:r>
            <a:r>
              <a:rPr dirty="0" sz="850" spc="-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Impostos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Arial MT"/>
                <a:cs typeface="Arial MT"/>
              </a:rPr>
              <a:t>Vinculados</a:t>
            </a:r>
            <a:r>
              <a:rPr dirty="0" sz="850" spc="4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C1C1C"/>
                </a:solidFill>
                <a:latin typeface="Arial MT"/>
                <a:cs typeface="Arial MT"/>
              </a:rPr>
              <a:t>Sa </a:t>
            </a:r>
            <a:r>
              <a:rPr dirty="0" sz="850" spc="-45">
                <a:solidFill>
                  <a:srgbClr val="131313"/>
                </a:solidFill>
                <a:latin typeface="Arial MT"/>
                <a:cs typeface="Arial MT"/>
              </a:rPr>
              <a:t>Recursos</a:t>
            </a:r>
            <a:r>
              <a:rPr dirty="0" sz="850" spc="8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de</a:t>
            </a:r>
            <a:r>
              <a:rPr dirty="0" sz="850" spc="-45">
                <a:solidFill>
                  <a:srgbClr val="181818"/>
                </a:solidFill>
                <a:latin typeface="Arial MT"/>
                <a:cs typeface="Arial MT"/>
              </a:rPr>
              <a:t> Impostos'Vinculados</a:t>
            </a:r>
            <a:r>
              <a:rPr dirty="0" sz="850" spc="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1F1F1F"/>
                </a:solidFill>
                <a:latin typeface="Arial MT"/>
                <a:cs typeface="Arial MT"/>
              </a:rPr>
              <a:t>Sa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z="950" spc="-75">
                <a:solidFill>
                  <a:srgbClr val="0F0F0F"/>
                </a:solidFill>
                <a:latin typeface="Arial MT"/>
                <a:cs typeface="Arial MT"/>
              </a:rPr>
              <a:t>Totai</a:t>
            </a:r>
            <a:r>
              <a:rPr dirty="0" sz="950" spc="-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50" spc="-65">
                <a:solidFill>
                  <a:srgbClr val="161616"/>
                </a:solidFill>
                <a:latin typeface="Arial MT"/>
                <a:cs typeface="Arial MT"/>
              </a:rPr>
              <a:t>do</a:t>
            </a:r>
            <a:r>
              <a:rPr dirty="0" sz="950" spc="-5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50" spc="-30">
                <a:solidFill>
                  <a:srgbClr val="151515"/>
                </a:solidFill>
                <a:latin typeface="Arial MT"/>
                <a:cs typeface="Arial MT"/>
              </a:rPr>
              <a:t>Projeto/</a:t>
            </a:r>
            <a:r>
              <a:rPr dirty="0" sz="950" spc="1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50" spc="-65">
                <a:solidFill>
                  <a:srgbClr val="0F0F0F"/>
                </a:solidFill>
                <a:latin typeface="Arial MT"/>
                <a:cs typeface="Arial MT"/>
              </a:rPr>
              <a:t>Atividade</a:t>
            </a:r>
            <a:r>
              <a:rPr dirty="0" sz="950" spc="1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282828"/>
                </a:solidFill>
                <a:latin typeface="Arial MT"/>
                <a:cs typeface="Arial MT"/>
              </a:rPr>
              <a:t>Rs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314389" y="5427221"/>
            <a:ext cx="598170" cy="5219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algn="r" marR="10160">
              <a:lnSpc>
                <a:spcPct val="100000"/>
              </a:lnSpc>
              <a:spcBef>
                <a:spcPts val="375"/>
              </a:spcBef>
            </a:pP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937.000,00</a:t>
            </a:r>
            <a:endParaRPr sz="85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275"/>
              </a:spcBef>
            </a:pP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910.000,00</a:t>
            </a:r>
            <a:endParaRPr sz="850">
              <a:latin typeface="Arial MT"/>
              <a:cs typeface="Arial MT"/>
            </a:endParaRPr>
          </a:p>
          <a:p>
            <a:pPr algn="r" marR="12065">
              <a:lnSpc>
                <a:spcPct val="100000"/>
              </a:lnSpc>
              <a:spcBef>
                <a:spcPts val="175"/>
              </a:spcBef>
            </a:pPr>
            <a:r>
              <a:rPr dirty="0" sz="950" spc="-85">
                <a:solidFill>
                  <a:srgbClr val="111111"/>
                </a:solidFill>
                <a:latin typeface="Arial MT"/>
                <a:cs typeface="Arial MT"/>
              </a:rPr>
              <a:t>1.s47.ooo,oo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453117" y="5974392"/>
            <a:ext cx="521970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5">
                <a:solidFill>
                  <a:srgbClr val="0F0F0F"/>
                </a:solidFill>
                <a:latin typeface="Arial MT"/>
                <a:cs typeface="Arial MT"/>
              </a:rPr>
              <a:t>MANUTENCAO</a:t>
            </a:r>
            <a:r>
              <a:rPr dirty="0" sz="850" spc="10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A2A2A"/>
                </a:solidFill>
                <a:latin typeface="Arial MT"/>
                <a:cs typeface="Arial MT"/>
              </a:rPr>
              <a:t>/</a:t>
            </a:r>
            <a:r>
              <a:rPr dirty="0" sz="850" spc="-5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OPERACIONALIZACAO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81818"/>
                </a:solidFill>
                <a:latin typeface="Arial MT"/>
                <a:cs typeface="Arial MT"/>
              </a:rPr>
              <a:t>DAS</a:t>
            </a:r>
            <a:r>
              <a:rPr dirty="0" sz="85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0E0E0E"/>
                </a:solidFill>
                <a:latin typeface="Arial MT"/>
                <a:cs typeface="Arial MT"/>
              </a:rPr>
              <a:t>UNIDADES</a:t>
            </a:r>
            <a:r>
              <a:rPr dirty="0" sz="850" spc="3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81818"/>
                </a:solidFill>
                <a:latin typeface="Arial MT"/>
                <a:cs typeface="Arial MT"/>
              </a:rPr>
              <a:t>SAÚDE</a:t>
            </a:r>
            <a:r>
              <a:rPr dirty="0" sz="850" spc="4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A2A2A"/>
                </a:solidFill>
                <a:latin typeface="Arial MT"/>
                <a:cs typeface="Arial MT"/>
              </a:rPr>
              <a:t>/</a:t>
            </a:r>
            <a:r>
              <a:rPr dirty="0" sz="850" spc="-5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61616"/>
                </a:solidFill>
                <a:latin typeface="Arial MT"/>
                <a:cs typeface="Arial MT"/>
              </a:rPr>
              <a:t>CEMES</a:t>
            </a:r>
            <a:r>
              <a:rPr dirty="0" sz="850" spc="4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64646"/>
                </a:solidFill>
                <a:latin typeface="Arial MT"/>
                <a:cs typeface="Arial MT"/>
              </a:rPr>
              <a:t>/</a:t>
            </a:r>
            <a:r>
              <a:rPr dirty="0" sz="850" spc="-5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A1A1A"/>
                </a:solidFill>
                <a:latin typeface="Arial MT"/>
                <a:cs typeface="Arial MT"/>
              </a:rPr>
              <a:t>SAMU</a:t>
            </a:r>
            <a:r>
              <a:rPr dirty="0" sz="850" spc="2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1A1A1A"/>
                </a:solidFill>
                <a:latin typeface="Arial MT"/>
                <a:cs typeface="Arial MT"/>
              </a:rPr>
              <a:t>192/SAÚOE</a:t>
            </a:r>
            <a:r>
              <a:rPr dirty="0" sz="850" spc="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F1F1F"/>
                </a:solidFill>
                <a:latin typeface="Arial MT"/>
                <a:cs typeface="Arial MT"/>
              </a:rPr>
              <a:t>MENTAL/UPA</a:t>
            </a:r>
            <a:r>
              <a:rPr dirty="0" sz="850" spc="7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A1A1A"/>
                </a:solidFill>
                <a:latin typeface="Arial MT"/>
                <a:cs typeface="Arial MT"/>
              </a:rPr>
              <a:t>‹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83644" y="5934765"/>
            <a:ext cx="2456180" cy="36385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09"/>
              </a:spcBef>
            </a:pPr>
            <a:r>
              <a:rPr dirty="0" sz="850" spc="-10">
                <a:solidFill>
                  <a:srgbClr val="161616"/>
                </a:solidFill>
                <a:latin typeface="Arial MT"/>
                <a:cs typeface="Arial MT"/>
              </a:rPr>
              <a:t>2.133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5"/>
              </a:spcBef>
              <a:tabLst>
                <a:tab pos="779780" algn="l"/>
              </a:tabLst>
            </a:pP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3.3.9.0.30.03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	</a:t>
            </a:r>
            <a:r>
              <a:rPr dirty="0" sz="850" spc="-80">
                <a:solidFill>
                  <a:srgbClr val="181818"/>
                </a:solidFill>
                <a:latin typeface="Arial MT"/>
                <a:cs typeface="Arial MT"/>
              </a:rPr>
              <a:t>OUTROS</a:t>
            </a:r>
            <a:r>
              <a:rPr dirty="0" sz="850" spc="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81818"/>
                </a:solidFill>
                <a:latin typeface="Arial MT"/>
                <a:cs typeface="Arial MT"/>
              </a:rPr>
              <a:t>MATERI/\IS</a:t>
            </a:r>
            <a:r>
              <a:rPr dirty="0" sz="850" spc="3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12121"/>
                </a:solidFill>
                <a:latin typeface="Arial MT"/>
                <a:cs typeface="Arial MT"/>
              </a:rPr>
              <a:t>DE</a:t>
            </a:r>
            <a:r>
              <a:rPr dirty="0" sz="850" spc="-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CONSUMO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309816" y="6123570"/>
            <a:ext cx="598805" cy="342265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254"/>
              </a:spcBef>
            </a:pPr>
            <a:r>
              <a:rPr dirty="0" sz="850" spc="-45">
                <a:solidFill>
                  <a:srgbClr val="1F1F1F"/>
                </a:solidFill>
                <a:latin typeface="Arial MT"/>
                <a:cs typeface="Arial MT"/>
              </a:rPr>
              <a:t>1.585.000,00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75"/>
              </a:spcBef>
            </a:pPr>
            <a:r>
              <a:rPr dirty="0" sz="950" spc="-75">
                <a:solidFill>
                  <a:srgbClr val="0F0F0F"/>
                </a:solidFill>
                <a:latin typeface="Arial MT"/>
                <a:cs typeface="Arial MT"/>
              </a:rPr>
              <a:t>1.sss.00o,oo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070249" y="6123570"/>
            <a:ext cx="2130425" cy="670560"/>
          </a:xfrm>
          <a:prstGeom prst="rect">
            <a:avLst/>
          </a:prstGeom>
        </p:spPr>
        <p:txBody>
          <a:bodyPr wrap="square" lIns="0" tIns="32384" rIns="0" bIns="0" rtlCol="0" vert="horz">
            <a:spAutoFit/>
          </a:bodyPr>
          <a:lstStyle/>
          <a:p>
            <a:pPr marL="494665">
              <a:lnSpc>
                <a:spcPct val="100000"/>
              </a:lnSpc>
              <a:spcBef>
                <a:spcPts val="254"/>
              </a:spcBef>
            </a:pPr>
            <a:r>
              <a:rPr dirty="0" sz="850" spc="-75">
                <a:solidFill>
                  <a:srgbClr val="1F1F1F"/>
                </a:solidFill>
                <a:latin typeface="Arial MT"/>
                <a:cs typeface="Arial MT"/>
              </a:rPr>
              <a:t>SUS</a:t>
            </a:r>
            <a:r>
              <a:rPr dirty="0" sz="850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sz="850" spc="-2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Arial MT"/>
                <a:cs typeface="Arial MT"/>
              </a:rPr>
              <a:t>Manutenção</a:t>
            </a:r>
            <a:r>
              <a:rPr dirty="0" sz="850" spc="5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212121"/>
                </a:solidFill>
                <a:latin typeface="Arial MT"/>
                <a:cs typeface="Arial MT"/>
              </a:rPr>
              <a:t>ASPS</a:t>
            </a:r>
            <a:r>
              <a:rPr dirty="0" sz="850" spc="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333333"/>
                </a:solidFill>
                <a:latin typeface="Arial MT"/>
                <a:cs typeface="Arial MT"/>
              </a:rPr>
              <a:t>-</a:t>
            </a:r>
            <a:r>
              <a:rPr dirty="0" sz="85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Arial MT"/>
                <a:cs typeface="Arial MT"/>
              </a:rPr>
              <a:t>Governo</a:t>
            </a:r>
            <a:r>
              <a:rPr dirty="0" sz="850" spc="-4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82828"/>
                </a:solidFill>
                <a:latin typeface="Arial MT"/>
                <a:cs typeface="Arial MT"/>
              </a:rPr>
              <a:t>I</a:t>
            </a:r>
            <a:endParaRPr sz="85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175"/>
              </a:spcBef>
            </a:pPr>
            <a:r>
              <a:rPr dirty="0" sz="950" spc="-75">
                <a:solidFill>
                  <a:srgbClr val="0E0E0E"/>
                </a:solidFill>
                <a:latin typeface="Arial MT"/>
                <a:cs typeface="Arial MT"/>
              </a:rPr>
              <a:t>Totai</a:t>
            </a:r>
            <a:r>
              <a:rPr dirty="0" sz="950" spc="-1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50" spc="-65">
                <a:solidFill>
                  <a:srgbClr val="161616"/>
                </a:solidFill>
                <a:latin typeface="Arial MT"/>
                <a:cs typeface="Arial MT"/>
              </a:rPr>
              <a:t>ao</a:t>
            </a:r>
            <a:r>
              <a:rPr dirty="0" sz="950" spc="-6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50" spc="-60">
                <a:solidFill>
                  <a:srgbClr val="131313"/>
                </a:solidFill>
                <a:latin typeface="Arial MT"/>
                <a:cs typeface="Arial MT"/>
              </a:rPr>
              <a:t>Projeto</a:t>
            </a:r>
            <a:r>
              <a:rPr dirty="0" sz="950" spc="3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50" spc="-60">
                <a:solidFill>
                  <a:srgbClr val="0E0E0E"/>
                </a:solidFill>
                <a:latin typeface="Arial MT"/>
                <a:cs typeface="Arial MT"/>
              </a:rPr>
              <a:t>/</a:t>
            </a:r>
            <a:r>
              <a:rPr dirty="0" sz="950" spc="-4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50" spc="-65">
                <a:solidFill>
                  <a:srgbClr val="151515"/>
                </a:solidFill>
                <a:latin typeface="Arial MT"/>
                <a:cs typeface="Arial MT"/>
              </a:rPr>
              <a:t>Atividade</a:t>
            </a:r>
            <a:r>
              <a:rPr dirty="0" sz="950" spc="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950" spc="-25">
                <a:solidFill>
                  <a:srgbClr val="232323"/>
                </a:solidFill>
                <a:latin typeface="Arial MT"/>
                <a:cs typeface="Arial MT"/>
              </a:rPr>
              <a:t>Rs</a:t>
            </a:r>
            <a:endParaRPr sz="9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900" spc="-65" b="1">
                <a:solidFill>
                  <a:srgbClr val="181818"/>
                </a:solidFill>
                <a:latin typeface="Arial"/>
                <a:cs typeface="Arial"/>
              </a:rPr>
              <a:t>Total</a:t>
            </a:r>
            <a:r>
              <a:rPr dirty="0" sz="900" spc="-8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900" spc="-55" b="1">
                <a:solidFill>
                  <a:srgbClr val="212121"/>
                </a:solidFill>
                <a:latin typeface="Arial"/>
                <a:cs typeface="Arial"/>
              </a:rPr>
              <a:t>da</a:t>
            </a:r>
            <a:r>
              <a:rPr dirty="0" sz="900" spc="-7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900" spc="-65" b="1">
                <a:solidFill>
                  <a:srgbClr val="131313"/>
                </a:solidFill>
                <a:latin typeface="Arial"/>
                <a:cs typeface="Arial"/>
              </a:rPr>
              <a:t>Unidade</a:t>
            </a:r>
            <a:r>
              <a:rPr dirty="0" sz="900" spc="114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900" spc="40">
                <a:solidFill>
                  <a:srgbClr val="282828"/>
                </a:solidFill>
                <a:latin typeface="Arial MT"/>
                <a:cs typeface="Arial MT"/>
              </a:rPr>
              <a:t>@</a:t>
            </a:r>
            <a:endParaRPr sz="900">
              <a:latin typeface="Arial MT"/>
              <a:cs typeface="Arial MT"/>
            </a:endParaRPr>
          </a:p>
          <a:p>
            <a:pPr marL="403225">
              <a:lnSpc>
                <a:spcPct val="100000"/>
              </a:lnSpc>
              <a:spcBef>
                <a:spcPts val="145"/>
              </a:spcBef>
            </a:pPr>
            <a:r>
              <a:rPr dirty="0" sz="900" spc="-45">
                <a:solidFill>
                  <a:srgbClr val="111111"/>
                </a:solidFill>
                <a:latin typeface="Arial MT"/>
                <a:cs typeface="Arial MT"/>
              </a:rPr>
              <a:t>Valor</a:t>
            </a:r>
            <a:r>
              <a:rPr dirty="0" sz="900" spc="-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45">
                <a:solidFill>
                  <a:srgbClr val="111111"/>
                </a:solidFill>
                <a:latin typeface="Arial MT"/>
                <a:cs typeface="Arial MT"/>
              </a:rPr>
              <a:t>Total</a:t>
            </a:r>
            <a:r>
              <a:rPr dirty="0" sz="900" spc="-2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0E0E0E"/>
                </a:solidFill>
                <a:latin typeface="Arial MT"/>
                <a:cs typeface="Arial MT"/>
              </a:rPr>
              <a:t>Suplementado</a:t>
            </a:r>
            <a:r>
              <a:rPr dirty="0" sz="900" spc="5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900" spc="-25" b="1">
                <a:solidFill>
                  <a:srgbClr val="262626"/>
                </a:solidFill>
                <a:latin typeface="Arial"/>
                <a:cs typeface="Arial"/>
              </a:rPr>
              <a:t>RS</a:t>
            </a:r>
            <a:endParaRPr sz="90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6316262" y="6631045"/>
            <a:ext cx="593090" cy="1631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70" b="1">
                <a:solidFill>
                  <a:srgbClr val="131313"/>
                </a:solidFill>
                <a:latin typeface="Arial"/>
                <a:cs typeface="Arial"/>
              </a:rPr>
              <a:t>4.000.000,00</a:t>
            </a:r>
            <a:endParaRPr sz="900">
              <a:latin typeface="Arial"/>
              <a:cs typeface="Arial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003922" y="6824867"/>
            <a:ext cx="5758815" cy="2832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459105" marR="5080" indent="-447040">
              <a:lnSpc>
                <a:spcPts val="1010"/>
              </a:lnSpc>
              <a:spcBef>
                <a:spcPts val="140"/>
              </a:spcBef>
            </a:pPr>
            <a:r>
              <a:rPr dirty="0" sz="850" spc="-50">
                <a:solidFill>
                  <a:srgbClr val="1A1A1A"/>
                </a:solidFill>
                <a:latin typeface="Arial MT"/>
                <a:cs typeface="Arial MT"/>
              </a:rPr>
              <a:t>Artigo</a:t>
            </a:r>
            <a:r>
              <a:rPr dirty="0" sz="850" spc="1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32323"/>
                </a:solidFill>
                <a:latin typeface="Arial MT"/>
                <a:cs typeface="Arial MT"/>
              </a:rPr>
              <a:t>2º</a:t>
            </a:r>
            <a:r>
              <a:rPr dirty="0" sz="850" spc="-5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444444"/>
                </a:solidFill>
                <a:latin typeface="Arial MT"/>
                <a:cs typeface="Arial MT"/>
              </a:rPr>
              <a:t>-</a:t>
            </a:r>
            <a:r>
              <a:rPr dirty="0" sz="850" spc="-12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 spc="-65">
                <a:solidFill>
                  <a:srgbClr val="232323"/>
                </a:solidFill>
                <a:latin typeface="Arial MT"/>
                <a:cs typeface="Arial MT"/>
              </a:rPr>
              <a:t>As</a:t>
            </a:r>
            <a:r>
              <a:rPr dirty="0" sz="850" spc="-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Arial MT"/>
                <a:cs typeface="Arial MT"/>
              </a:rPr>
              <a:t>despesas</a:t>
            </a:r>
            <a:r>
              <a:rPr dirty="0" sz="850" spc="1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decorrentes</a:t>
            </a:r>
            <a:r>
              <a:rPr dirty="0" sz="850" spc="10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D1D1D"/>
                </a:solidFill>
                <a:latin typeface="Arial MT"/>
                <a:cs typeface="Arial MT"/>
              </a:rPr>
              <a:t>da</a:t>
            </a:r>
            <a:r>
              <a:rPr dirty="0" sz="850" spc="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51515"/>
                </a:solidFill>
                <a:latin typeface="Arial MT"/>
                <a:cs typeface="Arial MT"/>
              </a:rPr>
              <a:t>abertura</a:t>
            </a:r>
            <a:r>
              <a:rPr dirty="0" sz="850" spc="1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2D2D2D"/>
                </a:solidFill>
                <a:latin typeface="Arial MT"/>
                <a:cs typeface="Arial MT"/>
              </a:rPr>
              <a:t>do</a:t>
            </a:r>
            <a:r>
              <a:rPr dirty="0" sz="850" spc="-5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61616"/>
                </a:solidFill>
                <a:latin typeface="Arial MT"/>
                <a:cs typeface="Arial MT"/>
              </a:rPr>
              <a:t>presente</a:t>
            </a:r>
            <a:r>
              <a:rPr dirty="0" sz="850" spc="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81818"/>
                </a:solidFill>
                <a:latin typeface="Arial MT"/>
                <a:cs typeface="Arial MT"/>
              </a:rPr>
              <a:t>crédito</a:t>
            </a:r>
            <a:r>
              <a:rPr dirty="0" sz="850" spc="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11111"/>
                </a:solidFill>
                <a:latin typeface="Arial MT"/>
                <a:cs typeface="Arial MT"/>
              </a:rPr>
              <a:t>suplementar,</a:t>
            </a:r>
            <a:r>
              <a:rPr dirty="0" sz="850" spc="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12121"/>
                </a:solidFill>
                <a:latin typeface="Arial MT"/>
                <a:cs typeface="Arial MT"/>
              </a:rPr>
              <a:t>serao</a:t>
            </a:r>
            <a:r>
              <a:rPr dirty="0" sz="85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cobertas</a:t>
            </a:r>
            <a:r>
              <a:rPr dirty="0" sz="850" spc="6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1A1A1A"/>
                </a:solidFill>
                <a:latin typeface="Arial MT"/>
                <a:cs typeface="Arial MT"/>
              </a:rPr>
              <a:t>com</a:t>
            </a:r>
            <a:r>
              <a:rPr dirty="0" sz="850" spc="-6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232323"/>
                </a:solidFill>
                <a:latin typeface="Arial MT"/>
                <a:cs typeface="Arial MT"/>
              </a:rPr>
              <a:t>recursos</a:t>
            </a:r>
            <a:r>
              <a:rPr dirty="0" sz="850" spc="6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C1C1C"/>
                </a:solidFill>
                <a:latin typeface="Arial MT"/>
                <a:cs typeface="Arial MT"/>
              </a:rPr>
              <a:t>que</a:t>
            </a:r>
            <a:r>
              <a:rPr dirty="0" sz="85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C1C1C"/>
                </a:solidFill>
                <a:latin typeface="Arial MT"/>
                <a:cs typeface="Arial MT"/>
              </a:rPr>
              <a:t>trata</a:t>
            </a:r>
            <a:r>
              <a:rPr dirty="0" sz="850" spc="2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B3B3B"/>
                </a:solidFill>
                <a:latin typeface="Arial MT"/>
                <a:cs typeface="Arial MT"/>
              </a:rPr>
              <a:t>o </a:t>
            </a:r>
            <a:r>
              <a:rPr dirty="0" sz="850" spc="-10">
                <a:solidFill>
                  <a:srgbClr val="1D1D1D"/>
                </a:solidFill>
                <a:latin typeface="Arial MT"/>
                <a:cs typeface="Arial MT"/>
              </a:rPr>
              <a:t>Artigo </a:t>
            </a:r>
            <a:r>
              <a:rPr dirty="0" sz="850" spc="-60">
                <a:solidFill>
                  <a:srgbClr val="212121"/>
                </a:solidFill>
                <a:latin typeface="Arial MT"/>
                <a:cs typeface="Arial MT"/>
              </a:rPr>
              <a:t>43</a:t>
            </a:r>
            <a:r>
              <a:rPr dirty="0" sz="850" spc="-1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51515"/>
                </a:solidFill>
                <a:latin typeface="Arial MT"/>
                <a:cs typeface="Arial MT"/>
              </a:rPr>
              <a:t>parágrafo</a:t>
            </a:r>
            <a:r>
              <a:rPr dirty="0" sz="850" spc="3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32323"/>
                </a:solidFill>
                <a:latin typeface="Arial MT"/>
                <a:cs typeface="Arial MT"/>
              </a:rPr>
              <a:t>1º</a:t>
            </a:r>
            <a:r>
              <a:rPr dirty="0" sz="850" spc="-4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D1D1D"/>
                </a:solidFill>
                <a:latin typeface="Arial MT"/>
                <a:cs typeface="Arial MT"/>
              </a:rPr>
              <a:t>da</a:t>
            </a:r>
            <a:r>
              <a:rPr dirty="0" sz="850" spc="-1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81818"/>
                </a:solidFill>
                <a:latin typeface="Arial MT"/>
                <a:cs typeface="Arial MT"/>
              </a:rPr>
              <a:t>Lei</a:t>
            </a:r>
            <a:r>
              <a:rPr dirty="0" sz="850" spc="-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Federal</a:t>
            </a:r>
            <a:r>
              <a:rPr dirty="0" sz="850" spc="3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0E0E0E"/>
                </a:solidFill>
                <a:latin typeface="Arial MT"/>
                <a:cs typeface="Arial MT"/>
              </a:rPr>
              <a:t>N°</a:t>
            </a:r>
            <a:r>
              <a:rPr dirty="0" sz="850" spc="-1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181818"/>
                </a:solidFill>
                <a:latin typeface="Arial MT"/>
                <a:cs typeface="Arial MT"/>
              </a:rPr>
              <a:t>4.320/64,</a:t>
            </a:r>
            <a:r>
              <a:rPr dirty="0" sz="850" spc="1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31313"/>
                </a:solidFill>
                <a:latin typeface="Arial MT"/>
                <a:cs typeface="Arial MT"/>
              </a:rPr>
              <a:t>Inciso</a:t>
            </a:r>
            <a:r>
              <a:rPr dirty="0" sz="850" spc="1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82828"/>
                </a:solidFill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844396" y="7173458"/>
            <a:ext cx="1590040" cy="37465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15"/>
              </a:spcBef>
            </a:pPr>
            <a:r>
              <a:rPr dirty="0" sz="850" spc="-35">
                <a:solidFill>
                  <a:srgbClr val="161616"/>
                </a:solidFill>
                <a:latin typeface="Arial MT"/>
                <a:cs typeface="Arial MT"/>
              </a:rPr>
              <a:t>Inciso:</a:t>
            </a:r>
            <a:r>
              <a:rPr dirty="0" sz="8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282828"/>
                </a:solidFill>
                <a:latin typeface="Arial MT"/>
                <a:cs typeface="Arial MT"/>
              </a:rPr>
              <a:t>II</a:t>
            </a:r>
            <a:r>
              <a:rPr dirty="0" sz="850" spc="-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333333"/>
                </a:solidFill>
                <a:latin typeface="Arial MT"/>
                <a:cs typeface="Arial MT"/>
              </a:rPr>
              <a:t>-</a:t>
            </a:r>
            <a:r>
              <a:rPr dirty="0" sz="850" spc="-2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111111"/>
                </a:solidFill>
                <a:latin typeface="Arial MT"/>
                <a:cs typeface="Arial MT"/>
              </a:rPr>
              <a:t>Excesso</a:t>
            </a:r>
            <a:r>
              <a:rPr dirty="0" sz="850" spc="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850" spc="-3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11111"/>
                </a:solidFill>
                <a:latin typeface="Arial MT"/>
                <a:cs typeface="Arial MT"/>
              </a:rPr>
              <a:t>Arrecadação:</a:t>
            </a:r>
            <a:endParaRPr sz="850">
              <a:latin typeface="Arial MT"/>
              <a:cs typeface="Arial MT"/>
            </a:endParaRPr>
          </a:p>
          <a:p>
            <a:pPr marL="327660">
              <a:lnSpc>
                <a:spcPct val="100000"/>
              </a:lnSpc>
              <a:spcBef>
                <a:spcPts val="334"/>
              </a:spcBef>
            </a:pPr>
            <a:r>
              <a:rPr dirty="0" sz="900" spc="-20">
                <a:solidFill>
                  <a:srgbClr val="242424"/>
                </a:solidFill>
                <a:latin typeface="Arial MT"/>
                <a:cs typeface="Arial MT"/>
              </a:rPr>
              <a:t>III</a:t>
            </a:r>
            <a:r>
              <a:rPr dirty="0" sz="900" spc="-6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sz="900" spc="-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900" spc="-95">
                <a:solidFill>
                  <a:srgbClr val="131313"/>
                </a:solidFill>
                <a:latin typeface="Arial MT"/>
                <a:cs typeface="Arial MT"/>
              </a:rPr>
              <a:t>Anotação</a:t>
            </a:r>
            <a:r>
              <a:rPr dirty="0" sz="900" spc="2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900" spc="-55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900" spc="-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900" spc="-90">
                <a:solidFill>
                  <a:srgbClr val="111111"/>
                </a:solidFill>
                <a:latin typeface="Arial MT"/>
                <a:cs typeface="Arial MT"/>
              </a:rPr>
              <a:t>Do\ação</a:t>
            </a:r>
            <a:r>
              <a:rPr dirty="0" sz="900" spc="-4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4D4D4D"/>
                </a:solidFill>
                <a:latin typeface="Arial MT"/>
                <a:cs typeface="Arial MT"/>
              </a:rPr>
              <a:t>'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560442" y="7499088"/>
            <a:ext cx="2594610" cy="384175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u="sng" sz="900" spc="-45">
                <a:solidFill>
                  <a:srgbClr val="151515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900" spc="10">
                <a:solidFill>
                  <a:srgbClr val="151515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900" spc="-10">
                <a:solidFill>
                  <a:srgbClr val="161616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Anulades</a:t>
            </a:r>
            <a:r>
              <a:rPr dirty="0" u="sng" sz="900" spc="500">
                <a:solidFill>
                  <a:srgbClr val="161616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endParaRPr sz="900">
              <a:latin typeface="Arial MT"/>
              <a:cs typeface="Arial MT"/>
            </a:endParaRPr>
          </a:p>
          <a:p>
            <a:pPr marL="58419">
              <a:lnSpc>
                <a:spcPct val="100000"/>
              </a:lnSpc>
              <a:spcBef>
                <a:spcPts val="310"/>
              </a:spcBef>
            </a:pPr>
            <a:r>
              <a:rPr dirty="0" sz="950" spc="-10" b="1">
                <a:solidFill>
                  <a:srgbClr val="1F1F1F"/>
                </a:solidFill>
                <a:latin typeface="Arial"/>
                <a:cs typeface="Arial"/>
              </a:rPr>
              <a:t>PREFEITURA</a:t>
            </a:r>
            <a:r>
              <a:rPr dirty="0" sz="950" spc="9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12121"/>
                </a:solidFill>
                <a:latin typeface="Arial"/>
                <a:cs typeface="Arial"/>
              </a:rPr>
              <a:t>MUNICIPAL</a:t>
            </a:r>
            <a:r>
              <a:rPr dirty="0" sz="950" spc="4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950" spc="-2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1A1A1A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3931579" y="7164751"/>
            <a:ext cx="725170" cy="38227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sz="850" spc="-45">
                <a:solidFill>
                  <a:srgbClr val="1A1A1A"/>
                </a:solidFill>
                <a:latin typeface="Arial MT"/>
                <a:cs typeface="Arial MT"/>
              </a:rPr>
              <a:t>R$4.000.000,00</a:t>
            </a:r>
            <a:endParaRPr sz="85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380"/>
              </a:spcBef>
            </a:pPr>
            <a:r>
              <a:rPr dirty="0" sz="850" spc="-10">
                <a:solidFill>
                  <a:srgbClr val="1C1C1C"/>
                </a:solidFill>
                <a:latin typeface="Arial MT"/>
                <a:cs typeface="Arial MT"/>
              </a:rPr>
              <a:t>$4.000.000,00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3212" y="9510801"/>
            <a:ext cx="6388188" cy="20119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4968" y="370371"/>
            <a:ext cx="713355" cy="690447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557715" y="6299381"/>
            <a:ext cx="1871980" cy="0"/>
          </a:xfrm>
          <a:custGeom>
            <a:avLst/>
            <a:gdLst/>
            <a:ahLst/>
            <a:cxnLst/>
            <a:rect l="l" t="t" r="r" b="b"/>
            <a:pathLst>
              <a:path w="1871979" h="0">
                <a:moveTo>
                  <a:pt x="0" y="0"/>
                </a:moveTo>
                <a:lnTo>
                  <a:pt x="1871795" y="0"/>
                </a:lnTo>
              </a:path>
            </a:pathLst>
          </a:custGeom>
          <a:ln w="12193">
            <a:solidFill>
              <a:srgbClr val="3F3F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13998" y="1225429"/>
            <a:ext cx="6402070" cy="0"/>
          </a:xfrm>
          <a:custGeom>
            <a:avLst/>
            <a:gdLst/>
            <a:ahLst/>
            <a:cxnLst/>
            <a:rect l="l" t="t" r="r" b="b"/>
            <a:pathLst>
              <a:path w="6402070" h="0">
                <a:moveTo>
                  <a:pt x="0" y="0"/>
                </a:moveTo>
                <a:lnTo>
                  <a:pt x="6401907" y="0"/>
                </a:lnTo>
              </a:path>
            </a:pathLst>
          </a:custGeom>
          <a:ln w="21338">
            <a:solidFill>
              <a:srgbClr val="24242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193763" y="221941"/>
            <a:ext cx="3038475" cy="629285"/>
          </a:xfrm>
          <a:prstGeom prst="rect">
            <a:avLst/>
          </a:prstGeom>
        </p:spPr>
        <p:txBody>
          <a:bodyPr wrap="square" lIns="0" tIns="8699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685"/>
              </a:spcBef>
            </a:pPr>
            <a:r>
              <a:rPr dirty="0" sz="1200" spc="-35">
                <a:solidFill>
                  <a:srgbClr val="161616"/>
                </a:solidFill>
                <a:latin typeface="Arial MT"/>
                <a:cs typeface="Arial MT"/>
              </a:rPr>
              <a:t>PREFEITURA</a:t>
            </a:r>
            <a:r>
              <a:rPr dirty="0" sz="1200" spc="5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151515"/>
                </a:solidFill>
                <a:latin typeface="Arial MT"/>
                <a:cs typeface="Arial MT"/>
              </a:rPr>
              <a:t>MUNICIPAL</a:t>
            </a:r>
            <a:r>
              <a:rPr dirty="0" sz="120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232323"/>
                </a:solidFill>
                <a:latin typeface="Arial MT"/>
                <a:cs typeface="Arial MT"/>
              </a:rPr>
              <a:t>DE</a:t>
            </a:r>
            <a:r>
              <a:rPr dirty="0" sz="1200" spc="-6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200" spc="-40">
                <a:solidFill>
                  <a:srgbClr val="151515"/>
                </a:solidFill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2700" marR="1919605">
              <a:lnSpc>
                <a:spcPts val="1120"/>
              </a:lnSpc>
              <a:spcBef>
                <a:spcPts val="520"/>
              </a:spcBef>
            </a:pPr>
            <a:r>
              <a:rPr dirty="0" sz="950" spc="-105">
                <a:solidFill>
                  <a:srgbClr val="161616"/>
                </a:solidFill>
                <a:latin typeface="Arial MT"/>
                <a:cs typeface="Arial MT"/>
              </a:rPr>
              <a:t>Rua</a:t>
            </a:r>
            <a:r>
              <a:rPr dirty="0" sz="950" spc="-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950" spc="-100">
                <a:solidFill>
                  <a:srgbClr val="181818"/>
                </a:solidFill>
                <a:latin typeface="Arial MT"/>
                <a:cs typeface="Arial MT"/>
              </a:rPr>
              <a:t>Marta</a:t>
            </a:r>
            <a:r>
              <a:rPr dirty="0" sz="950" spc="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50" spc="-70">
                <a:solidFill>
                  <a:srgbClr val="181818"/>
                </a:solidFill>
                <a:latin typeface="Arial MT"/>
                <a:cs typeface="Arial MT"/>
              </a:rPr>
              <a:t>Lourenço,</a:t>
            </a:r>
            <a:r>
              <a:rPr dirty="0" sz="95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50" spc="-60">
                <a:solidFill>
                  <a:srgbClr val="1A1A1A"/>
                </a:solidFill>
                <a:latin typeface="Arial MT"/>
                <a:cs typeface="Arial MT"/>
              </a:rPr>
              <a:t>18 </a:t>
            </a:r>
            <a:r>
              <a:rPr dirty="0" sz="950" spc="-95">
                <a:latin typeface="Arial MT"/>
                <a:cs typeface="Arial MT"/>
              </a:rPr>
              <a:t>Fazenda</a:t>
            </a:r>
            <a:r>
              <a:rPr dirty="0" sz="950" spc="-20"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161616"/>
                </a:solidFill>
                <a:latin typeface="Arial MT"/>
                <a:cs typeface="Arial MT"/>
              </a:rPr>
              <a:t>Caxlaa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59001" y="1967459"/>
            <a:ext cx="258000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sng" sz="800">
                <a:solidFill>
                  <a:srgbClr val="1F1F1F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Dotaç6ee</a:t>
            </a:r>
            <a:r>
              <a:rPr dirty="0" u="sng" sz="800" spc="-25">
                <a:solidFill>
                  <a:srgbClr val="1F1F1F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131313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solidFill>
                  <a:srgbClr val="131313"/>
                </a:solidFill>
                <a:uFill>
                  <a:solidFill>
                    <a:srgbClr val="3B3B3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30"/>
              </a:spcBef>
            </a:pPr>
            <a:r>
              <a:rPr dirty="0" sz="950">
                <a:solidFill>
                  <a:srgbClr val="1D1D1D"/>
                </a:solidFill>
                <a:latin typeface="Arial MT"/>
                <a:cs typeface="Arial MT"/>
              </a:rPr>
              <a:t>PREFEITURA</a:t>
            </a:r>
            <a:r>
              <a:rPr dirty="0" sz="950" spc="7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1C1C1C"/>
                </a:solidFill>
                <a:latin typeface="Arial MT"/>
                <a:cs typeface="Arial MT"/>
              </a:rPr>
              <a:t>MUNICIPAL</a:t>
            </a:r>
            <a:r>
              <a:rPr dirty="0" sz="950" spc="4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950" spc="-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1A1A1A"/>
                </a:solidFill>
                <a:latin typeface="Arial MT"/>
                <a:cs typeface="Arial MT"/>
              </a:rPr>
              <a:t>SEROPEDICA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443173" y="2327465"/>
          <a:ext cx="6329045" cy="26701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675"/>
                <a:gridCol w="2711450"/>
                <a:gridCol w="2165350"/>
                <a:gridCol w="673735"/>
              </a:tblGrid>
              <a:tr h="174625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0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01.09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 gridSpan="2"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50" spc="-125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9ecretarla</a:t>
                      </a:r>
                      <a:r>
                        <a:rPr dirty="0" sz="850" spc="1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Munlclpal</a:t>
                      </a:r>
                      <a:r>
                        <a:rPr dirty="0" sz="85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35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de</a:t>
                      </a:r>
                      <a:r>
                        <a:rPr dirty="0" sz="850" spc="-40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Educação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4699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2.067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900" spc="-7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Uniformes,</a:t>
                      </a:r>
                      <a:r>
                        <a:rPr dirty="0" sz="9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900" spc="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Pemanente,</a:t>
                      </a:r>
                      <a:r>
                        <a:rPr dirty="0" sz="900" spc="8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9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900" spc="-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6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Instalações,</a:t>
                      </a:r>
                      <a:r>
                        <a:rPr dirty="0" sz="900" spc="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latin typeface="Arial MT"/>
                          <a:cs typeface="Arial MT"/>
                        </a:rPr>
                        <a:t>Materiai</a:t>
                      </a:r>
                      <a:r>
                        <a:rPr dirty="0" sz="9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900" spc="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-8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7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4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DistnbuiG8o</a:t>
                      </a:r>
                      <a:r>
                        <a:rPr dirty="0" sz="9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6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900" spc="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QSE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4150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900" spc="-2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3.3.9.0.32.00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 gridSpan="2"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40"/>
                        </a:spcBef>
                        <a:tabLst>
                          <a:tab pos="3198495" algn="l"/>
                        </a:tabLst>
                      </a:pPr>
                      <a:r>
                        <a:rPr dirty="0" sz="900" spc="-10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900" spc="4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900" spc="-4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9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DISTRIBUICAO</a:t>
                      </a:r>
                      <a:r>
                        <a:rPr dirty="0" sz="900" spc="9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9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900" spc="-114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SaIá‹1o-</a:t>
                      </a:r>
                      <a:r>
                        <a:rPr dirty="0" sz="900" spc="6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Educaçgo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50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1000" spc="-140">
                          <a:solidFill>
                            <a:srgbClr val="1D1D1D"/>
                          </a:solidFill>
                          <a:latin typeface="Courier New"/>
                          <a:cs typeface="Courier New"/>
                        </a:rPr>
                        <a:t>500.000,00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B="0" marT="635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653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Atlvldadg 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1130"/>
                        </a:lnSpc>
                      </a:pPr>
                      <a:r>
                        <a:rPr dirty="0" sz="1000" spc="-80">
                          <a:solidFill>
                            <a:srgbClr val="111111"/>
                          </a:solidFill>
                          <a:latin typeface="Courier New"/>
                          <a:cs typeface="Courier New"/>
                        </a:rPr>
                        <a:t>000.00000</a:t>
                      </a:r>
                      <a:endParaRPr sz="1000">
                        <a:latin typeface="Courier New"/>
                        <a:cs typeface="Courier New"/>
                      </a:endParaRPr>
                    </a:p>
                  </a:txBody>
                  <a:tcPr marL="0" marR="0" marB="0" marT="0"/>
                </a:tc>
              </a:tr>
              <a:tr h="156210">
                <a:tc>
                  <a:txBody>
                    <a:bodyPr/>
                    <a:lstStyle/>
                    <a:p>
                      <a:pPr marL="4254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3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190875" algn="l"/>
                        </a:tabLst>
                      </a:pPr>
                      <a:r>
                        <a:rPr dirty="0" sz="800" spc="-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1925"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190875" algn="l"/>
                        </a:tabLst>
                      </a:pPr>
                      <a:r>
                        <a:rPr dirty="0" sz="80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DEMAIS </a:t>
                      </a:r>
                      <a:r>
                        <a:rPr dirty="0" sz="800" spc="-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3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1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63830">
                <a:tc>
                  <a:txBody>
                    <a:bodyPr/>
                    <a:lstStyle/>
                    <a:p>
                      <a:pPr marL="412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190875" algn="l"/>
                        </a:tabLst>
                      </a:pPr>
                      <a:r>
                        <a:rPr dirty="0" sz="800" spc="-3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DEMAIS </a:t>
                      </a:r>
                      <a:r>
                        <a:rPr dirty="0" sz="800" spc="-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-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2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00" spc="2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EdU@cão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65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6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Atividade </a:t>
                      </a:r>
                      <a:r>
                        <a:rPr dirty="0" sz="85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s00.ooo,oo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447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2085">
                        <a:lnSpc>
                          <a:spcPts val="930"/>
                        </a:lnSpc>
                        <a:spcBef>
                          <a:spcPts val="110"/>
                        </a:spcBef>
                      </a:pPr>
                      <a:r>
                        <a:rPr dirty="0" sz="8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rota/</a:t>
                      </a:r>
                      <a:r>
                        <a:rPr dirty="0" sz="850" spc="-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7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7465">
                        <a:lnSpc>
                          <a:spcPts val="930"/>
                        </a:lnSpc>
                        <a:spcBef>
                          <a:spcPts val="110"/>
                        </a:spcBef>
                      </a:pP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1.soa.ogo,oo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OU.13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50" spc="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Munlclpal</a:t>
                      </a:r>
                      <a:r>
                        <a:rPr dirty="0" sz="850" spc="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Ser•iç•a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Públicos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2.039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2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Limpeza</a:t>
                      </a:r>
                      <a:r>
                        <a:rPr dirty="0" sz="800" spc="-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Púlica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5415">
                <a:tc>
                  <a:txBody>
                    <a:bodyPr/>
                    <a:lstStyle/>
                    <a:p>
                      <a:pPr marL="32384">
                        <a:lnSpc>
                          <a:spcPts val="93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ts val="930"/>
                        </a:lnSpc>
                        <a:spcBef>
                          <a:spcPts val="114"/>
                        </a:spcBef>
                      </a:pPr>
                      <a:r>
                        <a:rPr dirty="0" sz="850" spc="-6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50" spc="3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50" spc="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7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7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50" spc="4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JURÍDICA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 gridSpan="2">
                  <a:txBody>
                    <a:bodyPr/>
                    <a:lstStyle/>
                    <a:p>
                      <a:pPr marL="233045">
                        <a:lnSpc>
                          <a:spcPts val="980"/>
                        </a:lnSpc>
                        <a:spcBef>
                          <a:spcPts val="65"/>
                        </a:spcBef>
                        <a:tabLst>
                          <a:tab pos="1997075" algn="l"/>
                        </a:tabLst>
                      </a:pPr>
                      <a:r>
                        <a:rPr dirty="0" sz="850" spc="-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50" spc="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Uniao</a:t>
                      </a:r>
                      <a:r>
                        <a:rPr dirty="0" sz="8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-12345" sz="1350" spc="-142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1.500.000.00</a:t>
                      </a:r>
                      <a:endParaRPr baseline="-12345" sz="1350">
                        <a:latin typeface="Arial Black"/>
                        <a:cs typeface="Arial Black"/>
                      </a:endParaRPr>
                    </a:p>
                  </a:txBody>
                  <a:tcPr marL="0" marR="0" marB="0" marT="82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10185">
                <a:tc gridSpan="3">
                  <a:txBody>
                    <a:bodyPr/>
                    <a:lstStyle/>
                    <a:p>
                      <a:pPr marL="340931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dirty="0" sz="750" spc="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Pzoteto</a:t>
                      </a:r>
                      <a:r>
                        <a:rPr dirty="0" sz="750" spc="8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8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524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7625">
                        <a:lnSpc>
                          <a:spcPct val="100000"/>
                        </a:lnSpc>
                        <a:spcBef>
                          <a:spcPts val="545"/>
                        </a:spcBef>
                      </a:pPr>
                      <a:r>
                        <a:rPr dirty="0" sz="750" spc="-35">
                          <a:solidFill>
                            <a:srgbClr val="0C0C0C"/>
                          </a:solidFill>
                          <a:latin typeface="Arial Black"/>
                          <a:cs typeface="Arial Black"/>
                        </a:rPr>
                        <a:t>1.500.000,00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69215"/>
                </a:tc>
              </a:tr>
              <a:tr h="165100">
                <a:tc gridSpan="3">
                  <a:txBody>
                    <a:bodyPr/>
                    <a:lstStyle/>
                    <a:p>
                      <a:pPr marL="3408679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5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UnTdage</a:t>
                      </a:r>
                      <a:r>
                        <a:rPr dirty="0" sz="800" spc="15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635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 spc="-75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1.500.000,00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6034"/>
                </a:tc>
              </a:tr>
              <a:tr h="149225">
                <a:tc gridSpan="3">
                  <a:txBody>
                    <a:bodyPr/>
                    <a:lstStyle/>
                    <a:p>
                      <a:pPr algn="r" marR="427990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r>
                        <a:rPr dirty="0" sz="80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3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00" spc="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5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9530">
                        <a:lnSpc>
                          <a:spcPts val="950"/>
                        </a:lnSpc>
                        <a:spcBef>
                          <a:spcPts val="125"/>
                        </a:spcBef>
                      </a:pPr>
                      <a:r>
                        <a:rPr dirty="0" sz="800" spc="-75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4.000.000,00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875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659649" y="5016034"/>
            <a:ext cx="387794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89280" algn="l"/>
              </a:tabLst>
            </a:pPr>
            <a:r>
              <a:rPr dirty="0" sz="800" spc="-25">
                <a:solidFill>
                  <a:srgbClr val="161616"/>
                </a:solidFill>
                <a:latin typeface="Arial MT"/>
                <a:cs typeface="Arial MT"/>
              </a:rPr>
              <a:t>Artigo</a:t>
            </a:r>
            <a:r>
              <a:rPr dirty="0" sz="80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F1F1F"/>
                </a:solidFill>
                <a:latin typeface="Arial MT"/>
                <a:cs typeface="Arial MT"/>
              </a:rPr>
              <a:t>3º</a:t>
            </a:r>
            <a:r>
              <a:rPr dirty="0" sz="800" spc="-4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	</a:t>
            </a:r>
            <a:r>
              <a:rPr dirty="0" sz="800" spc="-25">
                <a:solidFill>
                  <a:srgbClr val="151515"/>
                </a:solidFill>
                <a:latin typeface="Arial MT"/>
                <a:cs typeface="Arial MT"/>
              </a:rPr>
              <a:t>Revogadas</a:t>
            </a:r>
            <a:r>
              <a:rPr dirty="0" sz="800" spc="6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161616"/>
                </a:solidFill>
                <a:latin typeface="Arial MT"/>
                <a:cs typeface="Arial MT"/>
              </a:rPr>
              <a:t>as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81818"/>
                </a:solidFill>
                <a:latin typeface="Arial MT"/>
                <a:cs typeface="Arial MT"/>
              </a:rPr>
              <a:t>disposições</a:t>
            </a:r>
            <a:r>
              <a:rPr dirty="0" sz="800" spc="5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61616"/>
                </a:solidFill>
                <a:latin typeface="Arial MT"/>
                <a:cs typeface="Arial MT"/>
              </a:rPr>
              <a:t>em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C1C1C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1C1C1C"/>
                </a:solidFill>
                <a:latin typeface="Arial MT"/>
                <a:cs typeface="Arial MT"/>
              </a:rPr>
              <a:t>se,</a:t>
            </a:r>
            <a:r>
              <a:rPr dirty="0" sz="800" spc="5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51515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151515"/>
                </a:solidFill>
                <a:latin typeface="Arial MT"/>
                <a:cs typeface="Arial MT"/>
              </a:rPr>
              <a:t>se</a:t>
            </a:r>
            <a:r>
              <a:rPr dirty="0" sz="800" spc="2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131313"/>
                </a:solidFill>
                <a:latin typeface="Arial MT"/>
                <a:cs typeface="Arial MT"/>
              </a:rPr>
              <a:t>cumpra-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565519" y="5752206"/>
            <a:ext cx="1831975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solidFill>
                  <a:srgbClr val="151515"/>
                </a:solidFill>
                <a:latin typeface="Arial MT"/>
                <a:cs typeface="Arial MT"/>
              </a:rPr>
              <a:t>Gabinete </a:t>
            </a:r>
            <a:r>
              <a:rPr dirty="0" sz="800" spc="-25">
                <a:solidFill>
                  <a:srgbClr val="131313"/>
                </a:solidFill>
                <a:latin typeface="Arial MT"/>
                <a:cs typeface="Arial MT"/>
              </a:rPr>
              <a:t>do</a:t>
            </a:r>
            <a:r>
              <a:rPr dirty="0" sz="800" spc="-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61616"/>
                </a:solidFill>
                <a:latin typeface="Arial MT"/>
                <a:cs typeface="Arial MT"/>
              </a:rPr>
              <a:t>Prefeito,</a:t>
            </a:r>
            <a:r>
              <a:rPr dirty="0" sz="800" spc="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11</a:t>
            </a:r>
            <a:r>
              <a:rPr dirty="0" sz="800" spc="3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800" spc="15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0C0C0C"/>
                </a:solidFill>
                <a:latin typeface="Arial MT"/>
                <a:cs typeface="Arial MT"/>
              </a:rPr>
              <a:t>junho.</a:t>
            </a:r>
            <a:r>
              <a:rPr dirty="0" sz="80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161616"/>
                </a:solidFill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2025-07-07T17:44:58Z</dcterms:created>
  <dcterms:modified xsi:type="dcterms:W3CDTF">2025-07-07T17:44:58Z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2025-07-07T00:00:00Z</vt:filetime>
  </property>
  <property fmtid="{D5CDD505-2E9C-101B-9397-08002B2CF9AE}" pid="5" name="Producer">
    <vt:lpwstr>www.ilovepdf.com</vt:lpwstr>
  </property>
</Properties>
</file>