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6715" y="9730495"/>
            <a:ext cx="6679163" cy="19204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6832" y="214888"/>
            <a:ext cx="722813" cy="690464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68386" y="1088257"/>
            <a:ext cx="6679565" cy="0"/>
          </a:xfrm>
          <a:custGeom>
            <a:avLst/>
            <a:gdLst/>
            <a:ahLst/>
            <a:cxnLst/>
            <a:rect l="l" t="t" r="r" b="b"/>
            <a:pathLst>
              <a:path w="6679565" h="0">
                <a:moveTo>
                  <a:pt x="0" y="0"/>
                </a:moveTo>
                <a:lnTo>
                  <a:pt x="6679164" y="0"/>
                </a:lnTo>
              </a:path>
            </a:pathLst>
          </a:custGeom>
          <a:ln w="21338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54355" y="8034056"/>
            <a:ext cx="512374" cy="10974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58929" y="8212387"/>
            <a:ext cx="503224" cy="91452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242955" y="-6184"/>
            <a:ext cx="3178175" cy="661670"/>
          </a:xfrm>
          <a:prstGeom prst="rect">
            <a:avLst/>
          </a:prstGeom>
        </p:spPr>
        <p:txBody>
          <a:bodyPr wrap="square" lIns="0" tIns="939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dirty="0" sz="1250" spc="-40" b="1">
                <a:solidFill>
                  <a:srgbClr val="131313"/>
                </a:solidFill>
                <a:latin typeface="Arial"/>
                <a:cs typeface="Arial"/>
              </a:rPr>
              <a:t>PREFEITURA</a:t>
            </a:r>
            <a:r>
              <a:rPr dirty="0" sz="1250" spc="5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1250" spc="-40" b="1">
                <a:solidFill>
                  <a:srgbClr val="1C1C1C"/>
                </a:solidFill>
                <a:latin typeface="Arial"/>
                <a:cs typeface="Arial"/>
              </a:rPr>
              <a:t>MUNICIPAL</a:t>
            </a:r>
            <a:r>
              <a:rPr dirty="0" sz="1250" spc="1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250" b="1">
                <a:solidFill>
                  <a:srgbClr val="1D1D1D"/>
                </a:solidFill>
                <a:latin typeface="Arial"/>
                <a:cs typeface="Arial"/>
              </a:rPr>
              <a:t>DE</a:t>
            </a:r>
            <a:r>
              <a:rPr dirty="0" sz="1250" spc="-75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1250" spc="-40" b="1">
                <a:solidFill>
                  <a:srgbClr val="151515"/>
                </a:solidFill>
                <a:latin typeface="Arial"/>
                <a:cs typeface="Arial"/>
              </a:rPr>
              <a:t>SEROPEDICA</a:t>
            </a:r>
            <a:endParaRPr sz="1250">
              <a:latin typeface="Arial"/>
              <a:cs typeface="Arial"/>
            </a:endParaRPr>
          </a:p>
          <a:p>
            <a:pPr marL="13335" marR="2011045">
              <a:lnSpc>
                <a:spcPts val="1150"/>
              </a:lnSpc>
              <a:spcBef>
                <a:spcPts val="595"/>
              </a:spcBef>
            </a:pPr>
            <a:r>
              <a:rPr dirty="0" sz="1000" spc="-125">
                <a:solidFill>
                  <a:srgbClr val="0F0F0F"/>
                </a:solidFill>
                <a:latin typeface="Arial MT"/>
                <a:cs typeface="Arial MT"/>
              </a:rPr>
              <a:t>Rua</a:t>
            </a:r>
            <a:r>
              <a:rPr dirty="0" sz="1000" spc="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000" spc="-105">
                <a:solidFill>
                  <a:srgbClr val="0F0F0F"/>
                </a:solidFill>
                <a:latin typeface="Arial MT"/>
                <a:cs typeface="Arial MT"/>
              </a:rPr>
              <a:t>Marla</a:t>
            </a:r>
            <a:r>
              <a:rPr dirty="0" sz="1000" spc="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000" spc="-55">
                <a:latin typeface="Arial MT"/>
                <a:cs typeface="Arial MT"/>
              </a:rPr>
              <a:t>Lourens•.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 spc="-60">
                <a:solidFill>
                  <a:srgbClr val="0F0F0F"/>
                </a:solidFill>
                <a:latin typeface="Arial MT"/>
                <a:cs typeface="Arial MT"/>
              </a:rPr>
              <a:t>14 </a:t>
            </a:r>
            <a:r>
              <a:rPr dirty="0" sz="1000" spc="-120">
                <a:solidFill>
                  <a:srgbClr val="0C0C0C"/>
                </a:solidFill>
                <a:latin typeface="Arial MT"/>
                <a:cs typeface="Arial MT"/>
              </a:rPr>
              <a:t>Fazenda</a:t>
            </a:r>
            <a:r>
              <a:rPr dirty="0" sz="1000" spc="6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161616"/>
                </a:solidFill>
                <a:latin typeface="Arial MT"/>
                <a:cs typeface="Arial MT"/>
              </a:rPr>
              <a:t>Caxias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966288" y="1310538"/>
            <a:ext cx="2957195" cy="7054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303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solidFill>
                  <a:srgbClr val="1C1C1C"/>
                </a:solidFill>
                <a:latin typeface="Arial MT"/>
                <a:cs typeface="Arial MT"/>
              </a:rPr>
              <a:t>Decreto</a:t>
            </a:r>
            <a:r>
              <a:rPr dirty="0" sz="850" spc="-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32323"/>
                </a:solidFill>
                <a:latin typeface="Arial MT"/>
                <a:cs typeface="Arial MT"/>
              </a:rPr>
              <a:t>N°</a:t>
            </a:r>
            <a:r>
              <a:rPr dirty="0" sz="850" spc="-4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F1F1F"/>
                </a:solidFill>
                <a:latin typeface="Arial MT"/>
                <a:cs typeface="Arial MT"/>
              </a:rPr>
              <a:t>2950</a:t>
            </a:r>
            <a:r>
              <a:rPr dirty="0" sz="85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850" spc="-3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82828"/>
                </a:solidFill>
                <a:latin typeface="Arial MT"/>
                <a:cs typeface="Arial MT"/>
              </a:rPr>
              <a:t>16</a:t>
            </a:r>
            <a:r>
              <a:rPr dirty="0" sz="850" spc="36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850" spc="18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junho,</a:t>
            </a:r>
            <a:r>
              <a:rPr dirty="0" sz="850" spc="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11111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850">
              <a:latin typeface="Arial MT"/>
              <a:cs typeface="Arial MT"/>
            </a:endParaRPr>
          </a:p>
          <a:p>
            <a:pPr marL="12700" marR="127000" indent="635">
              <a:lnSpc>
                <a:spcPts val="900"/>
              </a:lnSpc>
            </a:pPr>
            <a:r>
              <a:rPr dirty="0" sz="900" spc="-70">
                <a:solidFill>
                  <a:srgbClr val="212121"/>
                </a:solidFill>
                <a:latin typeface="Arial MT"/>
                <a:cs typeface="Arial MT"/>
              </a:rPr>
              <a:t>Abre</a:t>
            </a:r>
            <a:r>
              <a:rPr dirty="0" sz="90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latin typeface="Arial MT"/>
                <a:cs typeface="Arial MT"/>
              </a:rPr>
              <a:t>crédito</a:t>
            </a:r>
            <a:r>
              <a:rPr dirty="0" sz="900" spc="35">
                <a:latin typeface="Arial MT"/>
                <a:cs typeface="Arial MT"/>
              </a:rPr>
              <a:t> </a:t>
            </a:r>
            <a:r>
              <a:rPr dirty="0" sz="900" spc="-55">
                <a:latin typeface="Arial MT"/>
                <a:cs typeface="Arial MT"/>
              </a:rPr>
              <a:t>suplementar</a:t>
            </a:r>
            <a:r>
              <a:rPr dirty="0" sz="900" spc="55"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11111"/>
                </a:solidFill>
                <a:latin typeface="Arial MT"/>
                <a:cs typeface="Arial MT"/>
              </a:rPr>
              <a:t>no</a:t>
            </a:r>
            <a:r>
              <a:rPr dirty="0" sz="90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131313"/>
                </a:solidFill>
                <a:latin typeface="Arial MT"/>
                <a:cs typeface="Arial MT"/>
              </a:rPr>
              <a:t>valor</a:t>
            </a:r>
            <a:r>
              <a:rPr dirty="0" sz="900" spc="3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161616"/>
                </a:solidFill>
                <a:latin typeface="Arial MT"/>
                <a:cs typeface="Arial MT"/>
              </a:rPr>
              <a:t>total</a:t>
            </a:r>
            <a:r>
              <a:rPr dirty="0" sz="900" spc="-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900" spc="-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31313"/>
                </a:solidFill>
                <a:latin typeface="Arial MT"/>
                <a:cs typeface="Arial MT"/>
              </a:rPr>
              <a:t>R$600.000,00,</a:t>
            </a:r>
            <a:r>
              <a:rPr dirty="0" sz="900" spc="7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30">
                <a:solidFill>
                  <a:srgbClr val="1A1A1A"/>
                </a:solidFill>
                <a:latin typeface="Arial MT"/>
                <a:cs typeface="Arial MT"/>
              </a:rPr>
              <a:t>para </a:t>
            </a:r>
            <a:r>
              <a:rPr dirty="0" sz="900" spc="-35">
                <a:latin typeface="Arial MT"/>
                <a:cs typeface="Arial MT"/>
              </a:rPr>
              <a:t>fins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 spc="-80">
                <a:latin typeface="Arial MT"/>
                <a:cs typeface="Arial MT"/>
              </a:rPr>
              <a:t>que</a:t>
            </a:r>
            <a:r>
              <a:rPr dirty="0" sz="900" spc="10"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1D1D1D"/>
                </a:solidFill>
                <a:latin typeface="Arial MT"/>
                <a:cs typeface="Arial MT"/>
              </a:rPr>
              <a:t>se</a:t>
            </a:r>
            <a:r>
              <a:rPr dirty="0" sz="900" spc="-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900" spc="-45">
                <a:latin typeface="Arial MT"/>
                <a:cs typeface="Arial MT"/>
              </a:rPr>
              <a:t>especifica</a:t>
            </a:r>
            <a:r>
              <a:rPr dirty="0" sz="900" spc="40"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181818"/>
                </a:solidFill>
                <a:latin typeface="Arial MT"/>
                <a:cs typeface="Arial MT"/>
              </a:rPr>
              <a:t>e</a:t>
            </a:r>
            <a:r>
              <a:rPr dirty="0" sz="900" spc="-5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0C0C0C"/>
                </a:solidFill>
                <a:latin typeface="Arial MT"/>
                <a:cs typeface="Arial MT"/>
              </a:rPr>
              <a:t>da</a:t>
            </a:r>
            <a:r>
              <a:rPr dirty="0" sz="900" spc="-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151515"/>
                </a:solidFill>
                <a:latin typeface="Arial MT"/>
                <a:cs typeface="Arial MT"/>
              </a:rPr>
              <a:t>outras</a:t>
            </a:r>
            <a:r>
              <a:rPr dirty="0" sz="900" spc="2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providências.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59162" y="2514661"/>
            <a:ext cx="6490335" cy="948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034" marR="5080" indent="821055">
              <a:lnSpc>
                <a:spcPct val="137700"/>
              </a:lnSpc>
              <a:spcBef>
                <a:spcPts val="100"/>
              </a:spcBef>
            </a:pPr>
            <a:r>
              <a:rPr dirty="0" sz="850" spc="-75">
                <a:solidFill>
                  <a:srgbClr val="1F1F1F"/>
                </a:solidFill>
                <a:latin typeface="Arial MT"/>
                <a:cs typeface="Arial MT"/>
              </a:rPr>
              <a:t>O</a:t>
            </a:r>
            <a:r>
              <a:rPr dirty="0" sz="850" spc="-3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PREFEITO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A0A0A"/>
                </a:solidFill>
                <a:latin typeface="Arial MT"/>
                <a:cs typeface="Arial MT"/>
              </a:rPr>
              <a:t>MUNICIPAL,</a:t>
            </a:r>
            <a:r>
              <a:rPr dirty="0" sz="850" spc="6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51515"/>
                </a:solidFill>
                <a:latin typeface="Arial MT"/>
                <a:cs typeface="Arial MT"/>
              </a:rPr>
              <a:t>no</a:t>
            </a:r>
            <a:r>
              <a:rPr dirty="0" sz="850" spc="-2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11111"/>
                </a:solidFill>
                <a:latin typeface="Arial MT"/>
                <a:cs typeface="Arial MT"/>
              </a:rPr>
              <a:t>uso</a:t>
            </a:r>
            <a:r>
              <a:rPr dirty="0" sz="8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51515"/>
                </a:solidFill>
                <a:latin typeface="Arial MT"/>
                <a:cs typeface="Arial MT"/>
              </a:rPr>
              <a:t>de</a:t>
            </a:r>
            <a:r>
              <a:rPr dirty="0" sz="850" spc="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51515"/>
                </a:solidFill>
                <a:latin typeface="Arial MT"/>
                <a:cs typeface="Arial MT"/>
              </a:rPr>
              <a:t>suas</a:t>
            </a:r>
            <a:r>
              <a:rPr dirty="0" sz="850" spc="2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11111"/>
                </a:solidFill>
                <a:latin typeface="Arial MT"/>
                <a:cs typeface="Arial MT"/>
              </a:rPr>
              <a:t>atribuições</a:t>
            </a:r>
            <a:r>
              <a:rPr dirty="0" sz="850" spc="5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legais,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constitucionais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D2D2D"/>
                </a:solidFill>
                <a:latin typeface="Arial MT"/>
                <a:cs typeface="Arial MT"/>
              </a:rPr>
              <a:t>e</a:t>
            </a:r>
            <a:r>
              <a:rPr dirty="0" sz="850" spc="-5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E0E0E"/>
                </a:solidFill>
                <a:latin typeface="Arial MT"/>
                <a:cs typeface="Arial MT"/>
              </a:rPr>
              <a:t>de</a:t>
            </a:r>
            <a:r>
              <a:rPr dirty="0" sz="850" spc="-7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acordo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31313"/>
                </a:solidFill>
                <a:latin typeface="Arial MT"/>
                <a:cs typeface="Arial MT"/>
              </a:rPr>
              <a:t>com</a:t>
            </a:r>
            <a:r>
              <a:rPr dirty="0" sz="85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83838"/>
                </a:solidFill>
                <a:latin typeface="Arial MT"/>
                <a:cs typeface="Arial MT"/>
              </a:rPr>
              <a:t>o</a:t>
            </a:r>
            <a:r>
              <a:rPr dirty="0" sz="850" spc="-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51515"/>
                </a:solidFill>
                <a:latin typeface="Arial MT"/>
                <a:cs typeface="Arial MT"/>
              </a:rPr>
              <a:t>que</a:t>
            </a:r>
            <a:r>
              <a:rPr dirty="0" sz="850" spc="-3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Ihe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31313"/>
                </a:solidFill>
                <a:latin typeface="Arial MT"/>
                <a:cs typeface="Arial MT"/>
              </a:rPr>
              <a:t>confere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F3F3F"/>
                </a:solidFill>
                <a:latin typeface="Arial MT"/>
                <a:cs typeface="Arial MT"/>
              </a:rPr>
              <a:t>o</a:t>
            </a:r>
            <a:r>
              <a:rPr dirty="0" sz="850" spc="-5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ari.</a:t>
            </a:r>
            <a:r>
              <a:rPr dirty="0" sz="850" spc="-4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A2A2A"/>
                </a:solidFill>
                <a:latin typeface="Arial MT"/>
                <a:cs typeface="Arial MT"/>
              </a:rPr>
              <a:t>8º</a:t>
            </a:r>
            <a:r>
              <a:rPr dirty="0" sz="850" spc="14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D1D1D"/>
                </a:solidFill>
                <a:latin typeface="Arial MT"/>
                <a:cs typeface="Arial MT"/>
              </a:rPr>
              <a:t>da </a:t>
            </a:r>
            <a:r>
              <a:rPr dirty="0" sz="850" spc="-30">
                <a:latin typeface="Arial MT"/>
                <a:cs typeface="Arial MT"/>
              </a:rPr>
              <a:t>Lei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n°</a:t>
            </a:r>
            <a:r>
              <a:rPr dirty="0" sz="850" spc="-5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859</a:t>
            </a: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10</a:t>
            </a:r>
            <a:r>
              <a:rPr dirty="0" sz="850" spc="-4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82828"/>
                </a:solidFill>
                <a:latin typeface="Arial MT"/>
                <a:cs typeface="Arial MT"/>
              </a:rPr>
              <a:t>de </a:t>
            </a:r>
            <a:r>
              <a:rPr dirty="0" sz="850" spc="-40">
                <a:solidFill>
                  <a:srgbClr val="161616"/>
                </a:solidFill>
                <a:latin typeface="Arial MT"/>
                <a:cs typeface="Arial MT"/>
              </a:rPr>
              <a:t>dezembro</a:t>
            </a: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850" spc="-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C0C0C"/>
                </a:solidFill>
                <a:latin typeface="Arial MT"/>
                <a:cs typeface="Arial MT"/>
              </a:rPr>
              <a:t>2024</a:t>
            </a:r>
            <a:r>
              <a:rPr dirty="0" sz="850" spc="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51515"/>
                </a:solidFill>
                <a:latin typeface="Arial MT"/>
                <a:cs typeface="Arial MT"/>
              </a:rPr>
              <a:t>-</a:t>
            </a:r>
            <a:r>
              <a:rPr dirty="0" sz="850" spc="-7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publicada</a:t>
            </a:r>
            <a:r>
              <a:rPr dirty="0" sz="850" spc="70"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11111"/>
                </a:solidFill>
                <a:latin typeface="Arial MT"/>
                <a:cs typeface="Arial MT"/>
              </a:rPr>
              <a:t>na</a:t>
            </a:r>
            <a:r>
              <a:rPr dirty="0" sz="85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edição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extra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ll</a:t>
            </a:r>
            <a:r>
              <a:rPr dirty="0" sz="850" spc="4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n°</a:t>
            </a:r>
            <a:r>
              <a:rPr dirty="0" sz="850" spc="-4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0F0F0F"/>
                </a:solidFill>
                <a:latin typeface="Arial MT"/>
                <a:cs typeface="Arial MT"/>
              </a:rPr>
              <a:t>1924</a:t>
            </a:r>
            <a:r>
              <a:rPr dirty="0" sz="850" spc="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Arial MT"/>
                <a:cs typeface="Arial MT"/>
              </a:rPr>
              <a:t>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00">
                <a:solidFill>
                  <a:srgbClr val="1F1F1F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25">
                <a:solidFill>
                  <a:srgbClr val="1F1F1F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42424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5">
                <a:solidFill>
                  <a:srgbClr val="242424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F2F2F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10">
                <a:solidFill>
                  <a:srgbClr val="2F2F2F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12121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15">
                <a:solidFill>
                  <a:srgbClr val="212121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181818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15">
                <a:solidFill>
                  <a:srgbClr val="181818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181818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T </a:t>
            </a:r>
            <a:r>
              <a:rPr dirty="0" u="sng" sz="800" spc="-25"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327025">
              <a:lnSpc>
                <a:spcPct val="100000"/>
              </a:lnSpc>
            </a:pP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Artigo</a:t>
            </a:r>
            <a:r>
              <a:rPr dirty="0" sz="800" spc="-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1º</a:t>
            </a:r>
            <a:r>
              <a:rPr dirty="0" sz="800" spc="-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-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Fica</a:t>
            </a:r>
            <a:r>
              <a:rPr dirty="0" sz="800" spc="1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aberto</a:t>
            </a:r>
            <a:r>
              <a:rPr dirty="0" sz="800" spc="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crédito</a:t>
            </a:r>
            <a:r>
              <a:rPr dirty="0" sz="800" spc="-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as</a:t>
            </a:r>
            <a:r>
              <a:rPr dirty="0" sz="800" spc="-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seguintes</a:t>
            </a:r>
            <a:r>
              <a:rPr dirty="0" sz="800" spc="3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04762" y="4208507"/>
            <a:ext cx="1950720" cy="38862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u="sng" sz="800" spc="-25" b="1">
                <a:solidFill>
                  <a:srgbClr val="0C0C0C"/>
                </a:solidFill>
                <a:uFill>
                  <a:solidFill>
                    <a:srgbClr val="383838"/>
                  </a:solidFill>
                </a:uFill>
                <a:latin typeface="Arial"/>
                <a:cs typeface="Arial"/>
              </a:rPr>
              <a:t>DotaGães</a:t>
            </a:r>
            <a:r>
              <a:rPr dirty="0" u="sng" sz="800" spc="10" b="1">
                <a:solidFill>
                  <a:srgbClr val="0C0C0C"/>
                </a:solidFill>
                <a:uFill>
                  <a:solidFill>
                    <a:srgbClr val="383838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solidFill>
                  <a:srgbClr val="0A0A0A"/>
                </a:solidFill>
                <a:uFill>
                  <a:solidFill>
                    <a:srgbClr val="383838"/>
                  </a:solidFill>
                </a:uFill>
                <a:latin typeface="Arial"/>
                <a:cs typeface="Arial"/>
              </a:rPr>
              <a:t>Suplementadas</a:t>
            </a:r>
            <a:r>
              <a:rPr dirty="0" u="sng" sz="800" spc="500" b="1">
                <a:solidFill>
                  <a:srgbClr val="0A0A0A"/>
                </a:solidFill>
                <a:uFill>
                  <a:solidFill>
                    <a:srgbClr val="383838"/>
                  </a:solidFill>
                </a:uFill>
                <a:latin typeface="Arial"/>
                <a:cs typeface="Arial"/>
              </a:rPr>
              <a:t> </a:t>
            </a:r>
            <a:endParaRPr sz="800">
              <a:latin typeface="Arial"/>
              <a:cs typeface="Arial"/>
            </a:endParaRPr>
          </a:p>
          <a:p>
            <a:pPr marL="55880">
              <a:lnSpc>
                <a:spcPct val="100000"/>
              </a:lnSpc>
              <a:spcBef>
                <a:spcPts val="385"/>
              </a:spcBef>
            </a:pPr>
            <a:r>
              <a:rPr dirty="0" sz="1000" b="1">
                <a:solidFill>
                  <a:srgbClr val="1F1F1F"/>
                </a:solidFill>
                <a:latin typeface="Arial"/>
                <a:cs typeface="Arial"/>
              </a:rPr>
              <a:t>FUNDO</a:t>
            </a:r>
            <a:r>
              <a:rPr dirty="0" sz="1000" spc="-3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61616"/>
                </a:solidFill>
                <a:latin typeface="Arial"/>
                <a:cs typeface="Arial"/>
              </a:rPr>
              <a:t>MUNICIPAL</a:t>
            </a:r>
            <a:r>
              <a:rPr dirty="0" sz="1000" spc="4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1D1D1D"/>
                </a:solidFill>
                <a:latin typeface="Arial"/>
                <a:cs typeface="Arial"/>
              </a:rPr>
              <a:t>DE</a:t>
            </a:r>
            <a:r>
              <a:rPr dirty="0" sz="1000" spc="-60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26308" y="4524647"/>
            <a:ext cx="5433060" cy="40830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950" spc="-65">
                <a:solidFill>
                  <a:srgbClr val="111111"/>
                </a:solidFill>
                <a:latin typeface="Arial MT"/>
                <a:cs typeface="Arial MT"/>
              </a:rPr>
              <a:t>Fundo</a:t>
            </a:r>
            <a:r>
              <a:rPr dirty="0" sz="95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50" spc="-45">
                <a:latin typeface="Arial MT"/>
                <a:cs typeface="Arial MT"/>
              </a:rPr>
              <a:t>Municipal</a:t>
            </a:r>
            <a:r>
              <a:rPr dirty="0" sz="950" spc="30">
                <a:latin typeface="Arial MT"/>
                <a:cs typeface="Arial MT"/>
              </a:rPr>
              <a:t> </a:t>
            </a:r>
            <a:r>
              <a:rPr dirty="0" sz="950" spc="-65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950" spc="-5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0C0C0C"/>
                </a:solidFill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85"/>
              </a:spcBef>
            </a:pPr>
            <a:r>
              <a:rPr dirty="0" sz="900" spc="-95">
                <a:latin typeface="Arial MT"/>
                <a:cs typeface="Arial MT"/>
              </a:rPr>
              <a:t>MANUTENGAO</a:t>
            </a:r>
            <a:r>
              <a:rPr dirty="0" sz="900" spc="45"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2B2B2B"/>
                </a:solidFill>
                <a:latin typeface="Arial MT"/>
                <a:cs typeface="Arial MT"/>
              </a:rPr>
              <a:t>/</a:t>
            </a:r>
            <a:r>
              <a:rPr dirty="0" sz="900" spc="-4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latin typeface="Arial MT"/>
                <a:cs typeface="Arial MT"/>
              </a:rPr>
              <a:t>OPERACIONALIZACAO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 spc="-85">
                <a:solidFill>
                  <a:srgbClr val="131313"/>
                </a:solidFill>
                <a:latin typeface="Arial MT"/>
                <a:cs typeface="Arial MT"/>
              </a:rPr>
              <a:t>DAS</a:t>
            </a:r>
            <a:r>
              <a:rPr dirty="0" sz="900" spc="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0F0F0F"/>
                </a:solidFill>
                <a:latin typeface="Arial MT"/>
                <a:cs typeface="Arial MT"/>
              </a:rPr>
              <a:t>UNIDADES</a:t>
            </a:r>
            <a:r>
              <a:rPr dirty="0" sz="900" spc="7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90">
                <a:latin typeface="Arial MT"/>
                <a:cs typeface="Arial MT"/>
              </a:rPr>
              <a:t>DE</a:t>
            </a:r>
            <a:r>
              <a:rPr dirty="0" sz="900" spc="-10"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131313"/>
                </a:solidFill>
                <a:latin typeface="Arial MT"/>
                <a:cs typeface="Arial MT"/>
              </a:rPr>
              <a:t>SAÚDE</a:t>
            </a:r>
            <a:r>
              <a:rPr dirty="0" sz="900" spc="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40">
                <a:solidFill>
                  <a:srgbClr val="212121"/>
                </a:solidFill>
                <a:latin typeface="Arial MT"/>
                <a:cs typeface="Arial MT"/>
              </a:rPr>
              <a:t>/ </a:t>
            </a:r>
            <a:r>
              <a:rPr dirty="0" sz="900" spc="-80">
                <a:latin typeface="Arial MT"/>
                <a:cs typeface="Arial MT"/>
              </a:rPr>
              <a:t>CEMES</a:t>
            </a:r>
            <a:r>
              <a:rPr dirty="0" sz="900" spc="80">
                <a:latin typeface="Arial MT"/>
                <a:cs typeface="Arial MT"/>
              </a:rPr>
              <a:t> </a:t>
            </a:r>
            <a:r>
              <a:rPr dirty="0" sz="900" spc="-40">
                <a:solidFill>
                  <a:srgbClr val="363636"/>
                </a:solidFill>
                <a:latin typeface="Arial MT"/>
                <a:cs typeface="Arial MT"/>
              </a:rPr>
              <a:t>/</a:t>
            </a:r>
            <a:r>
              <a:rPr dirty="0" sz="900" spc="-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900" spc="-85">
                <a:latin typeface="Arial MT"/>
                <a:cs typeface="Arial MT"/>
              </a:rPr>
              <a:t>SAMU</a:t>
            </a:r>
            <a:r>
              <a:rPr dirty="0" sz="900" spc="-35"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61616"/>
                </a:solidFill>
                <a:latin typeface="Arial MT"/>
                <a:cs typeface="Arial MT"/>
              </a:rPr>
              <a:t>192/SAÚDE</a:t>
            </a:r>
            <a:r>
              <a:rPr dirty="0" sz="900" spc="5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31313"/>
                </a:solidFill>
                <a:latin typeface="Arial MT"/>
                <a:cs typeface="Arial MT"/>
              </a:rPr>
              <a:t>MENTAL/UPA</a:t>
            </a:r>
            <a:r>
              <a:rPr dirty="0" sz="900" spc="7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330">
                <a:solidFill>
                  <a:srgbClr val="262626"/>
                </a:solidFill>
                <a:latin typeface="Arial MT"/>
                <a:cs typeface="Arial MT"/>
              </a:rPr>
              <a:t>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21941" y="4524647"/>
            <a:ext cx="612140" cy="5765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505"/>
              </a:spcBef>
            </a:pPr>
            <a:r>
              <a:rPr dirty="0" sz="950" spc="-10">
                <a:latin typeface="Arial MT"/>
                <a:cs typeface="Arial MT"/>
              </a:rPr>
              <a:t>OU.22</a:t>
            </a:r>
            <a:endParaRPr sz="95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385"/>
              </a:spcBef>
            </a:pPr>
            <a:r>
              <a:rPr dirty="0" sz="900" spc="-10">
                <a:solidFill>
                  <a:srgbClr val="111111"/>
                </a:solidFill>
                <a:latin typeface="Arial MT"/>
                <a:cs typeface="Arial MT"/>
              </a:rPr>
              <a:t>2.133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dirty="0" sz="850" spc="-30">
                <a:solidFill>
                  <a:srgbClr val="131313"/>
                </a:solidFill>
                <a:latin typeface="Arial MT"/>
                <a:cs typeface="Arial MT"/>
              </a:rPr>
              <a:t>3.3.9.0.30.03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26415" y="4945765"/>
            <a:ext cx="17570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5">
                <a:latin typeface="Arial MT"/>
                <a:cs typeface="Arial MT"/>
              </a:rPr>
              <a:t>OUTROS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MATERIAIS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0E0E0E"/>
                </a:solidFill>
                <a:latin typeface="Arial MT"/>
                <a:cs typeface="Arial MT"/>
              </a:rPr>
              <a:t>DE</a:t>
            </a:r>
            <a:r>
              <a:rPr dirty="0" sz="850" spc="-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CONSUMO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950796" y="4917582"/>
            <a:ext cx="2216150" cy="360045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509270">
              <a:lnSpc>
                <a:spcPct val="100000"/>
              </a:lnSpc>
              <a:spcBef>
                <a:spcPts val="320"/>
              </a:spcBef>
            </a:pP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SUS</a:t>
            </a: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62626"/>
                </a:solidFill>
                <a:latin typeface="Arial MT"/>
                <a:cs typeface="Arial MT"/>
              </a:rPr>
              <a:t>-</a:t>
            </a:r>
            <a:r>
              <a:rPr dirty="0" sz="850" spc="-7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0C0C0C"/>
                </a:solidFill>
                <a:latin typeface="Arial MT"/>
                <a:cs typeface="Arial MT"/>
              </a:rPr>
              <a:t>Manutenção</a:t>
            </a:r>
            <a:r>
              <a:rPr dirty="0" sz="850" spc="8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11111"/>
                </a:solidFill>
                <a:latin typeface="Arial MT"/>
                <a:cs typeface="Arial MT"/>
              </a:rPr>
              <a:t>ASPS</a:t>
            </a:r>
            <a:r>
              <a:rPr dirty="0" sz="850" spc="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D2D2D"/>
                </a:solidFill>
                <a:latin typeface="Arial MT"/>
                <a:cs typeface="Arial MT"/>
              </a:rPr>
              <a:t>-</a:t>
            </a:r>
            <a:r>
              <a:rPr dirty="0" sz="850" spc="-6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81818"/>
                </a:solidFill>
                <a:latin typeface="Arial MT"/>
                <a:cs typeface="Arial MT"/>
              </a:rPr>
              <a:t>Governo</a:t>
            </a:r>
            <a:r>
              <a:rPr dirty="0" sz="850" spc="6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61616"/>
                </a:solidFill>
                <a:latin typeface="Arial MT"/>
                <a:cs typeface="Arial MT"/>
              </a:rPr>
              <a:t>f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 sz="950" spc="-45">
                <a:solidFill>
                  <a:srgbClr val="131313"/>
                </a:solidFill>
                <a:latin typeface="Arial MT"/>
                <a:cs typeface="Arial MT"/>
              </a:rPr>
              <a:t>Total</a:t>
            </a:r>
            <a:r>
              <a:rPr dirty="0" sz="950" spc="-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50" spc="-65">
                <a:solidFill>
                  <a:srgbClr val="0F0F0F"/>
                </a:solidFill>
                <a:latin typeface="Arial MT"/>
                <a:cs typeface="Arial MT"/>
              </a:rPr>
              <a:t>do</a:t>
            </a:r>
            <a:r>
              <a:rPr dirty="0" sz="950" spc="-6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50" spc="-40">
                <a:solidFill>
                  <a:srgbClr val="131313"/>
                </a:solidFill>
                <a:latin typeface="Arial MT"/>
                <a:cs typeface="Arial MT"/>
              </a:rPr>
              <a:t>Projeto</a:t>
            </a:r>
            <a:r>
              <a:rPr dirty="0" sz="950" spc="-1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0F0F0F"/>
                </a:solidFill>
                <a:latin typeface="Arial MT"/>
                <a:cs typeface="Arial MT"/>
              </a:rPr>
              <a:t>/</a:t>
            </a:r>
            <a:r>
              <a:rPr dirty="0" sz="950" spc="-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50" spc="-50">
                <a:solidFill>
                  <a:srgbClr val="0C0C0C"/>
                </a:solidFill>
                <a:latin typeface="Arial MT"/>
                <a:cs typeface="Arial MT"/>
              </a:rPr>
              <a:t>Atividade</a:t>
            </a:r>
            <a:r>
              <a:rPr dirty="0" sz="950" spc="-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950" spc="-25">
                <a:solidFill>
                  <a:srgbClr val="1C1C1C"/>
                </a:solidFill>
                <a:latin typeface="Arial MT"/>
                <a:cs typeface="Arial MT"/>
              </a:rPr>
              <a:t>R$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368667" y="4917582"/>
            <a:ext cx="528955" cy="360045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535.000,00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 sz="950" spc="-80">
                <a:solidFill>
                  <a:srgbClr val="181818"/>
                </a:solidFill>
                <a:latin typeface="Arial MT"/>
                <a:cs typeface="Arial MT"/>
              </a:rPr>
              <a:t>535.000,00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16739" y="5307002"/>
            <a:ext cx="329184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solidFill>
                  <a:srgbClr val="0C0C0C"/>
                </a:solidFill>
                <a:latin typeface="Arial MT"/>
                <a:cs typeface="Arial MT"/>
              </a:rPr>
              <a:t>GARANTIA</a:t>
            </a:r>
            <a:r>
              <a:rPr dirty="0" sz="850" spc="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50" spc="-4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ASSISTÊNCIA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FARMACÊUTICA</a:t>
            </a:r>
            <a:r>
              <a:rPr dirty="0" sz="850" spc="105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81818"/>
                </a:solidFill>
                <a:latin typeface="Arial MT"/>
                <a:cs typeface="Arial MT"/>
              </a:rPr>
              <a:t>NO</a:t>
            </a:r>
            <a:r>
              <a:rPr dirty="0" sz="850" spc="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A1A1A"/>
                </a:solidFill>
                <a:latin typeface="Arial MT"/>
                <a:cs typeface="Arial MT"/>
              </a:rPr>
              <a:t>AMBITO</a:t>
            </a:r>
            <a:r>
              <a:rPr dirty="0" sz="850" spc="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A1A1A"/>
                </a:solidFill>
                <a:latin typeface="Arial MT"/>
                <a:cs typeface="Arial MT"/>
              </a:rPr>
              <a:t>DO</a:t>
            </a:r>
            <a:r>
              <a:rPr dirty="0" sz="850" spc="-3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61616"/>
                </a:solidFill>
                <a:latin typeface="Arial MT"/>
                <a:cs typeface="Arial MT"/>
              </a:rPr>
              <a:t>SUS.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17099" y="5271254"/>
            <a:ext cx="2786380" cy="36576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380"/>
              </a:spcBef>
            </a:pP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2.759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  <a:tabLst>
                <a:tab pos="814069" algn="l"/>
              </a:tabLst>
            </a:pPr>
            <a:r>
              <a:rPr dirty="0" sz="900" spc="-10">
                <a:solidFill>
                  <a:srgbClr val="1C1C1C"/>
                </a:solidFill>
                <a:latin typeface="Arial MT"/>
                <a:cs typeface="Arial MT"/>
              </a:rPr>
              <a:t>3.3.9.0.32.00</a:t>
            </a:r>
            <a:r>
              <a:rPr dirty="0" sz="900">
                <a:solidFill>
                  <a:srgbClr val="1C1C1C"/>
                </a:solidFill>
                <a:latin typeface="Arial MT"/>
                <a:cs typeface="Arial MT"/>
              </a:rPr>
              <a:t>	</a:t>
            </a:r>
            <a:r>
              <a:rPr dirty="0" sz="900" spc="-80">
                <a:solidFill>
                  <a:srgbClr val="0E0E0E"/>
                </a:solidFill>
                <a:latin typeface="Arial MT"/>
                <a:cs typeface="Arial MT"/>
              </a:rPr>
              <a:t>MATERIAL</a:t>
            </a:r>
            <a:r>
              <a:rPr dirty="0" sz="900" spc="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900" spc="-4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latin typeface="Arial MT"/>
                <a:cs typeface="Arial MT"/>
              </a:rPr>
              <a:t>DISTRIBUICAO</a:t>
            </a:r>
            <a:r>
              <a:rPr dirty="0" sz="900" spc="100">
                <a:latin typeface="Arial MT"/>
                <a:cs typeface="Arial MT"/>
              </a:rPr>
              <a:t> </a:t>
            </a:r>
            <a:r>
              <a:rPr dirty="0" sz="900" spc="-60">
                <a:solidFill>
                  <a:srgbClr val="0E0E0E"/>
                </a:solidFill>
                <a:latin typeface="Arial MT"/>
                <a:cs typeface="Arial MT"/>
              </a:rPr>
              <a:t>GRATUITA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941497" y="5445770"/>
            <a:ext cx="2214245" cy="70612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510540">
              <a:lnSpc>
                <a:spcPct val="100000"/>
              </a:lnSpc>
              <a:spcBef>
                <a:spcPts val="325"/>
              </a:spcBef>
            </a:pPr>
            <a:r>
              <a:rPr dirty="0" sz="900" spc="-20">
                <a:solidFill>
                  <a:srgbClr val="1F1F1F"/>
                </a:solidFill>
                <a:latin typeface="Arial MT"/>
                <a:cs typeface="Arial MT"/>
              </a:rPr>
              <a:t>sUS</a:t>
            </a:r>
            <a:r>
              <a:rPr dirty="0" sz="900" spc="-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212121"/>
                </a:solidFill>
                <a:latin typeface="Arial MT"/>
                <a:cs typeface="Arial MT"/>
              </a:rPr>
              <a:t>-</a:t>
            </a:r>
            <a:r>
              <a:rPr dirty="0" sz="900" spc="-6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A1A1A"/>
                </a:solidFill>
                <a:latin typeface="Arial MT"/>
                <a:cs typeface="Arial MT"/>
              </a:rPr>
              <a:t>Manutenção</a:t>
            </a:r>
            <a:r>
              <a:rPr dirty="0" sz="900" spc="7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900" spc="-90">
                <a:solidFill>
                  <a:srgbClr val="212121"/>
                </a:solidFill>
                <a:latin typeface="Arial MT"/>
                <a:cs typeface="Arial MT"/>
              </a:rPr>
              <a:t>ASPS</a:t>
            </a:r>
            <a:r>
              <a:rPr dirty="0" sz="900" spc="-3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2A2A2A"/>
                </a:solidFill>
                <a:latin typeface="Arial MT"/>
                <a:cs typeface="Arial MT"/>
              </a:rPr>
              <a:t>-</a:t>
            </a:r>
            <a:r>
              <a:rPr dirty="0" sz="900" spc="-7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81818"/>
                </a:solidFill>
                <a:latin typeface="Arial MT"/>
                <a:cs typeface="Arial MT"/>
              </a:rPr>
              <a:t>Governo</a:t>
            </a:r>
            <a:r>
              <a:rPr dirty="0" sz="900" spc="-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2A2A2A"/>
                </a:solidFill>
                <a:latin typeface="Arial MT"/>
                <a:cs typeface="Arial MT"/>
              </a:rPr>
              <a:t>I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dirty="0" sz="950" spc="-45">
                <a:solidFill>
                  <a:srgbClr val="131313"/>
                </a:solidFill>
                <a:latin typeface="Arial MT"/>
                <a:cs typeface="Arial MT"/>
              </a:rPr>
              <a:t>Total</a:t>
            </a:r>
            <a:r>
              <a:rPr dirty="0" sz="950" spc="-5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50" spc="-45">
                <a:solidFill>
                  <a:srgbClr val="1C1C1C"/>
                </a:solidFill>
                <a:latin typeface="Arial MT"/>
                <a:cs typeface="Arial MT"/>
              </a:rPr>
              <a:t>do</a:t>
            </a:r>
            <a:r>
              <a:rPr dirty="0" sz="950" spc="-5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50" spc="-45">
                <a:solidFill>
                  <a:srgbClr val="0C0C0C"/>
                </a:solidFill>
                <a:latin typeface="Arial MT"/>
                <a:cs typeface="Arial MT"/>
              </a:rPr>
              <a:t>Projeto</a:t>
            </a:r>
            <a:r>
              <a:rPr dirty="0" sz="9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131313"/>
                </a:solidFill>
                <a:latin typeface="Arial MT"/>
                <a:cs typeface="Arial MT"/>
              </a:rPr>
              <a:t>/</a:t>
            </a:r>
            <a:r>
              <a:rPr dirty="0" sz="950" spc="-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50" spc="-50">
                <a:solidFill>
                  <a:srgbClr val="111111"/>
                </a:solidFill>
                <a:latin typeface="Arial MT"/>
                <a:cs typeface="Arial MT"/>
              </a:rPr>
              <a:t>Atividade</a:t>
            </a:r>
            <a:r>
              <a:rPr dirty="0" sz="950" spc="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50" spc="-25">
                <a:solidFill>
                  <a:srgbClr val="232323"/>
                </a:solidFill>
                <a:latin typeface="Arial MT"/>
                <a:cs typeface="Arial MT"/>
              </a:rPr>
              <a:t>R$</a:t>
            </a:r>
            <a:endParaRPr sz="9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000" spc="-70">
                <a:solidFill>
                  <a:srgbClr val="131313"/>
                </a:solidFill>
                <a:latin typeface="Arial MT"/>
                <a:cs typeface="Arial MT"/>
              </a:rPr>
              <a:t>Total</a:t>
            </a:r>
            <a:r>
              <a:rPr dirty="0" sz="1000" spc="-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000" spc="-114">
                <a:solidFill>
                  <a:srgbClr val="212121"/>
                </a:solidFill>
                <a:latin typeface="Arial MT"/>
                <a:cs typeface="Arial MT"/>
              </a:rPr>
              <a:t>da</a:t>
            </a:r>
            <a:r>
              <a:rPr dirty="0" sz="1000" spc="-7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000" spc="-70">
                <a:solidFill>
                  <a:srgbClr val="0F0F0F"/>
                </a:solidFill>
                <a:latin typeface="Arial MT"/>
                <a:cs typeface="Arial MT"/>
              </a:rPr>
              <a:t>Unidade</a:t>
            </a:r>
            <a:r>
              <a:rPr dirty="0" sz="1000" spc="1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000" spc="-25">
                <a:solidFill>
                  <a:srgbClr val="131313"/>
                </a:solidFill>
                <a:latin typeface="Arial MT"/>
                <a:cs typeface="Arial MT"/>
              </a:rPr>
              <a:t>RS</a:t>
            </a:r>
            <a:endParaRPr sz="1000">
              <a:latin typeface="Arial MT"/>
              <a:cs typeface="Arial MT"/>
            </a:endParaRPr>
          </a:p>
          <a:p>
            <a:pPr marL="408305">
              <a:lnSpc>
                <a:spcPct val="100000"/>
              </a:lnSpc>
              <a:spcBef>
                <a:spcPts val="60"/>
              </a:spcBef>
            </a:pPr>
            <a:r>
              <a:rPr dirty="0" sz="1000" spc="-75">
                <a:latin typeface="Arial MT"/>
                <a:cs typeface="Arial MT"/>
              </a:rPr>
              <a:t>Valor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 spc="-75">
                <a:solidFill>
                  <a:srgbClr val="111111"/>
                </a:solidFill>
                <a:latin typeface="Arial MT"/>
                <a:cs typeface="Arial MT"/>
              </a:rPr>
              <a:t>Total</a:t>
            </a:r>
            <a:r>
              <a:rPr dirty="0" sz="1000" spc="-6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00" spc="-90">
                <a:solidFill>
                  <a:srgbClr val="0A0A0A"/>
                </a:solidFill>
                <a:latin typeface="Arial MT"/>
                <a:cs typeface="Arial MT"/>
              </a:rPr>
              <a:t>Suplementado</a:t>
            </a:r>
            <a:r>
              <a:rPr dirty="0" sz="1000" spc="7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000" spc="-25">
                <a:solidFill>
                  <a:srgbClr val="1C1C1C"/>
                </a:solidFill>
                <a:latin typeface="Arial MT"/>
                <a:cs typeface="Arial MT"/>
              </a:rPr>
              <a:t>R$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359874" y="5445770"/>
            <a:ext cx="533400" cy="70612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72390">
              <a:lnSpc>
                <a:spcPct val="100000"/>
              </a:lnSpc>
              <a:spcBef>
                <a:spcPts val="325"/>
              </a:spcBef>
            </a:pPr>
            <a:r>
              <a:rPr dirty="0" sz="900" spc="-55">
                <a:solidFill>
                  <a:srgbClr val="181818"/>
                </a:solidFill>
                <a:latin typeface="Arial MT"/>
                <a:cs typeface="Arial MT"/>
              </a:rPr>
              <a:t>65.000.00</a:t>
            </a:r>
            <a:endParaRPr sz="900">
              <a:latin typeface="Arial MT"/>
              <a:cs typeface="Arial MT"/>
            </a:endParaRPr>
          </a:p>
          <a:p>
            <a:pPr marL="71755">
              <a:lnSpc>
                <a:spcPct val="100000"/>
              </a:lnSpc>
              <a:spcBef>
                <a:spcPts val="235"/>
              </a:spcBef>
            </a:pPr>
            <a:r>
              <a:rPr dirty="0" sz="950" spc="-75">
                <a:solidFill>
                  <a:srgbClr val="1A1A1A"/>
                </a:solidFill>
                <a:latin typeface="Arial MT"/>
                <a:cs typeface="Arial MT"/>
              </a:rPr>
              <a:t>65.000,00</a:t>
            </a:r>
            <a:endParaRPr sz="950">
              <a:latin typeface="Arial MT"/>
              <a:cs typeface="Arial MT"/>
            </a:endParaRPr>
          </a:p>
          <a:p>
            <a:pPr marL="12700" marR="10160" indent="635">
              <a:lnSpc>
                <a:spcPct val="105000"/>
              </a:lnSpc>
              <a:spcBef>
                <a:spcPts val="155"/>
              </a:spcBef>
            </a:pPr>
            <a:r>
              <a:rPr dirty="0" sz="1000" spc="-105">
                <a:solidFill>
                  <a:srgbClr val="1A1A1A"/>
                </a:solidFill>
                <a:latin typeface="Arial MT"/>
                <a:cs typeface="Arial MT"/>
              </a:rPr>
              <a:t>soo.ooo,oo</a:t>
            </a:r>
            <a:r>
              <a:rPr dirty="0" sz="1000" spc="50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000" spc="-110">
                <a:solidFill>
                  <a:srgbClr val="161616"/>
                </a:solidFill>
                <a:latin typeface="Arial MT"/>
                <a:cs typeface="Arial MT"/>
              </a:rPr>
              <a:t>e00.000,00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742295" y="6184944"/>
            <a:ext cx="5992495" cy="2832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481965" marR="5080" indent="-469900">
              <a:lnSpc>
                <a:spcPts val="1010"/>
              </a:lnSpc>
              <a:spcBef>
                <a:spcPts val="140"/>
              </a:spcBef>
            </a:pPr>
            <a:r>
              <a:rPr dirty="0" sz="850" spc="-30">
                <a:solidFill>
                  <a:srgbClr val="0C0C0C"/>
                </a:solidFill>
                <a:latin typeface="Arial MT"/>
                <a:cs typeface="Arial MT"/>
              </a:rPr>
              <a:t>Artigo 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2º</a:t>
            </a:r>
            <a:r>
              <a:rPr dirty="0" sz="850" spc="-5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D2D2D"/>
                </a:solidFill>
                <a:latin typeface="Arial MT"/>
                <a:cs typeface="Arial MT"/>
              </a:rPr>
              <a:t>-</a:t>
            </a:r>
            <a:r>
              <a:rPr dirty="0" sz="850" spc="-1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C1C1C"/>
                </a:solidFill>
                <a:latin typeface="Arial MT"/>
                <a:cs typeface="Arial MT"/>
              </a:rPr>
              <a:t>As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31313"/>
                </a:solidFill>
                <a:latin typeface="Arial MT"/>
                <a:cs typeface="Arial MT"/>
              </a:rPr>
              <a:t>despesas </a:t>
            </a:r>
            <a:r>
              <a:rPr dirty="0" sz="850" spc="-35">
                <a:solidFill>
                  <a:srgbClr val="111111"/>
                </a:solidFill>
                <a:latin typeface="Arial MT"/>
                <a:cs typeface="Arial MT"/>
              </a:rPr>
              <a:t>decorrentes</a:t>
            </a:r>
            <a:r>
              <a:rPr dirty="0" sz="850" spc="7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da</a:t>
            </a:r>
            <a:r>
              <a:rPr dirty="0" sz="850" spc="-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31313"/>
                </a:solidFill>
                <a:latin typeface="Arial MT"/>
                <a:cs typeface="Arial MT"/>
              </a:rPr>
              <a:t>abertura</a:t>
            </a:r>
            <a:r>
              <a:rPr dirty="0" sz="850" spc="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51515"/>
                </a:solidFill>
                <a:latin typeface="Arial MT"/>
                <a:cs typeface="Arial MT"/>
              </a:rPr>
              <a:t>do</a:t>
            </a:r>
            <a:r>
              <a:rPr dirty="0" sz="850" spc="-2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presente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11111"/>
                </a:solidFill>
                <a:latin typeface="Arial MT"/>
                <a:cs typeface="Arial MT"/>
              </a:rPr>
              <a:t>crédito</a:t>
            </a:r>
            <a:r>
              <a:rPr dirty="0" sz="8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0E0E0E"/>
                </a:solidFill>
                <a:latin typeface="Arial MT"/>
                <a:cs typeface="Arial MT"/>
              </a:rPr>
              <a:t>suplementar,</a:t>
            </a:r>
            <a:r>
              <a:rPr dirty="0" sz="850" spc="5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31313"/>
                </a:solidFill>
                <a:latin typeface="Arial MT"/>
                <a:cs typeface="Arial MT"/>
              </a:rPr>
              <a:t>serão</a:t>
            </a:r>
            <a:r>
              <a:rPr dirty="0" sz="850" spc="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31313"/>
                </a:solidFill>
                <a:latin typeface="Arial MT"/>
                <a:cs typeface="Arial MT"/>
              </a:rPr>
              <a:t>cobertas</a:t>
            </a:r>
            <a:r>
              <a:rPr dirty="0" sz="850" spc="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0F0F0F"/>
                </a:solidFill>
                <a:latin typeface="Arial MT"/>
                <a:cs typeface="Arial MT"/>
              </a:rPr>
              <a:t>com</a:t>
            </a:r>
            <a:r>
              <a:rPr dirty="0" sz="85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F1F1F"/>
                </a:solidFill>
                <a:latin typeface="Arial MT"/>
                <a:cs typeface="Arial MT"/>
              </a:rPr>
              <a:t>recursos</a:t>
            </a:r>
            <a:r>
              <a:rPr dirty="0" sz="850" spc="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A2A2A"/>
                </a:solidFill>
                <a:latin typeface="Arial MT"/>
                <a:cs typeface="Arial MT"/>
              </a:rPr>
              <a:t>de </a:t>
            </a:r>
            <a:r>
              <a:rPr dirty="0" sz="850" spc="-40">
                <a:solidFill>
                  <a:srgbClr val="1D1D1D"/>
                </a:solidFill>
                <a:latin typeface="Arial MT"/>
                <a:cs typeface="Arial MT"/>
              </a:rPr>
              <a:t>que</a:t>
            </a:r>
            <a:r>
              <a:rPr dirty="0" sz="850" spc="-2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F1F1F"/>
                </a:solidFill>
                <a:latin typeface="Arial MT"/>
                <a:cs typeface="Arial MT"/>
              </a:rPr>
              <a:t>trata</a:t>
            </a:r>
            <a:r>
              <a:rPr dirty="0" sz="850" spc="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D2D2D"/>
                </a:solidFill>
                <a:latin typeface="Arial MT"/>
                <a:cs typeface="Arial MT"/>
              </a:rPr>
              <a:t>o</a:t>
            </a:r>
            <a:r>
              <a:rPr dirty="0" sz="850" spc="-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Artigo </a:t>
            </a:r>
            <a:r>
              <a:rPr dirty="0" sz="850" spc="-35">
                <a:solidFill>
                  <a:srgbClr val="1F1F1F"/>
                </a:solidFill>
                <a:latin typeface="Arial MT"/>
                <a:cs typeface="Arial MT"/>
              </a:rPr>
              <a:t>43</a:t>
            </a:r>
            <a:r>
              <a:rPr dirty="0" sz="850" spc="-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31313"/>
                </a:solidFill>
                <a:latin typeface="Arial MT"/>
                <a:cs typeface="Arial MT"/>
              </a:rPr>
              <a:t>parágrafo</a:t>
            </a:r>
            <a:r>
              <a:rPr dirty="0" sz="850" spc="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1°</a:t>
            </a:r>
            <a:r>
              <a:rPr dirty="0" sz="850" spc="-9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11111"/>
                </a:solidFill>
                <a:latin typeface="Arial MT"/>
                <a:cs typeface="Arial MT"/>
              </a:rPr>
              <a:t>da</a:t>
            </a:r>
            <a:r>
              <a:rPr dirty="0" sz="8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61616"/>
                </a:solidFill>
                <a:latin typeface="Arial MT"/>
                <a:cs typeface="Arial MT"/>
              </a:rPr>
              <a:t>Lei</a:t>
            </a:r>
            <a:r>
              <a:rPr dirty="0" sz="850" spc="-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C0C0C"/>
                </a:solidFill>
                <a:latin typeface="Arial MT"/>
                <a:cs typeface="Arial MT"/>
              </a:rPr>
              <a:t>Federal</a:t>
            </a:r>
            <a:r>
              <a:rPr dirty="0" sz="850" spc="-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F1F1F"/>
                </a:solidFill>
                <a:latin typeface="Arial MT"/>
                <a:cs typeface="Arial MT"/>
              </a:rPr>
              <a:t>N°</a:t>
            </a:r>
            <a:r>
              <a:rPr dirty="0" sz="850" spc="-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4.320/64,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Inciso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E0E0E"/>
                </a:solidFill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594760" y="6537975"/>
            <a:ext cx="1708785" cy="391795"/>
          </a:xfrm>
          <a:prstGeom prst="rect">
            <a:avLst/>
          </a:prstGeom>
        </p:spPr>
        <p:txBody>
          <a:bodyPr wrap="square" lIns="0" tIns="6794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35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-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51515"/>
                </a:solidFill>
                <a:latin typeface="Arial MT"/>
                <a:cs typeface="Arial MT"/>
              </a:rPr>
              <a:t>Excesso</a:t>
            </a:r>
            <a:r>
              <a:rPr dirty="0" sz="800" spc="3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Arrecadação:</a:t>
            </a:r>
            <a:endParaRPr sz="800">
              <a:latin typeface="Arial MT"/>
              <a:cs typeface="Arial MT"/>
            </a:endParaRPr>
          </a:p>
          <a:p>
            <a:pPr marL="370840">
              <a:lnSpc>
                <a:spcPct val="100000"/>
              </a:lnSpc>
              <a:spcBef>
                <a:spcPts val="470"/>
              </a:spcBef>
            </a:pPr>
            <a:r>
              <a:rPr dirty="0" sz="850" spc="-20">
                <a:latin typeface="Arial MT"/>
                <a:cs typeface="Arial MT"/>
              </a:rPr>
              <a:t>III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40">
                <a:latin typeface="Arial MT"/>
                <a:cs typeface="Arial MT"/>
              </a:rPr>
              <a:t> Anulação</a:t>
            </a:r>
            <a:r>
              <a:rPr dirty="0" sz="850" spc="95"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baseline="6535" sz="1275" spc="-30">
                <a:solidFill>
                  <a:srgbClr val="131313"/>
                </a:solidFill>
                <a:latin typeface="Arial MT"/>
                <a:cs typeface="Arial MT"/>
              </a:rPr>
              <a:t>D</a:t>
            </a:r>
            <a:r>
              <a:rPr dirty="0" sz="850" spc="-20">
                <a:solidFill>
                  <a:srgbClr val="131313"/>
                </a:solidFill>
                <a:latin typeface="Arial MT"/>
                <a:cs typeface="Arial MT"/>
              </a:rPr>
              <a:t>otasao</a:t>
            </a:r>
            <a:r>
              <a:rPr dirty="0" sz="850" spc="-1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D2D2D"/>
                </a:solidFill>
                <a:latin typeface="Arial MT"/>
                <a:cs typeface="Arial MT"/>
              </a:rPr>
              <a:t>: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281888" y="6883486"/>
            <a:ext cx="1950720" cy="38862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u="sng" sz="800" spc="-10" b="1">
                <a:solidFill>
                  <a:srgbClr val="131313"/>
                </a:solidFill>
                <a:uFill>
                  <a:solidFill>
                    <a:srgbClr val="343434"/>
                  </a:solidFill>
                </a:uFill>
                <a:latin typeface="Arial"/>
                <a:cs typeface="Arial"/>
              </a:rPr>
              <a:t>Doteçôes</a:t>
            </a:r>
            <a:r>
              <a:rPr dirty="0" u="sng" sz="800" spc="15" b="1">
                <a:solidFill>
                  <a:srgbClr val="131313"/>
                </a:solidFill>
                <a:uFill>
                  <a:solidFill>
                    <a:srgbClr val="34343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343434"/>
                  </a:solidFill>
                </a:uFill>
                <a:latin typeface="Arial"/>
                <a:cs typeface="Arial"/>
              </a:rPr>
              <a:t>Anuladas</a:t>
            </a:r>
            <a:r>
              <a:rPr dirty="0" u="sng" sz="800" spc="500" b="1">
                <a:uFill>
                  <a:solidFill>
                    <a:srgbClr val="343434"/>
                  </a:solidFill>
                </a:uFill>
                <a:latin typeface="Arial"/>
                <a:cs typeface="Arial"/>
              </a:rPr>
              <a:t> </a:t>
            </a:r>
            <a:endParaRPr sz="800">
              <a:latin typeface="Arial"/>
              <a:cs typeface="Arial"/>
            </a:endParaRPr>
          </a:p>
          <a:p>
            <a:pPr marL="60960">
              <a:lnSpc>
                <a:spcPct val="100000"/>
              </a:lnSpc>
              <a:spcBef>
                <a:spcPts val="385"/>
              </a:spcBef>
            </a:pPr>
            <a:r>
              <a:rPr dirty="0" sz="1000" spc="-10" b="1">
                <a:solidFill>
                  <a:srgbClr val="212121"/>
                </a:solidFill>
                <a:latin typeface="Arial"/>
                <a:cs typeface="Arial"/>
              </a:rPr>
              <a:t>FUNDO </a:t>
            </a:r>
            <a:r>
              <a:rPr dirty="0" sz="1000" spc="-10" b="1">
                <a:solidFill>
                  <a:srgbClr val="1F1F1F"/>
                </a:solidFill>
                <a:latin typeface="Arial"/>
                <a:cs typeface="Arial"/>
              </a:rPr>
              <a:t>MUNICIPAL</a:t>
            </a:r>
            <a:r>
              <a:rPr dirty="0" sz="1000" spc="3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1C1C1C"/>
                </a:solidFill>
                <a:latin typeface="Arial"/>
                <a:cs typeface="Arial"/>
              </a:rPr>
              <a:t>DE</a:t>
            </a:r>
            <a:r>
              <a:rPr dirty="0" sz="1000" spc="-6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000" spc="-20" b="1">
                <a:solidFill>
                  <a:srgbClr val="1C1C1C"/>
                </a:solidFill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99023" y="7212003"/>
            <a:ext cx="605790" cy="55943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900" spc="-10" b="1">
                <a:solidFill>
                  <a:srgbClr val="111111"/>
                </a:solidFill>
                <a:latin typeface="Arial"/>
                <a:cs typeface="Arial"/>
              </a:rPr>
              <a:t>os.z2</a:t>
            </a:r>
            <a:endParaRPr sz="90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375"/>
              </a:spcBef>
            </a:pPr>
            <a:r>
              <a:rPr dirty="0" sz="850" spc="-10">
                <a:latin typeface="Arial MT"/>
                <a:cs typeface="Arial MT"/>
              </a:rPr>
              <a:t>2.020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50" spc="-35">
                <a:latin typeface="Arial MT"/>
                <a:cs typeface="Arial MT"/>
              </a:rPr>
              <a:t>3.3.9.0.30.03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198966" y="7212003"/>
            <a:ext cx="2409190" cy="55943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95"/>
              </a:spcBef>
            </a:pPr>
            <a:r>
              <a:rPr dirty="0" sz="900" spc="-75" b="1">
                <a:solidFill>
                  <a:srgbClr val="151515"/>
                </a:solidFill>
                <a:latin typeface="Arial"/>
                <a:cs typeface="Arial"/>
              </a:rPr>
              <a:t>Fundo</a:t>
            </a:r>
            <a:r>
              <a:rPr dirty="0" sz="900" spc="25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900" spc="-60" b="1">
                <a:solidFill>
                  <a:srgbClr val="0F0F0F"/>
                </a:solidFill>
                <a:latin typeface="Arial"/>
                <a:cs typeface="Arial"/>
              </a:rPr>
              <a:t>Municipal</a:t>
            </a:r>
            <a:r>
              <a:rPr dirty="0" sz="900" spc="-5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900" spc="-55" b="1">
                <a:solidFill>
                  <a:srgbClr val="181818"/>
                </a:solidFill>
                <a:latin typeface="Arial"/>
                <a:cs typeface="Arial"/>
              </a:rPr>
              <a:t>de</a:t>
            </a:r>
            <a:r>
              <a:rPr dirty="0" sz="900" spc="-3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900" spc="-10">
                <a:solidFill>
                  <a:srgbClr val="151515"/>
                </a:solidFill>
                <a:latin typeface="Arial MT"/>
                <a:cs typeface="Arial MT"/>
              </a:rPr>
              <a:t>Saade</a:t>
            </a:r>
            <a:endParaRPr sz="900">
              <a:latin typeface="Arial MT"/>
              <a:cs typeface="Arial MT"/>
            </a:endParaRPr>
          </a:p>
          <a:p>
            <a:pPr marL="12700" marR="5080" indent="1270">
              <a:lnSpc>
                <a:spcPct val="130600"/>
              </a:lnSpc>
              <a:spcBef>
                <a:spcPts val="60"/>
              </a:spcBef>
            </a:pPr>
            <a:r>
              <a:rPr dirty="0" sz="850" spc="-45">
                <a:solidFill>
                  <a:srgbClr val="0F0F0F"/>
                </a:solidFill>
                <a:latin typeface="Arial MT"/>
                <a:cs typeface="Arial MT"/>
              </a:rPr>
              <a:t>MANUTENCAO</a:t>
            </a:r>
            <a:r>
              <a:rPr dirty="0" sz="850" spc="6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62626"/>
                </a:solidFill>
                <a:latin typeface="Arial MT"/>
                <a:cs typeface="Arial MT"/>
              </a:rPr>
              <a:t>E</a:t>
            </a:r>
            <a:r>
              <a:rPr dirty="0" sz="850" spc="-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OPERACIONALTZAÇAO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51515"/>
                </a:solidFill>
                <a:latin typeface="Arial MT"/>
                <a:cs typeface="Arial MT"/>
              </a:rPr>
              <a:t>DO</a:t>
            </a:r>
            <a:r>
              <a:rPr dirty="0" sz="850" spc="-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D1D1D"/>
                </a:solidFill>
                <a:latin typeface="Arial MT"/>
                <a:cs typeface="Arial MT"/>
              </a:rPr>
              <a:t>FMS </a:t>
            </a:r>
            <a:r>
              <a:rPr dirty="0" sz="850" spc="-45">
                <a:solidFill>
                  <a:srgbClr val="1A1A1A"/>
                </a:solidFill>
                <a:latin typeface="Arial MT"/>
                <a:cs typeface="Arial MT"/>
              </a:rPr>
              <a:t>OUTROS</a:t>
            </a:r>
            <a:r>
              <a:rPr dirty="0" sz="850" spc="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MATERIAIS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CONSUMO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3793167" y="6531566"/>
            <a:ext cx="647700" cy="407670"/>
          </a:xfrm>
          <a:prstGeom prst="rect">
            <a:avLst/>
          </a:prstGeom>
        </p:spPr>
        <p:txBody>
          <a:bodyPr wrap="square" lIns="0" tIns="692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5"/>
              </a:spcBef>
            </a:pPr>
            <a:r>
              <a:rPr dirty="0" sz="950" spc="-90">
                <a:latin typeface="Arial MT"/>
                <a:cs typeface="Arial MT"/>
              </a:rPr>
              <a:t>R$600.000,00</a:t>
            </a:r>
            <a:endParaRPr sz="9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5600.000,00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3923347" y="7605249"/>
            <a:ext cx="2211705" cy="70802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509270">
              <a:lnSpc>
                <a:spcPct val="100000"/>
              </a:lnSpc>
              <a:spcBef>
                <a:spcPts val="350"/>
              </a:spcBef>
            </a:pPr>
            <a:r>
              <a:rPr dirty="0" sz="900" spc="-65">
                <a:solidFill>
                  <a:srgbClr val="161616"/>
                </a:solidFill>
                <a:latin typeface="Arial MT"/>
                <a:cs typeface="Arial MT"/>
              </a:rPr>
              <a:t>Recursos</a:t>
            </a:r>
            <a:r>
              <a:rPr dirty="0" sz="900" spc="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900" spc="-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1A1A1A"/>
                </a:solidFill>
                <a:latin typeface="Arial MT"/>
                <a:cs typeface="Arial MT"/>
              </a:rPr>
              <a:t>Impostos</a:t>
            </a:r>
            <a:r>
              <a:rPr dirty="0" sz="900" spc="4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1C1C1C"/>
                </a:solidFill>
                <a:latin typeface="Arial MT"/>
                <a:cs typeface="Arial MT"/>
              </a:rPr>
              <a:t>Vinculados</a:t>
            </a:r>
            <a:r>
              <a:rPr dirty="0" sz="900" spc="6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40">
                <a:solidFill>
                  <a:srgbClr val="1D1D1D"/>
                </a:solidFill>
                <a:latin typeface="Arial MT"/>
                <a:cs typeface="Arial MT"/>
              </a:rPr>
              <a:t>Sa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dirty="0" sz="900" spc="-50" b="1">
                <a:solidFill>
                  <a:srgbClr val="111111"/>
                </a:solidFill>
                <a:latin typeface="Arial"/>
                <a:cs typeface="Arial"/>
              </a:rPr>
              <a:t>Total</a:t>
            </a:r>
            <a:r>
              <a:rPr dirty="0" sz="900" spc="-3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900" spc="-70" b="1">
                <a:solidFill>
                  <a:srgbClr val="1A1A1A"/>
                </a:solidFill>
                <a:latin typeface="Arial"/>
                <a:cs typeface="Arial"/>
              </a:rPr>
              <a:t>do</a:t>
            </a:r>
            <a:r>
              <a:rPr dirty="0" sz="900" spc="-3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900" spc="-50" b="1">
                <a:latin typeface="Arial"/>
                <a:cs typeface="Arial"/>
              </a:rPr>
              <a:t>Projeto</a:t>
            </a:r>
            <a:r>
              <a:rPr dirty="0" sz="900" spc="50" b="1">
                <a:latin typeface="Arial"/>
                <a:cs typeface="Arial"/>
              </a:rPr>
              <a:t> </a:t>
            </a:r>
            <a:r>
              <a:rPr dirty="0" sz="900" spc="-40" b="1">
                <a:solidFill>
                  <a:srgbClr val="212121"/>
                </a:solidFill>
                <a:latin typeface="Arial"/>
                <a:cs typeface="Arial"/>
              </a:rPr>
              <a:t>/</a:t>
            </a:r>
            <a:r>
              <a:rPr dirty="0" sz="900" spc="-2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900" spc="-70" b="1">
                <a:latin typeface="Arial"/>
                <a:cs typeface="Arial"/>
              </a:rPr>
              <a:t>Atividade</a:t>
            </a:r>
            <a:r>
              <a:rPr dirty="0" sz="900" spc="20" b="1">
                <a:latin typeface="Arial"/>
                <a:cs typeface="Arial"/>
              </a:rPr>
              <a:t> </a:t>
            </a:r>
            <a:r>
              <a:rPr dirty="0" sz="900" spc="-25" b="1">
                <a:solidFill>
                  <a:srgbClr val="0F0F0F"/>
                </a:solidFill>
                <a:latin typeface="Arial"/>
                <a:cs typeface="Arial"/>
              </a:rPr>
              <a:t>R$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dirty="0" sz="950" spc="-45">
                <a:solidFill>
                  <a:srgbClr val="131313"/>
                </a:solidFill>
                <a:latin typeface="Arial MT"/>
                <a:cs typeface="Arial MT"/>
              </a:rPr>
              <a:t>Total</a:t>
            </a:r>
            <a:r>
              <a:rPr dirty="0" sz="950" spc="-6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50" spc="-85">
                <a:solidFill>
                  <a:srgbClr val="161616"/>
                </a:solidFill>
                <a:latin typeface="Arial MT"/>
                <a:cs typeface="Arial MT"/>
              </a:rPr>
              <a:t>da</a:t>
            </a:r>
            <a:r>
              <a:rPr dirty="0" sz="950" spc="-6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50" spc="-45">
                <a:solidFill>
                  <a:srgbClr val="0E0E0E"/>
                </a:solidFill>
                <a:latin typeface="Arial MT"/>
                <a:cs typeface="Arial MT"/>
              </a:rPr>
              <a:t>Unidade</a:t>
            </a:r>
            <a:r>
              <a:rPr dirty="0" sz="950" spc="17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950" spc="-25">
                <a:solidFill>
                  <a:srgbClr val="1F1F1F"/>
                </a:solidFill>
                <a:latin typeface="Arial MT"/>
                <a:cs typeface="Arial MT"/>
              </a:rPr>
              <a:t>RS</a:t>
            </a:r>
            <a:endParaRPr sz="950">
              <a:latin typeface="Arial MT"/>
              <a:cs typeface="Arial MT"/>
            </a:endParaRPr>
          </a:p>
          <a:p>
            <a:pPr marL="705485">
              <a:lnSpc>
                <a:spcPct val="100000"/>
              </a:lnSpc>
              <a:spcBef>
                <a:spcPts val="195"/>
              </a:spcBef>
            </a:pPr>
            <a:r>
              <a:rPr dirty="0" sz="950" spc="-50">
                <a:solidFill>
                  <a:srgbClr val="161616"/>
                </a:solidFill>
                <a:latin typeface="Arial MT"/>
                <a:cs typeface="Arial MT"/>
              </a:rPr>
              <a:t>Valor</a:t>
            </a:r>
            <a:r>
              <a:rPr dirty="0" sz="950" spc="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50" spc="-60">
                <a:solidFill>
                  <a:srgbClr val="0F0F0F"/>
                </a:solidFill>
                <a:latin typeface="Arial MT"/>
                <a:cs typeface="Arial MT"/>
              </a:rPr>
              <a:t>Total</a:t>
            </a:r>
            <a:r>
              <a:rPr dirty="0" sz="95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50" spc="-50">
                <a:solidFill>
                  <a:srgbClr val="151515"/>
                </a:solidFill>
                <a:latin typeface="Arial MT"/>
                <a:cs typeface="Arial MT"/>
              </a:rPr>
              <a:t>Anulado</a:t>
            </a:r>
            <a:r>
              <a:rPr dirty="0" sz="950" spc="2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950" spc="-25">
                <a:solidFill>
                  <a:srgbClr val="232323"/>
                </a:solidFill>
                <a:latin typeface="Arial MT"/>
                <a:cs typeface="Arial MT"/>
              </a:rPr>
              <a:t>R$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341930" y="7605249"/>
            <a:ext cx="529590" cy="36385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900" spc="-55">
                <a:solidFill>
                  <a:srgbClr val="212121"/>
                </a:solidFill>
                <a:latin typeface="Arial MT"/>
                <a:cs typeface="Arial MT"/>
              </a:rPr>
              <a:t>600.000,00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dirty="0" sz="900" spc="-55">
                <a:solidFill>
                  <a:srgbClr val="151515"/>
                </a:solidFill>
                <a:latin typeface="Arial MT"/>
                <a:cs typeface="Arial MT"/>
              </a:rPr>
              <a:t>600.000,00</a:t>
            </a:r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4921" y="9730281"/>
            <a:ext cx="6671702" cy="19204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1250" y="192044"/>
            <a:ext cx="731646" cy="717882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667461" y="2488963"/>
            <a:ext cx="1954530" cy="0"/>
          </a:xfrm>
          <a:custGeom>
            <a:avLst/>
            <a:gdLst/>
            <a:ahLst/>
            <a:cxnLst/>
            <a:rect l="l" t="t" r="r" b="b"/>
            <a:pathLst>
              <a:path w="1954529" h="0">
                <a:moveTo>
                  <a:pt x="0" y="0"/>
                </a:moveTo>
                <a:lnTo>
                  <a:pt x="1954105" y="0"/>
                </a:lnTo>
              </a:path>
            </a:pathLst>
          </a:custGeom>
          <a:ln w="12193">
            <a:solidFill>
              <a:srgbClr val="3B3B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92658" y="1083682"/>
            <a:ext cx="6667500" cy="0"/>
          </a:xfrm>
          <a:custGeom>
            <a:avLst/>
            <a:gdLst/>
            <a:ahLst/>
            <a:cxnLst/>
            <a:rect l="l" t="t" r="r" b="b"/>
            <a:pathLst>
              <a:path w="6667500" h="0">
                <a:moveTo>
                  <a:pt x="0" y="0"/>
                </a:moveTo>
                <a:lnTo>
                  <a:pt x="6667129" y="0"/>
                </a:lnTo>
              </a:path>
            </a:pathLst>
          </a:custGeom>
          <a:ln w="18290">
            <a:solidFill>
              <a:srgbClr val="1F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182994" y="122950"/>
            <a:ext cx="3215005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937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1A1A1A"/>
                </a:solidFill>
                <a:latin typeface="Arial MT"/>
                <a:cs typeface="Arial MT"/>
              </a:rPr>
              <a:t>PREFEITURA</a:t>
            </a:r>
            <a:r>
              <a:rPr dirty="0" sz="1200" spc="10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61616"/>
                </a:solidFill>
                <a:latin typeface="Arial MT"/>
                <a:cs typeface="Arial MT"/>
              </a:rPr>
              <a:t>MUNICIPAL</a:t>
            </a:r>
            <a:r>
              <a:rPr dirty="0" sz="1200" spc="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51515"/>
                </a:solidFill>
                <a:latin typeface="Arial MT"/>
                <a:cs typeface="Arial MT"/>
              </a:rPr>
              <a:t>DE</a:t>
            </a:r>
            <a:r>
              <a:rPr dirty="0" sz="1200" spc="-3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151515"/>
                </a:solidFill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38100">
              <a:lnSpc>
                <a:spcPct val="100000"/>
              </a:lnSpc>
              <a:spcBef>
                <a:spcPts val="765"/>
              </a:spcBef>
            </a:pPr>
            <a:r>
              <a:rPr dirty="0" baseline="3086" sz="1350" spc="-89">
                <a:solidFill>
                  <a:srgbClr val="161616"/>
                </a:solidFill>
                <a:latin typeface="Arial MT"/>
                <a:cs typeface="Arial MT"/>
              </a:rPr>
              <a:t>Rua</a:t>
            </a:r>
            <a:r>
              <a:rPr dirty="0" baseline="3086" sz="1350" spc="22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baseline="3086" sz="1350" spc="-52">
                <a:solidFill>
                  <a:srgbClr val="131313"/>
                </a:solidFill>
                <a:latin typeface="Arial MT"/>
                <a:cs typeface="Arial MT"/>
              </a:rPr>
              <a:t>Maria</a:t>
            </a:r>
            <a:r>
              <a:rPr dirty="0" baseline="3086" sz="1350" spc="104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baseline="6172" sz="1350">
                <a:solidFill>
                  <a:srgbClr val="0F0F0F"/>
                </a:solidFill>
                <a:latin typeface="Arial MT"/>
                <a:cs typeface="Arial MT"/>
              </a:rPr>
              <a:t>Louren</a:t>
            </a:r>
            <a:r>
              <a:rPr dirty="0" sz="900">
                <a:solidFill>
                  <a:srgbClr val="0F0F0F"/>
                </a:solidFill>
                <a:latin typeface="Arial MT"/>
                <a:cs typeface="Arial MT"/>
              </a:rPr>
              <a:t>s•,</a:t>
            </a:r>
            <a:r>
              <a:rPr dirty="0" sz="900" spc="-4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baseline="3086" sz="1350" spc="-37">
                <a:latin typeface="Arial MT"/>
                <a:cs typeface="Arial MT"/>
              </a:rPr>
              <a:t>^^</a:t>
            </a:r>
            <a:endParaRPr baseline="3086" sz="1350">
              <a:latin typeface="Arial MT"/>
              <a:cs typeface="Arial MT"/>
            </a:endParaRPr>
          </a:p>
          <a:p>
            <a:pPr marL="38100">
              <a:lnSpc>
                <a:spcPct val="100000"/>
              </a:lnSpc>
              <a:spcBef>
                <a:spcPts val="15"/>
              </a:spcBef>
            </a:pPr>
            <a:r>
              <a:rPr dirty="0" sz="850" spc="-30">
                <a:latin typeface="Arial MT"/>
                <a:cs typeface="Arial MT"/>
              </a:rPr>
              <a:t>Fazenda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E0E0E"/>
                </a:solidFill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73377" y="1145919"/>
            <a:ext cx="47117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0">
                <a:solidFill>
                  <a:srgbClr val="0C0C0C"/>
                </a:solidFill>
                <a:latin typeface="Arial MT"/>
                <a:cs typeface="Arial MT"/>
              </a:rPr>
              <a:t>Artigo</a:t>
            </a:r>
            <a:r>
              <a:rPr dirty="0" sz="850" spc="-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C1C1C"/>
                </a:solidFill>
                <a:latin typeface="Arial MT"/>
                <a:cs typeface="Arial MT"/>
              </a:rPr>
              <a:t>3º</a:t>
            </a:r>
            <a:r>
              <a:rPr dirty="0" sz="850" spc="-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0F0F0F"/>
                </a:solidFill>
                <a:latin typeface="Arial MT"/>
                <a:cs typeface="Arial MT"/>
              </a:rPr>
              <a:t>-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77485" y="1145919"/>
            <a:ext cx="3443604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Arial MT"/>
                <a:cs typeface="Arial MT"/>
              </a:rPr>
              <a:t>Revogadas</a:t>
            </a:r>
            <a:r>
              <a:rPr dirty="0" sz="850" spc="6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as </a:t>
            </a:r>
            <a:r>
              <a:rPr dirty="0" sz="850" spc="-35">
                <a:latin typeface="Arial MT"/>
                <a:cs typeface="Arial MT"/>
              </a:rPr>
              <a:t>disposições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C1C1C"/>
                </a:solidFill>
                <a:latin typeface="Arial MT"/>
                <a:cs typeface="Arial MT"/>
              </a:rPr>
              <a:t>em</a:t>
            </a:r>
            <a:r>
              <a:rPr dirty="0" sz="850" spc="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contrário.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0C0C0C"/>
                </a:solidFill>
                <a:latin typeface="Arial MT"/>
                <a:cs typeface="Arial MT"/>
              </a:rPr>
              <a:t>Publique-</a:t>
            </a:r>
            <a:r>
              <a:rPr dirty="0" sz="850">
                <a:solidFill>
                  <a:srgbClr val="0C0C0C"/>
                </a:solidFill>
                <a:latin typeface="Arial MT"/>
                <a:cs typeface="Arial MT"/>
              </a:rPr>
              <a:t>se,</a:t>
            </a:r>
            <a:r>
              <a:rPr dirty="0" sz="850" spc="7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31313"/>
                </a:solidFill>
                <a:latin typeface="Arial MT"/>
                <a:cs typeface="Arial MT"/>
              </a:rPr>
              <a:t>afixe-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se</a:t>
            </a:r>
            <a:r>
              <a:rPr dirty="0" sz="850" spc="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e</a:t>
            </a:r>
            <a:r>
              <a:rPr dirty="0" sz="850" spc="-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cumpra-</a:t>
            </a:r>
            <a:r>
              <a:rPr dirty="0" sz="850" spc="-25">
                <a:latin typeface="Arial MT"/>
                <a:cs typeface="Arial MT"/>
              </a:rPr>
              <a:t>se.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665444" y="1907748"/>
            <a:ext cx="1904364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60">
                <a:latin typeface="Arial MT"/>
                <a:cs typeface="Arial MT"/>
              </a:rPr>
              <a:t>Gabinete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181818"/>
                </a:solidFill>
                <a:latin typeface="Arial MT"/>
                <a:cs typeface="Arial MT"/>
              </a:rPr>
              <a:t>do</a:t>
            </a:r>
            <a:r>
              <a:rPr dirty="0" sz="90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60">
                <a:solidFill>
                  <a:srgbClr val="131313"/>
                </a:solidFill>
                <a:latin typeface="Arial MT"/>
                <a:cs typeface="Arial MT"/>
              </a:rPr>
              <a:t>Prefeito,</a:t>
            </a:r>
            <a:r>
              <a:rPr dirty="0" sz="90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1F1F1F"/>
                </a:solidFill>
                <a:latin typeface="Arial MT"/>
                <a:cs typeface="Arial MT"/>
              </a:rPr>
              <a:t>16</a:t>
            </a:r>
            <a:r>
              <a:rPr dirty="0" sz="900" spc="37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900" spc="204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51515"/>
                </a:solidFill>
                <a:latin typeface="Arial MT"/>
                <a:cs typeface="Arial MT"/>
              </a:rPr>
              <a:t>junho,</a:t>
            </a:r>
            <a:r>
              <a:rPr dirty="0" sz="900" spc="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900" spc="-35">
                <a:solidFill>
                  <a:srgbClr val="0C0C0C"/>
                </a:solidFill>
                <a:latin typeface="Arial MT"/>
                <a:cs typeface="Arial MT"/>
              </a:rPr>
              <a:t>2025</a:t>
            </a:r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2025-07-07T17:14:24Z</dcterms:created>
  <dcterms:modified xsi:type="dcterms:W3CDTF">2025-07-07T17:14:24Z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2025-07-07T00:00:00Z</vt:filetime>
  </property>
  <property fmtid="{D5CDD505-2E9C-101B-9397-08002B2CF9AE}" pid="5" name="Producer">
    <vt:lpwstr>www.ilovepdf.com</vt:lpwstr>
  </property>
</Properties>
</file>