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png" ContentType="image/png"/>
  <Default Extension="jpg" ContentType="image/jp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340600" cy="10471150"/>
  <p:notesSz cx="7340600" cy="1047115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51021" y="3246056"/>
            <a:ext cx="6244907" cy="219894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02042" y="5863844"/>
            <a:ext cx="5142865" cy="26177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67347" y="2408364"/>
            <a:ext cx="3195923" cy="691095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783679" y="2408364"/>
            <a:ext cx="3195923" cy="691095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png"/><Relationship Id="rId8" Type="http://schemas.openxmlformats.org/officeDocument/2006/relationships/image" Target="../media/image2.jpg"/><Relationship Id="rId9" Type="http://schemas.openxmlformats.org/officeDocument/2006/relationships/image" Target="../media/image3.jpg"/><Relationship Id="rId10" Type="http://schemas.openxmlformats.org/officeDocument/2006/relationships/image" Target="../media/image4.jpg"/><Relationship Id="rId11" Type="http://schemas.openxmlformats.org/officeDocument/2006/relationships/image" Target="../media/image5.jp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385442" y="169245"/>
            <a:ext cx="727200" cy="713387"/>
          </a:xfrm>
          <a:prstGeom prst="rect">
            <a:avLst/>
          </a:prstGeom>
        </p:spPr>
      </p:pic>
      <p:sp>
        <p:nvSpPr>
          <p:cNvPr id="17" name="bg object 17"/>
          <p:cNvSpPr/>
          <p:nvPr/>
        </p:nvSpPr>
        <p:spPr>
          <a:xfrm>
            <a:off x="295494" y="9734437"/>
            <a:ext cx="6674484" cy="0"/>
          </a:xfrm>
          <a:custGeom>
            <a:avLst/>
            <a:gdLst/>
            <a:ahLst/>
            <a:cxnLst/>
            <a:rect l="l" t="t" r="r" b="b"/>
            <a:pathLst>
              <a:path w="6674484" h="0">
                <a:moveTo>
                  <a:pt x="0" y="0"/>
                </a:moveTo>
                <a:lnTo>
                  <a:pt x="6674387" y="0"/>
                </a:lnTo>
              </a:path>
            </a:pathLst>
          </a:custGeom>
          <a:ln w="12194">
            <a:solidFill>
              <a:srgbClr val="3F3F3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8" name="bg object 18"/>
          <p:cNvSpPr/>
          <p:nvPr/>
        </p:nvSpPr>
        <p:spPr>
          <a:xfrm>
            <a:off x="2658515" y="9112509"/>
            <a:ext cx="1960880" cy="0"/>
          </a:xfrm>
          <a:custGeom>
            <a:avLst/>
            <a:gdLst/>
            <a:ahLst/>
            <a:cxnLst/>
            <a:rect l="l" t="t" r="r" b="b"/>
            <a:pathLst>
              <a:path w="1960879" h="0">
                <a:moveTo>
                  <a:pt x="0" y="0"/>
                </a:moveTo>
                <a:lnTo>
                  <a:pt x="1960544" y="0"/>
                </a:lnTo>
              </a:path>
            </a:pathLst>
          </a:custGeom>
          <a:ln w="12194">
            <a:solidFill>
              <a:srgbClr val="38343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9" name="bg object 19"/>
          <p:cNvSpPr/>
          <p:nvPr/>
        </p:nvSpPr>
        <p:spPr>
          <a:xfrm>
            <a:off x="307691" y="1057932"/>
            <a:ext cx="6671945" cy="0"/>
          </a:xfrm>
          <a:custGeom>
            <a:avLst/>
            <a:gdLst/>
            <a:ahLst/>
            <a:cxnLst/>
            <a:rect l="l" t="t" r="r" b="b"/>
            <a:pathLst>
              <a:path w="6671945" h="0">
                <a:moveTo>
                  <a:pt x="0" y="0"/>
                </a:moveTo>
                <a:lnTo>
                  <a:pt x="6671338" y="0"/>
                </a:lnTo>
              </a:path>
            </a:pathLst>
          </a:custGeom>
          <a:ln w="18292">
            <a:solidFill>
              <a:srgbClr val="1F1F1F"/>
            </a:solidFill>
          </a:ln>
        </p:spPr>
        <p:txBody>
          <a:bodyPr wrap="square" lIns="0" tIns="0" rIns="0" bIns="0" rtlCol="0"/>
          <a:lstStyle/>
          <a:p/>
        </p:txBody>
      </p:sp>
      <p:pic>
        <p:nvPicPr>
          <p:cNvPr id="20" name="bg object 20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6477460" y="7280261"/>
            <a:ext cx="457358" cy="105178"/>
          </a:xfrm>
          <a:prstGeom prst="rect">
            <a:avLst/>
          </a:prstGeom>
        </p:spPr>
      </p:pic>
      <p:pic>
        <p:nvPicPr>
          <p:cNvPr id="21" name="bg object 21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2896341" y="9777118"/>
            <a:ext cx="274415" cy="59449"/>
          </a:xfrm>
          <a:prstGeom prst="rect">
            <a:avLst/>
          </a:prstGeom>
        </p:spPr>
      </p:pic>
      <p:pic>
        <p:nvPicPr>
          <p:cNvPr id="22" name="bg object 22"/>
          <p:cNvPicPr/>
          <p:nvPr/>
        </p:nvPicPr>
        <p:blipFill>
          <a:blip r:embed="rId10" cstate="print"/>
          <a:stretch>
            <a:fillRect/>
          </a:stretch>
        </p:blipFill>
        <p:spPr>
          <a:xfrm>
            <a:off x="6482034" y="7632381"/>
            <a:ext cx="443637" cy="91460"/>
          </a:xfrm>
          <a:prstGeom prst="rect">
            <a:avLst/>
          </a:prstGeom>
        </p:spPr>
      </p:pic>
      <p:pic>
        <p:nvPicPr>
          <p:cNvPr id="23" name="bg object 23"/>
          <p:cNvPicPr/>
          <p:nvPr/>
        </p:nvPicPr>
        <p:blipFill>
          <a:blip r:embed="rId11" cstate="print"/>
          <a:stretch>
            <a:fillRect/>
          </a:stretch>
        </p:blipFill>
        <p:spPr>
          <a:xfrm>
            <a:off x="6454593" y="9790838"/>
            <a:ext cx="457358" cy="77740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67347" y="418846"/>
            <a:ext cx="6612255" cy="16753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67347" y="2408364"/>
            <a:ext cx="6612255" cy="691095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497963" y="9738170"/>
            <a:ext cx="2351024" cy="52355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67347" y="9738170"/>
            <a:ext cx="1689798" cy="52355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289804" y="9738170"/>
            <a:ext cx="1689798" cy="52355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269453" y="38917"/>
            <a:ext cx="3178810" cy="58102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3970">
              <a:lnSpc>
                <a:spcPct val="100000"/>
              </a:lnSpc>
              <a:spcBef>
                <a:spcPts val="100"/>
              </a:spcBef>
            </a:pPr>
            <a:r>
              <a:rPr dirty="0" sz="1250" spc="-40" b="1">
                <a:solidFill>
                  <a:srgbClr val="111111"/>
                </a:solidFill>
                <a:latin typeface="Arial"/>
                <a:cs typeface="Arial"/>
              </a:rPr>
              <a:t>PREFEITURA</a:t>
            </a:r>
            <a:r>
              <a:rPr dirty="0" sz="1250" spc="-5" b="1">
                <a:solidFill>
                  <a:srgbClr val="111111"/>
                </a:solidFill>
                <a:latin typeface="Arial"/>
                <a:cs typeface="Arial"/>
              </a:rPr>
              <a:t> </a:t>
            </a:r>
            <a:r>
              <a:rPr dirty="0" sz="1250" spc="-35" b="1">
                <a:solidFill>
                  <a:srgbClr val="161616"/>
                </a:solidFill>
                <a:latin typeface="Arial"/>
                <a:cs typeface="Arial"/>
              </a:rPr>
              <a:t>MUNICIPAL</a:t>
            </a:r>
            <a:r>
              <a:rPr dirty="0" sz="1250" spc="20" b="1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dirty="0" sz="1250" b="1">
                <a:solidFill>
                  <a:srgbClr val="232323"/>
                </a:solidFill>
                <a:latin typeface="Arial"/>
                <a:cs typeface="Arial"/>
              </a:rPr>
              <a:t>DE</a:t>
            </a:r>
            <a:r>
              <a:rPr dirty="0" sz="1250" spc="-75" b="1">
                <a:solidFill>
                  <a:srgbClr val="232323"/>
                </a:solidFill>
                <a:latin typeface="Arial"/>
                <a:cs typeface="Arial"/>
              </a:rPr>
              <a:t> </a:t>
            </a:r>
            <a:r>
              <a:rPr dirty="0" sz="1250" spc="-40" b="1">
                <a:solidFill>
                  <a:srgbClr val="181818"/>
                </a:solidFill>
                <a:latin typeface="Arial"/>
                <a:cs typeface="Arial"/>
              </a:rPr>
              <a:t>SEROPEDICA</a:t>
            </a:r>
            <a:endParaRPr sz="1250">
              <a:latin typeface="Arial"/>
              <a:cs typeface="Arial"/>
            </a:endParaRPr>
          </a:p>
          <a:p>
            <a:pPr marL="12700" marR="2008505">
              <a:lnSpc>
                <a:spcPct val="116500"/>
              </a:lnSpc>
              <a:spcBef>
                <a:spcPts val="495"/>
              </a:spcBef>
            </a:pPr>
            <a:r>
              <a:rPr dirty="0" sz="850">
                <a:latin typeface="Arial MT"/>
                <a:cs typeface="Arial MT"/>
              </a:rPr>
              <a:t>Rua</a:t>
            </a:r>
            <a:r>
              <a:rPr dirty="0" sz="850" spc="-20">
                <a:latin typeface="Arial MT"/>
                <a:cs typeface="Arial MT"/>
              </a:rPr>
              <a:t> </a:t>
            </a:r>
            <a:r>
              <a:rPr dirty="0" sz="850" spc="-20">
                <a:solidFill>
                  <a:srgbClr val="161616"/>
                </a:solidFill>
                <a:latin typeface="Arial MT"/>
                <a:cs typeface="Arial MT"/>
              </a:rPr>
              <a:t>Marla</a:t>
            </a:r>
            <a:r>
              <a:rPr dirty="0" sz="850" spc="-15">
                <a:solidFill>
                  <a:srgbClr val="161616"/>
                </a:solidFill>
                <a:latin typeface="Arial MT"/>
                <a:cs typeface="Arial MT"/>
              </a:rPr>
              <a:t> </a:t>
            </a:r>
            <a:r>
              <a:rPr dirty="0" sz="850">
                <a:latin typeface="Arial MT"/>
                <a:cs typeface="Arial MT"/>
              </a:rPr>
              <a:t>Lourenço,</a:t>
            </a:r>
            <a:r>
              <a:rPr dirty="0" sz="850" spc="-45">
                <a:latin typeface="Arial MT"/>
                <a:cs typeface="Arial MT"/>
              </a:rPr>
              <a:t> </a:t>
            </a:r>
            <a:r>
              <a:rPr dirty="0" sz="850" spc="-25">
                <a:latin typeface="Arial MT"/>
                <a:cs typeface="Arial MT"/>
              </a:rPr>
              <a:t>18 Fazenda </a:t>
            </a:r>
            <a:r>
              <a:rPr dirty="0" sz="850" spc="-10">
                <a:solidFill>
                  <a:srgbClr val="131313"/>
                </a:solidFill>
                <a:latin typeface="Arial MT"/>
                <a:cs typeface="Arial MT"/>
              </a:rPr>
              <a:t>Caxlas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3998595" y="1263211"/>
            <a:ext cx="2961005" cy="7239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134110">
              <a:lnSpc>
                <a:spcPct val="100000"/>
              </a:lnSpc>
              <a:spcBef>
                <a:spcPts val="100"/>
              </a:spcBef>
            </a:pPr>
            <a:r>
              <a:rPr dirty="0" sz="900" spc="-65">
                <a:solidFill>
                  <a:srgbClr val="131313"/>
                </a:solidFill>
                <a:latin typeface="Arial MT"/>
                <a:cs typeface="Arial MT"/>
              </a:rPr>
              <a:t>Decreto</a:t>
            </a:r>
            <a:r>
              <a:rPr dirty="0" sz="900">
                <a:solidFill>
                  <a:srgbClr val="131313"/>
                </a:solidFill>
                <a:latin typeface="Arial MT"/>
                <a:cs typeface="Arial MT"/>
              </a:rPr>
              <a:t> </a:t>
            </a:r>
            <a:r>
              <a:rPr dirty="0" sz="900" spc="-55">
                <a:solidFill>
                  <a:srgbClr val="181818"/>
                </a:solidFill>
                <a:latin typeface="Arial MT"/>
                <a:cs typeface="Arial MT"/>
              </a:rPr>
              <a:t>N°</a:t>
            </a:r>
            <a:r>
              <a:rPr dirty="0" sz="900" spc="-95">
                <a:solidFill>
                  <a:srgbClr val="181818"/>
                </a:solidFill>
                <a:latin typeface="Arial MT"/>
                <a:cs typeface="Arial MT"/>
              </a:rPr>
              <a:t> </a:t>
            </a:r>
            <a:r>
              <a:rPr dirty="0" sz="900" spc="-65">
                <a:solidFill>
                  <a:srgbClr val="0E0E0E"/>
                </a:solidFill>
                <a:latin typeface="Arial MT"/>
                <a:cs typeface="Arial MT"/>
              </a:rPr>
              <a:t>2948</a:t>
            </a:r>
            <a:r>
              <a:rPr dirty="0" sz="900" spc="-20">
                <a:solidFill>
                  <a:srgbClr val="0E0E0E"/>
                </a:solidFill>
                <a:latin typeface="Arial MT"/>
                <a:cs typeface="Arial MT"/>
              </a:rPr>
              <a:t> </a:t>
            </a:r>
            <a:r>
              <a:rPr dirty="0" sz="900" spc="-55">
                <a:solidFill>
                  <a:srgbClr val="1F1F1F"/>
                </a:solidFill>
                <a:latin typeface="Arial MT"/>
                <a:cs typeface="Arial MT"/>
              </a:rPr>
              <a:t>de</a:t>
            </a:r>
            <a:r>
              <a:rPr dirty="0" sz="900" spc="-45">
                <a:solidFill>
                  <a:srgbClr val="1F1F1F"/>
                </a:solidFill>
                <a:latin typeface="Arial MT"/>
                <a:cs typeface="Arial MT"/>
              </a:rPr>
              <a:t> </a:t>
            </a:r>
            <a:r>
              <a:rPr dirty="0" sz="900">
                <a:solidFill>
                  <a:srgbClr val="2B2B2B"/>
                </a:solidFill>
                <a:latin typeface="Arial MT"/>
                <a:cs typeface="Arial MT"/>
              </a:rPr>
              <a:t>16</a:t>
            </a:r>
            <a:r>
              <a:rPr dirty="0" sz="900" spc="315">
                <a:solidFill>
                  <a:srgbClr val="2B2B2B"/>
                </a:solidFill>
                <a:latin typeface="Arial MT"/>
                <a:cs typeface="Arial MT"/>
              </a:rPr>
              <a:t> </a:t>
            </a:r>
            <a:r>
              <a:rPr dirty="0" sz="900">
                <a:solidFill>
                  <a:srgbClr val="1C1C1C"/>
                </a:solidFill>
                <a:latin typeface="Arial MT"/>
                <a:cs typeface="Arial MT"/>
              </a:rPr>
              <a:t>de</a:t>
            </a:r>
            <a:r>
              <a:rPr dirty="0" sz="900" spc="180">
                <a:solidFill>
                  <a:srgbClr val="1C1C1C"/>
                </a:solidFill>
                <a:latin typeface="Arial MT"/>
                <a:cs typeface="Arial MT"/>
              </a:rPr>
              <a:t> </a:t>
            </a:r>
            <a:r>
              <a:rPr dirty="0" sz="900" spc="-50">
                <a:solidFill>
                  <a:srgbClr val="1D1D1D"/>
                </a:solidFill>
                <a:latin typeface="Arial MT"/>
                <a:cs typeface="Arial MT"/>
              </a:rPr>
              <a:t>junho,</a:t>
            </a:r>
            <a:r>
              <a:rPr dirty="0" sz="900" spc="-10">
                <a:solidFill>
                  <a:srgbClr val="1D1D1D"/>
                </a:solidFill>
                <a:latin typeface="Arial MT"/>
                <a:cs typeface="Arial MT"/>
              </a:rPr>
              <a:t> </a:t>
            </a:r>
            <a:r>
              <a:rPr dirty="0" sz="900" spc="-35">
                <a:solidFill>
                  <a:srgbClr val="212121"/>
                </a:solidFill>
                <a:latin typeface="Arial MT"/>
                <a:cs typeface="Arial MT"/>
              </a:rPr>
              <a:t>2025</a:t>
            </a:r>
            <a:endParaRPr sz="900">
              <a:latin typeface="Arial MT"/>
              <a:cs typeface="Arial MT"/>
            </a:endParaRPr>
          </a:p>
          <a:p>
            <a:pPr>
              <a:lnSpc>
                <a:spcPct val="100000"/>
              </a:lnSpc>
            </a:pPr>
            <a:endParaRPr sz="9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490"/>
              </a:spcBef>
            </a:pPr>
            <a:endParaRPr sz="900">
              <a:latin typeface="Arial MT"/>
              <a:cs typeface="Arial MT"/>
            </a:endParaRPr>
          </a:p>
          <a:p>
            <a:pPr marL="12700" marR="181610" indent="5715">
              <a:lnSpc>
                <a:spcPts val="940"/>
              </a:lnSpc>
            </a:pPr>
            <a:r>
              <a:rPr dirty="0" sz="850" spc="-50">
                <a:solidFill>
                  <a:srgbClr val="151515"/>
                </a:solidFill>
                <a:latin typeface="Arial MT"/>
                <a:cs typeface="Arial MT"/>
              </a:rPr>
              <a:t>Abre</a:t>
            </a:r>
            <a:r>
              <a:rPr dirty="0" sz="850" spc="-15">
                <a:solidFill>
                  <a:srgbClr val="151515"/>
                </a:solidFill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crédito </a:t>
            </a:r>
            <a:r>
              <a:rPr dirty="0" sz="850" spc="-35">
                <a:latin typeface="Arial MT"/>
                <a:cs typeface="Arial MT"/>
              </a:rPr>
              <a:t>suplementar</a:t>
            </a:r>
            <a:r>
              <a:rPr dirty="0" sz="850" spc="15">
                <a:latin typeface="Arial MT"/>
                <a:cs typeface="Arial MT"/>
              </a:rPr>
              <a:t> </a:t>
            </a:r>
            <a:r>
              <a:rPr dirty="0" sz="850">
                <a:solidFill>
                  <a:srgbClr val="212121"/>
                </a:solidFill>
                <a:latin typeface="Arial MT"/>
                <a:cs typeface="Arial MT"/>
              </a:rPr>
              <a:t>no </a:t>
            </a:r>
            <a:r>
              <a:rPr dirty="0" sz="850" spc="-20">
                <a:solidFill>
                  <a:srgbClr val="111111"/>
                </a:solidFill>
                <a:latin typeface="Arial MT"/>
                <a:cs typeface="Arial MT"/>
              </a:rPr>
              <a:t>valor</a:t>
            </a:r>
            <a:r>
              <a:rPr dirty="0" sz="850" spc="1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850" spc="-30">
                <a:solidFill>
                  <a:srgbClr val="0E0E0E"/>
                </a:solidFill>
                <a:latin typeface="Arial MT"/>
                <a:cs typeface="Arial MT"/>
              </a:rPr>
              <a:t>total</a:t>
            </a:r>
            <a:r>
              <a:rPr dirty="0" sz="850" spc="-25">
                <a:solidFill>
                  <a:srgbClr val="0E0E0E"/>
                </a:solidFill>
                <a:latin typeface="Arial MT"/>
                <a:cs typeface="Arial MT"/>
              </a:rPr>
              <a:t> </a:t>
            </a:r>
            <a:r>
              <a:rPr dirty="0" sz="850" spc="-30">
                <a:solidFill>
                  <a:srgbClr val="343434"/>
                </a:solidFill>
                <a:latin typeface="Arial MT"/>
                <a:cs typeface="Arial MT"/>
              </a:rPr>
              <a:t>de</a:t>
            </a:r>
            <a:r>
              <a:rPr dirty="0" sz="850" spc="-20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sz="850" spc="-40">
                <a:solidFill>
                  <a:srgbClr val="1A1A1A"/>
                </a:solidFill>
                <a:latin typeface="Arial MT"/>
                <a:cs typeface="Arial MT"/>
              </a:rPr>
              <a:t>R$50.000,00,</a:t>
            </a:r>
            <a:r>
              <a:rPr dirty="0" sz="850" spc="55">
                <a:solidFill>
                  <a:srgbClr val="1A1A1A"/>
                </a:solidFill>
                <a:latin typeface="Arial MT"/>
                <a:cs typeface="Arial MT"/>
              </a:rPr>
              <a:t> </a:t>
            </a:r>
            <a:r>
              <a:rPr dirty="0" sz="850" spc="-20">
                <a:solidFill>
                  <a:srgbClr val="1F1F1F"/>
                </a:solidFill>
                <a:latin typeface="Arial MT"/>
                <a:cs typeface="Arial MT"/>
              </a:rPr>
              <a:t>para </a:t>
            </a:r>
            <a:r>
              <a:rPr dirty="0" sz="850" spc="-30">
                <a:solidFill>
                  <a:srgbClr val="111111"/>
                </a:solidFill>
                <a:latin typeface="Arial MT"/>
                <a:cs typeface="Arial MT"/>
              </a:rPr>
              <a:t>fin$ </a:t>
            </a:r>
            <a:r>
              <a:rPr dirty="0" sz="850" spc="-40">
                <a:solidFill>
                  <a:srgbClr val="131313"/>
                </a:solidFill>
                <a:latin typeface="Arial MT"/>
                <a:cs typeface="Arial MT"/>
              </a:rPr>
              <a:t>que</a:t>
            </a:r>
            <a:r>
              <a:rPr dirty="0" sz="850" spc="-20">
                <a:solidFill>
                  <a:srgbClr val="131313"/>
                </a:solidFill>
                <a:latin typeface="Arial MT"/>
                <a:cs typeface="Arial MT"/>
              </a:rPr>
              <a:t> </a:t>
            </a:r>
            <a:r>
              <a:rPr dirty="0" sz="850" spc="-20">
                <a:solidFill>
                  <a:srgbClr val="0F0F0F"/>
                </a:solidFill>
                <a:latin typeface="Arial MT"/>
                <a:cs typeface="Arial MT"/>
              </a:rPr>
              <a:t>se</a:t>
            </a:r>
            <a:r>
              <a:rPr dirty="0" sz="850" spc="-30">
                <a:solidFill>
                  <a:srgbClr val="0F0F0F"/>
                </a:solidFill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especifica</a:t>
            </a:r>
            <a:r>
              <a:rPr dirty="0" sz="850" spc="25">
                <a:latin typeface="Arial MT"/>
                <a:cs typeface="Arial MT"/>
              </a:rPr>
              <a:t> </a:t>
            </a:r>
            <a:r>
              <a:rPr dirty="0" sz="850">
                <a:solidFill>
                  <a:srgbClr val="1F1F1F"/>
                </a:solidFill>
                <a:latin typeface="Arial MT"/>
                <a:cs typeface="Arial MT"/>
              </a:rPr>
              <a:t>e</a:t>
            </a:r>
            <a:r>
              <a:rPr dirty="0" sz="850" spc="-25">
                <a:solidFill>
                  <a:srgbClr val="1F1F1F"/>
                </a:solidFill>
                <a:latin typeface="Arial MT"/>
                <a:cs typeface="Arial MT"/>
              </a:rPr>
              <a:t> </a:t>
            </a:r>
            <a:r>
              <a:rPr dirty="0" sz="850" spc="-50">
                <a:solidFill>
                  <a:srgbClr val="161616"/>
                </a:solidFill>
                <a:latin typeface="Arial MT"/>
                <a:cs typeface="Arial MT"/>
              </a:rPr>
              <a:t>da</a:t>
            </a:r>
            <a:r>
              <a:rPr dirty="0" sz="850" spc="-25">
                <a:solidFill>
                  <a:srgbClr val="161616"/>
                </a:solidFill>
                <a:latin typeface="Arial MT"/>
                <a:cs typeface="Arial MT"/>
              </a:rPr>
              <a:t> </a:t>
            </a:r>
            <a:r>
              <a:rPr dirty="0" sz="850" spc="-20">
                <a:solidFill>
                  <a:srgbClr val="111111"/>
                </a:solidFill>
                <a:latin typeface="Arial MT"/>
                <a:cs typeface="Arial MT"/>
              </a:rPr>
              <a:t>outras</a:t>
            </a:r>
            <a:r>
              <a:rPr dirty="0" sz="850" spc="2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850" spc="-10">
                <a:solidFill>
                  <a:srgbClr val="0F0F0F"/>
                </a:solidFill>
                <a:latin typeface="Arial MT"/>
                <a:cs typeface="Arial MT"/>
              </a:rPr>
              <a:t>providências.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391361" y="2482750"/>
            <a:ext cx="6494145" cy="957580"/>
          </a:xfrm>
          <a:prstGeom prst="rect">
            <a:avLst/>
          </a:prstGeom>
        </p:spPr>
        <p:txBody>
          <a:bodyPr wrap="square" lIns="0" tIns="57150" rIns="0" bIns="0" rtlCol="0" vert="horz">
            <a:spAutoFit/>
          </a:bodyPr>
          <a:lstStyle/>
          <a:p>
            <a:pPr marL="843915">
              <a:lnSpc>
                <a:spcPct val="100000"/>
              </a:lnSpc>
              <a:spcBef>
                <a:spcPts val="450"/>
              </a:spcBef>
            </a:pPr>
            <a:r>
              <a:rPr dirty="0" sz="850" spc="-30">
                <a:solidFill>
                  <a:srgbClr val="2D2D2D"/>
                </a:solidFill>
                <a:latin typeface="Arial MT"/>
                <a:cs typeface="Arial MT"/>
              </a:rPr>
              <a:t>O</a:t>
            </a:r>
            <a:r>
              <a:rPr dirty="0" sz="850" spc="-40">
                <a:solidFill>
                  <a:srgbClr val="2D2D2D"/>
                </a:solidFill>
                <a:latin typeface="Arial MT"/>
                <a:cs typeface="Arial MT"/>
              </a:rPr>
              <a:t> </a:t>
            </a:r>
            <a:r>
              <a:rPr dirty="0" sz="850" spc="-40">
                <a:latin typeface="Arial MT"/>
                <a:cs typeface="Arial MT"/>
              </a:rPr>
              <a:t>PREFEITO</a:t>
            </a:r>
            <a:r>
              <a:rPr dirty="0" sz="850" spc="-20"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MUNICIPAL,</a:t>
            </a:r>
            <a:r>
              <a:rPr dirty="0" sz="850" spc="60">
                <a:latin typeface="Arial MT"/>
                <a:cs typeface="Arial MT"/>
              </a:rPr>
              <a:t> </a:t>
            </a:r>
            <a:r>
              <a:rPr dirty="0" sz="850" spc="-30">
                <a:solidFill>
                  <a:srgbClr val="1D1D1D"/>
                </a:solidFill>
                <a:latin typeface="Arial MT"/>
                <a:cs typeface="Arial MT"/>
              </a:rPr>
              <a:t>no</a:t>
            </a:r>
            <a:r>
              <a:rPr dirty="0" sz="850" spc="-25">
                <a:solidFill>
                  <a:srgbClr val="1D1D1D"/>
                </a:solidFill>
                <a:latin typeface="Arial MT"/>
                <a:cs typeface="Arial MT"/>
              </a:rPr>
              <a:t> </a:t>
            </a:r>
            <a:r>
              <a:rPr dirty="0" sz="850" spc="-20">
                <a:solidFill>
                  <a:srgbClr val="181818"/>
                </a:solidFill>
                <a:latin typeface="Arial MT"/>
                <a:cs typeface="Arial MT"/>
              </a:rPr>
              <a:t>uso</a:t>
            </a:r>
            <a:r>
              <a:rPr dirty="0" sz="850" spc="15">
                <a:solidFill>
                  <a:srgbClr val="181818"/>
                </a:solidFill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de</a:t>
            </a:r>
            <a:r>
              <a:rPr dirty="0" sz="850">
                <a:latin typeface="Arial MT"/>
                <a:cs typeface="Arial MT"/>
              </a:rPr>
              <a:t> </a:t>
            </a:r>
            <a:r>
              <a:rPr dirty="0" sz="850" spc="-40">
                <a:solidFill>
                  <a:srgbClr val="0C0C0C"/>
                </a:solidFill>
                <a:latin typeface="Arial MT"/>
                <a:cs typeface="Arial MT"/>
              </a:rPr>
              <a:t>suas</a:t>
            </a:r>
            <a:r>
              <a:rPr dirty="0" sz="850" spc="20">
                <a:solidFill>
                  <a:srgbClr val="0C0C0C"/>
                </a:solidFill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atribuições</a:t>
            </a:r>
            <a:r>
              <a:rPr dirty="0" sz="850" spc="50"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legais,</a:t>
            </a:r>
            <a:r>
              <a:rPr dirty="0" sz="850" spc="35"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constitucionais</a:t>
            </a:r>
            <a:r>
              <a:rPr dirty="0" sz="850" spc="-15">
                <a:latin typeface="Arial MT"/>
                <a:cs typeface="Arial MT"/>
              </a:rPr>
              <a:t> </a:t>
            </a:r>
            <a:r>
              <a:rPr dirty="0" sz="850" spc="-30">
                <a:solidFill>
                  <a:srgbClr val="181818"/>
                </a:solidFill>
                <a:latin typeface="Arial MT"/>
                <a:cs typeface="Arial MT"/>
              </a:rPr>
              <a:t>e</a:t>
            </a:r>
            <a:r>
              <a:rPr dirty="0" sz="850" spc="-40">
                <a:solidFill>
                  <a:srgbClr val="181818"/>
                </a:solidFill>
                <a:latin typeface="Arial MT"/>
                <a:cs typeface="Arial MT"/>
              </a:rPr>
              <a:t> </a:t>
            </a:r>
            <a:r>
              <a:rPr dirty="0" sz="850" spc="-30">
                <a:solidFill>
                  <a:srgbClr val="1A1A1A"/>
                </a:solidFill>
                <a:latin typeface="Arial MT"/>
                <a:cs typeface="Arial MT"/>
              </a:rPr>
              <a:t>de </a:t>
            </a:r>
            <a:r>
              <a:rPr dirty="0" sz="850" spc="-35">
                <a:solidFill>
                  <a:srgbClr val="1A1A1A"/>
                </a:solidFill>
                <a:latin typeface="Arial MT"/>
                <a:cs typeface="Arial MT"/>
              </a:rPr>
              <a:t>acordo</a:t>
            </a:r>
            <a:r>
              <a:rPr dirty="0" sz="850" spc="-5">
                <a:solidFill>
                  <a:srgbClr val="1A1A1A"/>
                </a:solidFill>
                <a:latin typeface="Arial MT"/>
                <a:cs typeface="Arial MT"/>
              </a:rPr>
              <a:t> </a:t>
            </a:r>
            <a:r>
              <a:rPr dirty="0" sz="850" spc="-40">
                <a:solidFill>
                  <a:srgbClr val="1C1C1C"/>
                </a:solidFill>
                <a:latin typeface="Arial MT"/>
                <a:cs typeface="Arial MT"/>
              </a:rPr>
              <a:t>com</a:t>
            </a:r>
            <a:r>
              <a:rPr dirty="0" sz="850" spc="-30">
                <a:solidFill>
                  <a:srgbClr val="1C1C1C"/>
                </a:solidFill>
                <a:latin typeface="Arial MT"/>
                <a:cs typeface="Arial MT"/>
              </a:rPr>
              <a:t> </a:t>
            </a:r>
            <a:r>
              <a:rPr dirty="0" sz="850">
                <a:solidFill>
                  <a:srgbClr val="232323"/>
                </a:solidFill>
                <a:latin typeface="Arial MT"/>
                <a:cs typeface="Arial MT"/>
              </a:rPr>
              <a:t>o</a:t>
            </a:r>
            <a:r>
              <a:rPr dirty="0" sz="850" spc="-55">
                <a:solidFill>
                  <a:srgbClr val="232323"/>
                </a:solidFill>
                <a:latin typeface="Arial MT"/>
                <a:cs typeface="Arial MT"/>
              </a:rPr>
              <a:t> </a:t>
            </a:r>
            <a:r>
              <a:rPr dirty="0" sz="850" spc="-40">
                <a:solidFill>
                  <a:srgbClr val="161616"/>
                </a:solidFill>
                <a:latin typeface="Arial MT"/>
                <a:cs typeface="Arial MT"/>
              </a:rPr>
              <a:t>que</a:t>
            </a:r>
            <a:r>
              <a:rPr dirty="0" sz="850" spc="-15">
                <a:solidFill>
                  <a:srgbClr val="161616"/>
                </a:solidFill>
                <a:latin typeface="Arial MT"/>
                <a:cs typeface="Arial MT"/>
              </a:rPr>
              <a:t> </a:t>
            </a:r>
            <a:r>
              <a:rPr dirty="0" sz="850" spc="-35">
                <a:solidFill>
                  <a:srgbClr val="262626"/>
                </a:solidFill>
                <a:latin typeface="Arial MT"/>
                <a:cs typeface="Arial MT"/>
              </a:rPr>
              <a:t>lhe </a:t>
            </a:r>
            <a:r>
              <a:rPr dirty="0" sz="850" spc="-35">
                <a:solidFill>
                  <a:srgbClr val="0F0F0F"/>
                </a:solidFill>
                <a:latin typeface="Arial MT"/>
                <a:cs typeface="Arial MT"/>
              </a:rPr>
              <a:t>confere</a:t>
            </a:r>
            <a:r>
              <a:rPr dirty="0" sz="850">
                <a:solidFill>
                  <a:srgbClr val="0F0F0F"/>
                </a:solidFill>
                <a:latin typeface="Arial MT"/>
                <a:cs typeface="Arial MT"/>
              </a:rPr>
              <a:t> </a:t>
            </a:r>
            <a:r>
              <a:rPr dirty="0" sz="850">
                <a:solidFill>
                  <a:srgbClr val="232323"/>
                </a:solidFill>
                <a:latin typeface="Arial MT"/>
                <a:cs typeface="Arial MT"/>
              </a:rPr>
              <a:t>o</a:t>
            </a:r>
            <a:r>
              <a:rPr dirty="0" sz="850" spc="-10">
                <a:solidFill>
                  <a:srgbClr val="232323"/>
                </a:solidFill>
                <a:latin typeface="Arial MT"/>
                <a:cs typeface="Arial MT"/>
              </a:rPr>
              <a:t> </a:t>
            </a:r>
            <a:r>
              <a:rPr dirty="0" sz="850" spc="-25">
                <a:solidFill>
                  <a:srgbClr val="161616"/>
                </a:solidFill>
                <a:latin typeface="Arial MT"/>
                <a:cs typeface="Arial MT"/>
              </a:rPr>
              <a:t>art.</a:t>
            </a:r>
            <a:r>
              <a:rPr dirty="0" sz="850" spc="-35">
                <a:solidFill>
                  <a:srgbClr val="161616"/>
                </a:solidFill>
                <a:latin typeface="Arial MT"/>
                <a:cs typeface="Arial MT"/>
              </a:rPr>
              <a:t> </a:t>
            </a:r>
            <a:r>
              <a:rPr dirty="0" sz="850">
                <a:solidFill>
                  <a:srgbClr val="282828"/>
                </a:solidFill>
                <a:latin typeface="Arial MT"/>
                <a:cs typeface="Arial MT"/>
              </a:rPr>
              <a:t>8°</a:t>
            </a:r>
            <a:r>
              <a:rPr dirty="0" sz="850" spc="145">
                <a:solidFill>
                  <a:srgbClr val="282828"/>
                </a:solidFill>
                <a:latin typeface="Arial MT"/>
                <a:cs typeface="Arial MT"/>
              </a:rPr>
              <a:t> </a:t>
            </a:r>
            <a:r>
              <a:rPr dirty="0" sz="850" spc="-25">
                <a:latin typeface="Arial MT"/>
                <a:cs typeface="Arial MT"/>
              </a:rPr>
              <a:t>da</a:t>
            </a:r>
            <a:endParaRPr sz="850">
              <a:latin typeface="Arial MT"/>
              <a:cs typeface="Arial MT"/>
            </a:endParaRPr>
          </a:p>
          <a:p>
            <a:pPr marL="22225">
              <a:lnSpc>
                <a:spcPct val="100000"/>
              </a:lnSpc>
              <a:spcBef>
                <a:spcPts val="370"/>
              </a:spcBef>
            </a:pPr>
            <a:r>
              <a:rPr dirty="0" sz="900" spc="-40">
                <a:solidFill>
                  <a:srgbClr val="161616"/>
                </a:solidFill>
                <a:latin typeface="Arial MT"/>
                <a:cs typeface="Arial MT"/>
              </a:rPr>
              <a:t>Lei</a:t>
            </a:r>
            <a:r>
              <a:rPr dirty="0" sz="900" spc="-45">
                <a:solidFill>
                  <a:srgbClr val="161616"/>
                </a:solidFill>
                <a:latin typeface="Arial MT"/>
                <a:cs typeface="Arial MT"/>
              </a:rPr>
              <a:t> </a:t>
            </a:r>
            <a:r>
              <a:rPr dirty="0" sz="900" spc="-55">
                <a:solidFill>
                  <a:srgbClr val="1C1C1C"/>
                </a:solidFill>
                <a:latin typeface="Arial MT"/>
                <a:cs typeface="Arial MT"/>
              </a:rPr>
              <a:t>n°</a:t>
            </a:r>
            <a:r>
              <a:rPr dirty="0" sz="900" spc="-50">
                <a:solidFill>
                  <a:srgbClr val="1C1C1C"/>
                </a:solidFill>
                <a:latin typeface="Arial MT"/>
                <a:cs typeface="Arial MT"/>
              </a:rPr>
              <a:t> </a:t>
            </a:r>
            <a:r>
              <a:rPr dirty="0" sz="900" spc="-65">
                <a:solidFill>
                  <a:srgbClr val="232323"/>
                </a:solidFill>
                <a:latin typeface="Arial MT"/>
                <a:cs typeface="Arial MT"/>
              </a:rPr>
              <a:t>859</a:t>
            </a:r>
            <a:r>
              <a:rPr dirty="0" sz="900" spc="-20">
                <a:solidFill>
                  <a:srgbClr val="232323"/>
                </a:solidFill>
                <a:latin typeface="Arial MT"/>
                <a:cs typeface="Arial MT"/>
              </a:rPr>
              <a:t> </a:t>
            </a:r>
            <a:r>
              <a:rPr dirty="0" sz="900" spc="-55">
                <a:latin typeface="Arial MT"/>
                <a:cs typeface="Arial MT"/>
              </a:rPr>
              <a:t>de</a:t>
            </a:r>
            <a:r>
              <a:rPr dirty="0" sz="900" spc="-30">
                <a:latin typeface="Arial MT"/>
                <a:cs typeface="Arial MT"/>
              </a:rPr>
              <a:t> </a:t>
            </a:r>
            <a:r>
              <a:rPr dirty="0" sz="900" spc="-80">
                <a:solidFill>
                  <a:srgbClr val="1F1F1F"/>
                </a:solidFill>
                <a:latin typeface="Arial MT"/>
                <a:cs typeface="Arial MT"/>
              </a:rPr>
              <a:t>10</a:t>
            </a:r>
            <a:r>
              <a:rPr dirty="0" sz="900" spc="15">
                <a:solidFill>
                  <a:srgbClr val="1F1F1F"/>
                </a:solidFill>
                <a:latin typeface="Arial MT"/>
                <a:cs typeface="Arial MT"/>
              </a:rPr>
              <a:t> </a:t>
            </a:r>
            <a:r>
              <a:rPr dirty="0" sz="900" spc="-55">
                <a:solidFill>
                  <a:srgbClr val="131313"/>
                </a:solidFill>
                <a:latin typeface="Arial MT"/>
                <a:cs typeface="Arial MT"/>
              </a:rPr>
              <a:t>de</a:t>
            </a:r>
            <a:r>
              <a:rPr dirty="0" sz="900" spc="-30">
                <a:solidFill>
                  <a:srgbClr val="131313"/>
                </a:solidFill>
                <a:latin typeface="Arial MT"/>
                <a:cs typeface="Arial MT"/>
              </a:rPr>
              <a:t> </a:t>
            </a:r>
            <a:r>
              <a:rPr dirty="0" sz="900" spc="-65">
                <a:solidFill>
                  <a:srgbClr val="0E0E0E"/>
                </a:solidFill>
                <a:latin typeface="Arial MT"/>
                <a:cs typeface="Arial MT"/>
              </a:rPr>
              <a:t>dezembro</a:t>
            </a:r>
            <a:r>
              <a:rPr dirty="0" sz="900" spc="20">
                <a:solidFill>
                  <a:srgbClr val="0E0E0E"/>
                </a:solidFill>
                <a:latin typeface="Arial MT"/>
                <a:cs typeface="Arial MT"/>
              </a:rPr>
              <a:t> </a:t>
            </a:r>
            <a:r>
              <a:rPr dirty="0" sz="900" spc="-75">
                <a:solidFill>
                  <a:srgbClr val="0C0C0C"/>
                </a:solidFill>
                <a:latin typeface="Arial MT"/>
                <a:cs typeface="Arial MT"/>
              </a:rPr>
              <a:t>de</a:t>
            </a:r>
            <a:r>
              <a:rPr dirty="0" sz="900" spc="15">
                <a:solidFill>
                  <a:srgbClr val="0C0C0C"/>
                </a:solidFill>
                <a:latin typeface="Arial MT"/>
                <a:cs typeface="Arial MT"/>
              </a:rPr>
              <a:t> </a:t>
            </a:r>
            <a:r>
              <a:rPr dirty="0" sz="900" spc="-65">
                <a:solidFill>
                  <a:srgbClr val="0C0C0C"/>
                </a:solidFill>
                <a:latin typeface="Arial MT"/>
                <a:cs typeface="Arial MT"/>
              </a:rPr>
              <a:t>2024</a:t>
            </a:r>
            <a:r>
              <a:rPr dirty="0" sz="900" spc="35">
                <a:solidFill>
                  <a:srgbClr val="0C0C0C"/>
                </a:solidFill>
                <a:latin typeface="Arial MT"/>
                <a:cs typeface="Arial MT"/>
              </a:rPr>
              <a:t> </a:t>
            </a:r>
            <a:r>
              <a:rPr dirty="0" sz="900" spc="-50">
                <a:solidFill>
                  <a:srgbClr val="262626"/>
                </a:solidFill>
                <a:latin typeface="Arial MT"/>
                <a:cs typeface="Arial MT"/>
              </a:rPr>
              <a:t>-</a:t>
            </a:r>
            <a:r>
              <a:rPr dirty="0" sz="900" spc="-25">
                <a:solidFill>
                  <a:srgbClr val="262626"/>
                </a:solidFill>
                <a:latin typeface="Arial MT"/>
                <a:cs typeface="Arial MT"/>
              </a:rPr>
              <a:t> </a:t>
            </a:r>
            <a:r>
              <a:rPr dirty="0" sz="900" spc="-65">
                <a:solidFill>
                  <a:srgbClr val="111111"/>
                </a:solidFill>
                <a:latin typeface="Arial MT"/>
                <a:cs typeface="Arial MT"/>
              </a:rPr>
              <a:t>publicada</a:t>
            </a:r>
            <a:r>
              <a:rPr dirty="0" sz="900" spc="1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900" spc="-35">
                <a:solidFill>
                  <a:srgbClr val="1C1C1C"/>
                </a:solidFill>
                <a:latin typeface="Arial MT"/>
                <a:cs typeface="Arial MT"/>
              </a:rPr>
              <a:t>na</a:t>
            </a:r>
            <a:r>
              <a:rPr dirty="0" sz="900" spc="-40">
                <a:solidFill>
                  <a:srgbClr val="1C1C1C"/>
                </a:solidFill>
                <a:latin typeface="Arial MT"/>
                <a:cs typeface="Arial MT"/>
              </a:rPr>
              <a:t> </a:t>
            </a:r>
            <a:r>
              <a:rPr dirty="0" sz="900" spc="-70">
                <a:solidFill>
                  <a:srgbClr val="111111"/>
                </a:solidFill>
                <a:latin typeface="Arial MT"/>
                <a:cs typeface="Arial MT"/>
              </a:rPr>
              <a:t>edição</a:t>
            </a:r>
            <a:r>
              <a:rPr dirty="0" sz="900" spc="1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900" spc="-50">
                <a:solidFill>
                  <a:srgbClr val="181818"/>
                </a:solidFill>
                <a:latin typeface="Arial MT"/>
                <a:cs typeface="Arial MT"/>
              </a:rPr>
              <a:t>êxt‹a</a:t>
            </a:r>
            <a:r>
              <a:rPr dirty="0" sz="900" spc="-15">
                <a:solidFill>
                  <a:srgbClr val="181818"/>
                </a:solidFill>
                <a:latin typeface="Arial MT"/>
                <a:cs typeface="Arial MT"/>
              </a:rPr>
              <a:t> </a:t>
            </a:r>
            <a:r>
              <a:rPr dirty="0" sz="900" spc="-20">
                <a:solidFill>
                  <a:srgbClr val="151515"/>
                </a:solidFill>
                <a:latin typeface="Arial MT"/>
                <a:cs typeface="Arial MT"/>
              </a:rPr>
              <a:t>It</a:t>
            </a:r>
            <a:r>
              <a:rPr dirty="0" sz="900" spc="-40">
                <a:solidFill>
                  <a:srgbClr val="151515"/>
                </a:solidFill>
                <a:latin typeface="Arial MT"/>
                <a:cs typeface="Arial MT"/>
              </a:rPr>
              <a:t> </a:t>
            </a:r>
            <a:r>
              <a:rPr dirty="0" sz="900" spc="-55">
                <a:solidFill>
                  <a:srgbClr val="181818"/>
                </a:solidFill>
                <a:latin typeface="Arial MT"/>
                <a:cs typeface="Arial MT"/>
              </a:rPr>
              <a:t>n°</a:t>
            </a:r>
            <a:r>
              <a:rPr dirty="0" sz="900" spc="-85">
                <a:solidFill>
                  <a:srgbClr val="181818"/>
                </a:solidFill>
                <a:latin typeface="Arial MT"/>
                <a:cs typeface="Arial MT"/>
              </a:rPr>
              <a:t> </a:t>
            </a:r>
            <a:r>
              <a:rPr dirty="0" sz="900" spc="-55">
                <a:latin typeface="Arial MT"/>
                <a:cs typeface="Arial MT"/>
              </a:rPr>
              <a:t>1824</a:t>
            </a:r>
            <a:r>
              <a:rPr dirty="0" sz="900" spc="30">
                <a:latin typeface="Arial MT"/>
                <a:cs typeface="Arial MT"/>
              </a:rPr>
              <a:t> </a:t>
            </a:r>
            <a:r>
              <a:rPr dirty="0" sz="900" spc="-55">
                <a:solidFill>
                  <a:srgbClr val="242424"/>
                </a:solidFill>
                <a:latin typeface="Arial MT"/>
                <a:cs typeface="Arial MT"/>
              </a:rPr>
              <a:t>de</a:t>
            </a:r>
            <a:r>
              <a:rPr dirty="0" sz="900" spc="-65">
                <a:solidFill>
                  <a:srgbClr val="242424"/>
                </a:solidFill>
                <a:latin typeface="Arial MT"/>
                <a:cs typeface="Arial MT"/>
              </a:rPr>
              <a:t> </a:t>
            </a:r>
            <a:r>
              <a:rPr dirty="0" sz="900" spc="-10">
                <a:latin typeface="Arial MT"/>
                <a:cs typeface="Arial MT"/>
              </a:rPr>
              <a:t>10/12/2024</a:t>
            </a:r>
            <a:endParaRPr sz="9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185"/>
              </a:spcBef>
            </a:pPr>
            <a:endParaRPr sz="9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dirty="0" u="sng" sz="900" spc="-50">
                <a:solidFill>
                  <a:srgbClr val="262626"/>
                </a:solidFill>
                <a:uFill>
                  <a:solidFill>
                    <a:srgbClr val="3B3B3B"/>
                  </a:solidFill>
                </a:uFill>
                <a:latin typeface="Arial MT"/>
                <a:cs typeface="Arial MT"/>
              </a:rPr>
              <a:t>D</a:t>
            </a:r>
            <a:r>
              <a:rPr dirty="0" u="sng" sz="900" spc="-25">
                <a:solidFill>
                  <a:srgbClr val="262626"/>
                </a:solidFill>
                <a:uFill>
                  <a:solidFill>
                    <a:srgbClr val="3B3B3B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900" spc="-80">
                <a:solidFill>
                  <a:srgbClr val="1A1A1A"/>
                </a:solidFill>
                <a:uFill>
                  <a:solidFill>
                    <a:srgbClr val="3B3B3B"/>
                  </a:solidFill>
                </a:uFill>
                <a:latin typeface="Arial MT"/>
                <a:cs typeface="Arial MT"/>
              </a:rPr>
              <a:t>E</a:t>
            </a:r>
            <a:r>
              <a:rPr dirty="0" u="sng" sz="900" spc="-30">
                <a:solidFill>
                  <a:srgbClr val="1A1A1A"/>
                </a:solidFill>
                <a:uFill>
                  <a:solidFill>
                    <a:srgbClr val="3B3B3B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900" spc="-100">
                <a:solidFill>
                  <a:srgbClr val="1D1D1D"/>
                </a:solidFill>
                <a:uFill>
                  <a:solidFill>
                    <a:srgbClr val="3B3B3B"/>
                  </a:solidFill>
                </a:uFill>
                <a:latin typeface="Arial MT"/>
                <a:cs typeface="Arial MT"/>
              </a:rPr>
              <a:t>C</a:t>
            </a:r>
            <a:r>
              <a:rPr dirty="0" u="sng" sz="900">
                <a:solidFill>
                  <a:srgbClr val="1D1D1D"/>
                </a:solidFill>
                <a:uFill>
                  <a:solidFill>
                    <a:srgbClr val="3B3B3B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900" spc="-90">
                <a:solidFill>
                  <a:srgbClr val="1C1C1C"/>
                </a:solidFill>
                <a:uFill>
                  <a:solidFill>
                    <a:srgbClr val="3B3B3B"/>
                  </a:solidFill>
                </a:uFill>
                <a:latin typeface="Arial MT"/>
                <a:cs typeface="Arial MT"/>
              </a:rPr>
              <a:t>R</a:t>
            </a:r>
            <a:r>
              <a:rPr dirty="0" u="sng" sz="900" spc="-20">
                <a:solidFill>
                  <a:srgbClr val="1C1C1C"/>
                </a:solidFill>
                <a:uFill>
                  <a:solidFill>
                    <a:srgbClr val="3B3B3B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900" spc="-80">
                <a:solidFill>
                  <a:srgbClr val="313131"/>
                </a:solidFill>
                <a:uFill>
                  <a:solidFill>
                    <a:srgbClr val="3B3B3B"/>
                  </a:solidFill>
                </a:uFill>
                <a:latin typeface="Arial MT"/>
                <a:cs typeface="Arial MT"/>
              </a:rPr>
              <a:t>E</a:t>
            </a:r>
            <a:r>
              <a:rPr dirty="0" u="sng" sz="900">
                <a:solidFill>
                  <a:srgbClr val="313131"/>
                </a:solidFill>
                <a:uFill>
                  <a:solidFill>
                    <a:srgbClr val="3B3B3B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900" spc="-70">
                <a:solidFill>
                  <a:srgbClr val="151515"/>
                </a:solidFill>
                <a:uFill>
                  <a:solidFill>
                    <a:srgbClr val="3B3B3B"/>
                  </a:solidFill>
                </a:uFill>
                <a:latin typeface="Arial MT"/>
                <a:cs typeface="Arial MT"/>
              </a:rPr>
              <a:t>T</a:t>
            </a:r>
            <a:r>
              <a:rPr dirty="0" u="sng" sz="900" spc="-35">
                <a:solidFill>
                  <a:srgbClr val="151515"/>
                </a:solidFill>
                <a:uFill>
                  <a:solidFill>
                    <a:srgbClr val="3B3B3B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900" spc="-25">
                <a:solidFill>
                  <a:srgbClr val="0E0E0E"/>
                </a:solidFill>
                <a:uFill>
                  <a:solidFill>
                    <a:srgbClr val="3B3B3B"/>
                  </a:solidFill>
                </a:uFill>
                <a:latin typeface="Arial MT"/>
                <a:cs typeface="Arial MT"/>
              </a:rPr>
              <a:t>A:</a:t>
            </a:r>
            <a:endParaRPr sz="9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215"/>
              </a:spcBef>
            </a:pPr>
            <a:endParaRPr sz="900">
              <a:latin typeface="Arial MT"/>
              <a:cs typeface="Arial MT"/>
            </a:endParaRPr>
          </a:p>
          <a:p>
            <a:pPr marL="332105">
              <a:lnSpc>
                <a:spcPct val="100000"/>
              </a:lnSpc>
            </a:pPr>
            <a:r>
              <a:rPr dirty="0" sz="800">
                <a:solidFill>
                  <a:srgbClr val="131313"/>
                </a:solidFill>
                <a:latin typeface="Arial MT"/>
                <a:cs typeface="Arial MT"/>
              </a:rPr>
              <a:t>Artigo </a:t>
            </a:r>
            <a:r>
              <a:rPr dirty="0" sz="800">
                <a:solidFill>
                  <a:srgbClr val="1F1F1F"/>
                </a:solidFill>
                <a:latin typeface="Arial MT"/>
                <a:cs typeface="Arial MT"/>
              </a:rPr>
              <a:t>1”</a:t>
            </a:r>
            <a:r>
              <a:rPr dirty="0" sz="800" spc="-55">
                <a:solidFill>
                  <a:srgbClr val="1F1F1F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262626"/>
                </a:solidFill>
                <a:latin typeface="Arial MT"/>
                <a:cs typeface="Arial MT"/>
              </a:rPr>
              <a:t>-</a:t>
            </a:r>
            <a:r>
              <a:rPr dirty="0" sz="800" spc="20">
                <a:solidFill>
                  <a:srgbClr val="262626"/>
                </a:solidFill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Fica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0F0F0F"/>
                </a:solidFill>
                <a:latin typeface="Arial MT"/>
                <a:cs typeface="Arial MT"/>
              </a:rPr>
              <a:t>aberto</a:t>
            </a:r>
            <a:r>
              <a:rPr dirty="0" sz="800" spc="-20">
                <a:solidFill>
                  <a:srgbClr val="0F0F0F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151515"/>
                </a:solidFill>
                <a:latin typeface="Arial MT"/>
                <a:cs typeface="Arial MT"/>
              </a:rPr>
              <a:t>crédito</a:t>
            </a:r>
            <a:r>
              <a:rPr dirty="0" sz="800" spc="15">
                <a:solidFill>
                  <a:srgbClr val="151515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0F0F0F"/>
                </a:solidFill>
                <a:latin typeface="Arial MT"/>
                <a:cs typeface="Arial MT"/>
              </a:rPr>
              <a:t>suplementar</a:t>
            </a:r>
            <a:r>
              <a:rPr dirty="0" sz="800" spc="70">
                <a:solidFill>
                  <a:srgbClr val="0F0F0F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2A2A2A"/>
                </a:solidFill>
                <a:latin typeface="Arial MT"/>
                <a:cs typeface="Arial MT"/>
              </a:rPr>
              <a:t>as</a:t>
            </a:r>
            <a:r>
              <a:rPr dirty="0" sz="800" spc="-5">
                <a:solidFill>
                  <a:srgbClr val="2A2A2A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seguintes</a:t>
            </a:r>
            <a:r>
              <a:rPr dirty="0" sz="800" spc="50"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131313"/>
                </a:solidFill>
                <a:latin typeface="Arial MT"/>
                <a:cs typeface="Arial MT"/>
              </a:rPr>
              <a:t>dotações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345254" y="4163242"/>
            <a:ext cx="2701290" cy="411480"/>
          </a:xfrm>
          <a:prstGeom prst="rect">
            <a:avLst/>
          </a:prstGeom>
        </p:spPr>
        <p:txBody>
          <a:bodyPr wrap="square" lIns="0" tIns="5588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40"/>
              </a:spcBef>
            </a:pPr>
            <a:r>
              <a:rPr dirty="0" u="sng" sz="950" spc="-195">
                <a:solidFill>
                  <a:srgbClr val="0F0F0F"/>
                </a:solidFill>
                <a:uFill>
                  <a:solidFill>
                    <a:srgbClr val="383438"/>
                  </a:solidFill>
                </a:uFill>
                <a:latin typeface="Arial Black"/>
                <a:cs typeface="Arial Black"/>
              </a:rPr>
              <a:t>Dotações</a:t>
            </a:r>
            <a:r>
              <a:rPr dirty="0" u="sng" sz="950" spc="70">
                <a:solidFill>
                  <a:srgbClr val="0F0F0F"/>
                </a:solidFill>
                <a:uFill>
                  <a:solidFill>
                    <a:srgbClr val="383438"/>
                  </a:solidFill>
                </a:uFill>
                <a:latin typeface="Arial Black"/>
                <a:cs typeface="Arial Black"/>
              </a:rPr>
              <a:t> </a:t>
            </a:r>
            <a:r>
              <a:rPr dirty="0" u="sng" sz="950" spc="-110">
                <a:uFill>
                  <a:solidFill>
                    <a:srgbClr val="383438"/>
                  </a:solidFill>
                </a:uFill>
                <a:latin typeface="Arial Black"/>
                <a:cs typeface="Arial Black"/>
              </a:rPr>
              <a:t>Suplementadas</a:t>
            </a:r>
            <a:r>
              <a:rPr dirty="0" u="sng" sz="950" spc="500">
                <a:uFill>
                  <a:solidFill>
                    <a:srgbClr val="383438"/>
                  </a:solidFill>
                </a:uFill>
                <a:latin typeface="Arial Black"/>
                <a:cs typeface="Arial Black"/>
              </a:rPr>
              <a:t> </a:t>
            </a:r>
            <a:endParaRPr sz="950">
              <a:latin typeface="Arial Black"/>
              <a:cs typeface="Arial Black"/>
            </a:endParaRPr>
          </a:p>
          <a:p>
            <a:pPr marL="57785">
              <a:lnSpc>
                <a:spcPct val="100000"/>
              </a:lnSpc>
              <a:spcBef>
                <a:spcPts val="355"/>
              </a:spcBef>
            </a:pPr>
            <a:r>
              <a:rPr dirty="0" sz="1000" spc="-10" b="1">
                <a:solidFill>
                  <a:srgbClr val="212121"/>
                </a:solidFill>
                <a:latin typeface="Arial"/>
                <a:cs typeface="Arial"/>
              </a:rPr>
              <a:t>PREFEITURA</a:t>
            </a:r>
            <a:r>
              <a:rPr dirty="0" sz="1000" spc="65" b="1">
                <a:solidFill>
                  <a:srgbClr val="212121"/>
                </a:solidFill>
                <a:latin typeface="Arial"/>
                <a:cs typeface="Arial"/>
              </a:rPr>
              <a:t> </a:t>
            </a:r>
            <a:r>
              <a:rPr dirty="0" sz="1000" spc="-10" b="1">
                <a:solidFill>
                  <a:srgbClr val="1C1C1C"/>
                </a:solidFill>
                <a:latin typeface="Arial"/>
                <a:cs typeface="Arial"/>
              </a:rPr>
              <a:t>MUNICIPAL</a:t>
            </a:r>
            <a:r>
              <a:rPr dirty="0" sz="1000" spc="50" b="1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dirty="0" sz="1000" b="1">
                <a:solidFill>
                  <a:srgbClr val="1D1D1D"/>
                </a:solidFill>
                <a:latin typeface="Arial"/>
                <a:cs typeface="Arial"/>
              </a:rPr>
              <a:t>DE</a:t>
            </a:r>
            <a:r>
              <a:rPr dirty="0" sz="1000" spc="-15" b="1">
                <a:solidFill>
                  <a:srgbClr val="1D1D1D"/>
                </a:solidFill>
                <a:latin typeface="Arial"/>
                <a:cs typeface="Arial"/>
              </a:rPr>
              <a:t> </a:t>
            </a:r>
            <a:r>
              <a:rPr dirty="0" sz="1000" spc="-10" b="1">
                <a:solidFill>
                  <a:srgbClr val="151515"/>
                </a:solidFill>
                <a:latin typeface="Arial"/>
                <a:cs typeface="Arial"/>
              </a:rPr>
              <a:t>SEROPEDICA</a:t>
            </a:r>
            <a:endParaRPr sz="1000">
              <a:latin typeface="Arial"/>
              <a:cs typeface="Arial"/>
            </a:endParaRPr>
          </a:p>
        </p:txBody>
      </p:sp>
      <p:graphicFrame>
        <p:nvGraphicFramePr>
          <p:cNvPr id="6" name="object 6" descr=""/>
          <p:cNvGraphicFramePr>
            <a:graphicFrameLocks noGrp="1"/>
          </p:cNvGraphicFramePr>
          <p:nvPr/>
        </p:nvGraphicFramePr>
        <p:xfrm>
          <a:off x="444728" y="4578124"/>
          <a:ext cx="6590665" cy="100901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25170"/>
                <a:gridCol w="2499360"/>
                <a:gridCol w="2660015"/>
                <a:gridCol w="628650"/>
              </a:tblGrid>
              <a:tr h="159385">
                <a:tc>
                  <a:txBody>
                    <a:bodyPr/>
                    <a:lstStyle/>
                    <a:p>
                      <a:pPr marL="31750">
                        <a:lnSpc>
                          <a:spcPts val="1050"/>
                        </a:lnSpc>
                      </a:pPr>
                      <a:r>
                        <a:rPr dirty="0" sz="950" spc="-10">
                          <a:solidFill>
                            <a:srgbClr val="151515"/>
                          </a:solidFill>
                          <a:latin typeface="Arial MT"/>
                          <a:cs typeface="Arial MT"/>
                        </a:rPr>
                        <a:t>01.08</a:t>
                      </a:r>
                      <a:endParaRPr sz="95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11125">
                        <a:lnSpc>
                          <a:spcPts val="1050"/>
                        </a:lnSpc>
                      </a:pPr>
                      <a:r>
                        <a:rPr dirty="0" sz="950" spc="-65">
                          <a:latin typeface="Arial MT"/>
                          <a:cs typeface="Arial MT"/>
                        </a:rPr>
                        <a:t>Secretaria</a:t>
                      </a:r>
                      <a:r>
                        <a:rPr dirty="0" sz="950" spc="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50" spc="-45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Municipal</a:t>
                      </a:r>
                      <a:r>
                        <a:rPr dirty="0" sz="950" spc="20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50" spc="-7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950" spc="-25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50" spc="-10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Obras</a:t>
                      </a:r>
                      <a:endParaRPr sz="95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 gridSpan="2"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72085">
                <a:tc>
                  <a:txBody>
                    <a:bodyPr/>
                    <a:lstStyle/>
                    <a:p>
                      <a:pPr marL="37465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900" spc="-10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1.032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13335"/>
                </a:tc>
                <a:tc>
                  <a:txBody>
                    <a:bodyPr/>
                    <a:lstStyle/>
                    <a:p>
                      <a:pPr marL="110489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900" spc="-50">
                          <a:latin typeface="Arial MT"/>
                          <a:cs typeface="Arial MT"/>
                        </a:rPr>
                        <a:t>InFaestrutura,</a:t>
                      </a:r>
                      <a:r>
                        <a:rPr dirty="0" sz="9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65">
                          <a:latin typeface="Arial MT"/>
                          <a:cs typeface="Arial MT"/>
                        </a:rPr>
                        <a:t>Saneamento</a:t>
                      </a:r>
                      <a:r>
                        <a:rPr dirty="0" sz="9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50">
                          <a:solidFill>
                            <a:srgbClr val="3A3A3A"/>
                          </a:solidFill>
                          <a:latin typeface="Arial MT"/>
                          <a:cs typeface="Arial MT"/>
                        </a:rPr>
                        <a:t>e </a:t>
                      </a:r>
                      <a:r>
                        <a:rPr dirty="0" sz="900" spc="-10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Pavimentação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13335"/>
                </a:tc>
                <a:tc gridSpan="2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73990">
                <a:tc>
                  <a:txBody>
                    <a:bodyPr/>
                    <a:lstStyle/>
                    <a:p>
                      <a:pPr marL="36195">
                        <a:lnSpc>
                          <a:spcPct val="100000"/>
                        </a:lnSpc>
                        <a:spcBef>
                          <a:spcPts val="114"/>
                        </a:spcBef>
                      </a:pPr>
                      <a:r>
                        <a:rPr dirty="0" sz="900" spc="-10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3.3.9.0.92.00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14604"/>
                </a:tc>
                <a:tc>
                  <a:txBody>
                    <a:bodyPr/>
                    <a:lstStyle/>
                    <a:p>
                      <a:pPr marL="107314">
                        <a:lnSpc>
                          <a:spcPct val="100000"/>
                        </a:lnSpc>
                        <a:spcBef>
                          <a:spcPts val="114"/>
                        </a:spcBef>
                      </a:pPr>
                      <a:r>
                        <a:rPr dirty="0" sz="900" spc="-85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DESPESAS</a:t>
                      </a:r>
                      <a:r>
                        <a:rPr dirty="0" sz="900" spc="35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65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900" spc="-10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70">
                          <a:latin typeface="Arial MT"/>
                          <a:cs typeface="Arial MT"/>
                        </a:rPr>
                        <a:t>EXERCÍCIOS</a:t>
                      </a:r>
                      <a:r>
                        <a:rPr dirty="0" sz="900" spc="9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10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ANTERIORES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14604"/>
                </a:tc>
                <a:tc>
                  <a:txBody>
                    <a:bodyPr/>
                    <a:lstStyle/>
                    <a:p>
                      <a:pPr marL="831850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950" spc="-90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950" spc="55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50" spc="-100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950" spc="25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50" spc="-90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950" spc="75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50" spc="-85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950" spc="-50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50" spc="-10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Imposto</a:t>
                      </a:r>
                      <a:endParaRPr sz="950">
                        <a:latin typeface="Arial MT"/>
                        <a:cs typeface="Arial MT"/>
                      </a:endParaRPr>
                    </a:p>
                  </a:txBody>
                  <a:tcPr marL="0" marR="0" marB="0" marT="8255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950" spc="-10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50.000.00</a:t>
                      </a:r>
                      <a:endParaRPr sz="950">
                        <a:latin typeface="Arial MT"/>
                        <a:cs typeface="Arial MT"/>
                      </a:endParaRPr>
                    </a:p>
                  </a:txBody>
                  <a:tcPr marL="0" marR="0" marB="0" marT="8255"/>
                </a:tc>
              </a:tr>
              <a:tr h="16383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37185">
                        <a:lnSpc>
                          <a:spcPts val="1130"/>
                        </a:lnSpc>
                        <a:spcBef>
                          <a:spcPts val="60"/>
                        </a:spcBef>
                      </a:pPr>
                      <a:r>
                        <a:rPr dirty="0" sz="950" spc="-30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7otal </a:t>
                      </a:r>
                      <a:r>
                        <a:rPr dirty="0" sz="950" spc="-65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950" spc="-55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50" spc="-40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950" spc="25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50" spc="-60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950" spc="-45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50" spc="-45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95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50" spc="-25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R$</a:t>
                      </a:r>
                      <a:endParaRPr sz="950">
                        <a:latin typeface="Arial MT"/>
                        <a:cs typeface="Arial MT"/>
                      </a:endParaRPr>
                    </a:p>
                  </a:txBody>
                  <a:tcPr marL="0" marR="0" marB="0" marT="7620"/>
                </a:tc>
                <a:tc>
                  <a:txBody>
                    <a:bodyPr/>
                    <a:lstStyle/>
                    <a:p>
                      <a:pPr algn="r" marR="24765">
                        <a:lnSpc>
                          <a:spcPts val="1130"/>
                        </a:lnSpc>
                        <a:spcBef>
                          <a:spcPts val="60"/>
                        </a:spcBef>
                      </a:pPr>
                      <a:r>
                        <a:rPr dirty="0" sz="950" spc="-10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50.000,00</a:t>
                      </a:r>
                      <a:endParaRPr sz="950">
                        <a:latin typeface="Arial MT"/>
                        <a:cs typeface="Arial MT"/>
                      </a:endParaRPr>
                    </a:p>
                  </a:txBody>
                  <a:tcPr marL="0" marR="0" marB="0" marT="7620"/>
                </a:tc>
              </a:tr>
              <a:tr h="3397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39725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dirty="0" sz="950" spc="-175">
                          <a:solidFill>
                            <a:srgbClr val="131313"/>
                          </a:solidFill>
                          <a:latin typeface="Arial Black"/>
                          <a:cs typeface="Arial Black"/>
                        </a:rPr>
                        <a:t>Total</a:t>
                      </a:r>
                      <a:r>
                        <a:rPr dirty="0" sz="950" spc="-90">
                          <a:solidFill>
                            <a:srgbClr val="131313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950" spc="-210">
                          <a:solidFill>
                            <a:srgbClr val="1A1A1A"/>
                          </a:solidFill>
                          <a:latin typeface="Arial Black"/>
                          <a:cs typeface="Arial Black"/>
                        </a:rPr>
                        <a:t>da</a:t>
                      </a:r>
                      <a:r>
                        <a:rPr dirty="0" sz="950" spc="-55">
                          <a:solidFill>
                            <a:srgbClr val="1A1A1A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950" spc="-175">
                          <a:solidFill>
                            <a:srgbClr val="131313"/>
                          </a:solidFill>
                          <a:latin typeface="Arial Black"/>
                          <a:cs typeface="Arial Black"/>
                        </a:rPr>
                        <a:t>Unidade</a:t>
                      </a:r>
                      <a:r>
                        <a:rPr dirty="0" sz="950" spc="200">
                          <a:solidFill>
                            <a:srgbClr val="131313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950" spc="-25">
                          <a:solidFill>
                            <a:srgbClr val="1F1F1F"/>
                          </a:solidFill>
                          <a:latin typeface="Arial Black"/>
                          <a:cs typeface="Arial Black"/>
                        </a:rPr>
                        <a:t>R)</a:t>
                      </a:r>
                      <a:endParaRPr sz="950">
                        <a:latin typeface="Arial Black"/>
                        <a:cs typeface="Arial Black"/>
                      </a:endParaRPr>
                    </a:p>
                    <a:p>
                      <a:pPr marL="740410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950" spc="-114">
                          <a:solidFill>
                            <a:srgbClr val="1A1A1A"/>
                          </a:solidFill>
                          <a:latin typeface="Arial Black"/>
                          <a:cs typeface="Arial Black"/>
                        </a:rPr>
                        <a:t>Vam</a:t>
                      </a:r>
                      <a:r>
                        <a:rPr dirty="0" sz="950" spc="-100">
                          <a:solidFill>
                            <a:srgbClr val="1A1A1A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950" spc="-200">
                          <a:solidFill>
                            <a:srgbClr val="0C0C0C"/>
                          </a:solidFill>
                          <a:latin typeface="Arial Black"/>
                          <a:cs typeface="Arial Black"/>
                        </a:rPr>
                        <a:t>To%I</a:t>
                      </a:r>
                      <a:r>
                        <a:rPr dirty="0" sz="950" spc="-30">
                          <a:solidFill>
                            <a:srgbClr val="0C0C0C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950" spc="-200">
                          <a:solidFill>
                            <a:srgbClr val="131313"/>
                          </a:solidFill>
                          <a:latin typeface="Arial Black"/>
                          <a:cs typeface="Arial Black"/>
                        </a:rPr>
                        <a:t>Sup&amp;mentado</a:t>
                      </a:r>
                      <a:r>
                        <a:rPr dirty="0" sz="950" spc="105">
                          <a:solidFill>
                            <a:srgbClr val="131313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950" spc="-25">
                          <a:solidFill>
                            <a:srgbClr val="212121"/>
                          </a:solidFill>
                          <a:latin typeface="Arial Black"/>
                          <a:cs typeface="Arial Black"/>
                        </a:rPr>
                        <a:t>RS</a:t>
                      </a:r>
                      <a:endParaRPr sz="950">
                        <a:latin typeface="Arial Black"/>
                        <a:cs typeface="Arial Black"/>
                      </a:endParaRPr>
                    </a:p>
                  </a:txBody>
                  <a:tcPr marL="0" marR="0" marB="0" marT="22225"/>
                </a:tc>
                <a:tc>
                  <a:txBody>
                    <a:bodyPr/>
                    <a:lstStyle/>
                    <a:p>
                      <a:pPr marL="153035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dirty="0" sz="950" spc="-170">
                          <a:solidFill>
                            <a:srgbClr val="131313"/>
                          </a:solidFill>
                          <a:latin typeface="Arial Black"/>
                          <a:cs typeface="Arial Black"/>
                        </a:rPr>
                        <a:t>5&amp;000,00</a:t>
                      </a:r>
                      <a:endParaRPr sz="950">
                        <a:latin typeface="Arial Black"/>
                        <a:cs typeface="Arial Black"/>
                      </a:endParaRPr>
                    </a:p>
                    <a:p>
                      <a:pPr marL="157480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950" spc="-85">
                          <a:solidFill>
                            <a:srgbClr val="181818"/>
                          </a:solidFill>
                          <a:latin typeface="Arial Black"/>
                          <a:cs typeface="Arial Black"/>
                        </a:rPr>
                        <a:t>50%000</a:t>
                      </a:r>
                      <a:endParaRPr sz="950">
                        <a:latin typeface="Arial Black"/>
                        <a:cs typeface="Arial Black"/>
                      </a:endParaRPr>
                    </a:p>
                  </a:txBody>
                  <a:tcPr marL="0" marR="0" marB="0" marT="22225"/>
                </a:tc>
              </a:tr>
            </a:tbl>
          </a:graphicData>
        </a:graphic>
      </p:graphicFrame>
      <p:sp>
        <p:nvSpPr>
          <p:cNvPr id="7" name="object 7" descr=""/>
          <p:cNvSpPr txBox="1"/>
          <p:nvPr/>
        </p:nvSpPr>
        <p:spPr>
          <a:xfrm>
            <a:off x="798244" y="5627632"/>
            <a:ext cx="5991225" cy="28892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ts val="1005"/>
              </a:lnSpc>
              <a:spcBef>
                <a:spcPts val="100"/>
              </a:spcBef>
            </a:pPr>
            <a:r>
              <a:rPr dirty="0" sz="850" spc="-30">
                <a:solidFill>
                  <a:srgbClr val="0F0F0F"/>
                </a:solidFill>
                <a:latin typeface="Arial MT"/>
                <a:cs typeface="Arial MT"/>
              </a:rPr>
              <a:t>Artigo </a:t>
            </a:r>
            <a:r>
              <a:rPr dirty="0" sz="850" spc="-10">
                <a:solidFill>
                  <a:srgbClr val="1D1D1D"/>
                </a:solidFill>
                <a:latin typeface="Arial MT"/>
                <a:cs typeface="Arial MT"/>
              </a:rPr>
              <a:t>2º</a:t>
            </a:r>
            <a:r>
              <a:rPr dirty="0" sz="850" spc="-50">
                <a:solidFill>
                  <a:srgbClr val="1D1D1D"/>
                </a:solidFill>
                <a:latin typeface="Arial MT"/>
                <a:cs typeface="Arial MT"/>
              </a:rPr>
              <a:t> </a:t>
            </a:r>
            <a:r>
              <a:rPr dirty="0" sz="850" spc="-35">
                <a:solidFill>
                  <a:srgbClr val="2D2D2D"/>
                </a:solidFill>
                <a:latin typeface="Arial MT"/>
                <a:cs typeface="Arial MT"/>
              </a:rPr>
              <a:t>-</a:t>
            </a:r>
            <a:r>
              <a:rPr dirty="0" sz="850" spc="-75">
                <a:solidFill>
                  <a:srgbClr val="2D2D2D"/>
                </a:solidFill>
                <a:latin typeface="Arial MT"/>
                <a:cs typeface="Arial MT"/>
              </a:rPr>
              <a:t> </a:t>
            </a:r>
            <a:r>
              <a:rPr dirty="0" sz="850" spc="-40">
                <a:solidFill>
                  <a:srgbClr val="181818"/>
                </a:solidFill>
                <a:latin typeface="Arial MT"/>
                <a:cs typeface="Arial MT"/>
              </a:rPr>
              <a:t>As</a:t>
            </a:r>
            <a:r>
              <a:rPr dirty="0" sz="850" spc="-30">
                <a:solidFill>
                  <a:srgbClr val="181818"/>
                </a:solidFill>
                <a:latin typeface="Arial MT"/>
                <a:cs typeface="Arial MT"/>
              </a:rPr>
              <a:t> </a:t>
            </a:r>
            <a:r>
              <a:rPr dirty="0" sz="850" spc="-35">
                <a:solidFill>
                  <a:srgbClr val="161616"/>
                </a:solidFill>
                <a:latin typeface="Arial MT"/>
                <a:cs typeface="Arial MT"/>
              </a:rPr>
              <a:t>despesas</a:t>
            </a:r>
            <a:r>
              <a:rPr dirty="0" sz="850" spc="-20">
                <a:solidFill>
                  <a:srgbClr val="161616"/>
                </a:solidFill>
                <a:latin typeface="Arial MT"/>
                <a:cs typeface="Arial MT"/>
              </a:rPr>
              <a:t> </a:t>
            </a:r>
            <a:r>
              <a:rPr dirty="0" sz="850" spc="-30">
                <a:solidFill>
                  <a:srgbClr val="0F0F0F"/>
                </a:solidFill>
                <a:latin typeface="Arial MT"/>
                <a:cs typeface="Arial MT"/>
              </a:rPr>
              <a:t>decorrentes</a:t>
            </a:r>
            <a:r>
              <a:rPr dirty="0" sz="850" spc="30">
                <a:solidFill>
                  <a:srgbClr val="0F0F0F"/>
                </a:solidFill>
                <a:latin typeface="Arial MT"/>
                <a:cs typeface="Arial MT"/>
              </a:rPr>
              <a:t> </a:t>
            </a:r>
            <a:r>
              <a:rPr dirty="0" sz="850" spc="-30">
                <a:solidFill>
                  <a:srgbClr val="1D1D1D"/>
                </a:solidFill>
                <a:latin typeface="Arial MT"/>
                <a:cs typeface="Arial MT"/>
              </a:rPr>
              <a:t>da </a:t>
            </a:r>
            <a:r>
              <a:rPr dirty="0" sz="850" spc="-30">
                <a:solidFill>
                  <a:srgbClr val="161616"/>
                </a:solidFill>
                <a:latin typeface="Arial MT"/>
                <a:cs typeface="Arial MT"/>
              </a:rPr>
              <a:t>abertura</a:t>
            </a:r>
            <a:r>
              <a:rPr dirty="0" sz="850" spc="40">
                <a:solidFill>
                  <a:srgbClr val="161616"/>
                </a:solidFill>
                <a:latin typeface="Arial MT"/>
                <a:cs typeface="Arial MT"/>
              </a:rPr>
              <a:t> </a:t>
            </a:r>
            <a:r>
              <a:rPr dirty="0" sz="850" spc="-55">
                <a:solidFill>
                  <a:srgbClr val="1F1F1F"/>
                </a:solidFill>
                <a:latin typeface="Arial MT"/>
                <a:cs typeface="Arial MT"/>
              </a:rPr>
              <a:t>do</a:t>
            </a:r>
            <a:r>
              <a:rPr dirty="0" sz="850" spc="-20">
                <a:solidFill>
                  <a:srgbClr val="1F1F1F"/>
                </a:solidFill>
                <a:latin typeface="Arial MT"/>
                <a:cs typeface="Arial MT"/>
              </a:rPr>
              <a:t> </a:t>
            </a:r>
            <a:r>
              <a:rPr dirty="0" sz="850" spc="-35">
                <a:solidFill>
                  <a:srgbClr val="131313"/>
                </a:solidFill>
                <a:latin typeface="Arial MT"/>
                <a:cs typeface="Arial MT"/>
              </a:rPr>
              <a:t>presente</a:t>
            </a:r>
            <a:r>
              <a:rPr dirty="0" sz="850">
                <a:solidFill>
                  <a:srgbClr val="131313"/>
                </a:solidFill>
                <a:latin typeface="Arial MT"/>
                <a:cs typeface="Arial MT"/>
              </a:rPr>
              <a:t> </a:t>
            </a:r>
            <a:r>
              <a:rPr dirty="0" sz="850" spc="-30">
                <a:solidFill>
                  <a:srgbClr val="0F0F0F"/>
                </a:solidFill>
                <a:latin typeface="Arial MT"/>
                <a:cs typeface="Arial MT"/>
              </a:rPr>
              <a:t>crédito</a:t>
            </a:r>
            <a:r>
              <a:rPr dirty="0" sz="850" spc="30">
                <a:solidFill>
                  <a:srgbClr val="0F0F0F"/>
                </a:solidFill>
                <a:latin typeface="Arial MT"/>
                <a:cs typeface="Arial MT"/>
              </a:rPr>
              <a:t> </a:t>
            </a:r>
            <a:r>
              <a:rPr dirty="0" sz="850" spc="-40">
                <a:solidFill>
                  <a:srgbClr val="0E0E0E"/>
                </a:solidFill>
                <a:latin typeface="Arial MT"/>
                <a:cs typeface="Arial MT"/>
              </a:rPr>
              <a:t>suplementar,</a:t>
            </a:r>
            <a:r>
              <a:rPr dirty="0" sz="850" spc="50">
                <a:solidFill>
                  <a:srgbClr val="0E0E0E"/>
                </a:solidFill>
                <a:latin typeface="Arial MT"/>
                <a:cs typeface="Arial MT"/>
              </a:rPr>
              <a:t> </a:t>
            </a:r>
            <a:r>
              <a:rPr dirty="0" sz="850" spc="-30">
                <a:solidFill>
                  <a:srgbClr val="0C0C0C"/>
                </a:solidFill>
                <a:latin typeface="Arial MT"/>
                <a:cs typeface="Arial MT"/>
              </a:rPr>
              <a:t>serão</a:t>
            </a:r>
            <a:r>
              <a:rPr dirty="0" sz="850" spc="-20">
                <a:solidFill>
                  <a:srgbClr val="0C0C0C"/>
                </a:solidFill>
                <a:latin typeface="Arial MT"/>
                <a:cs typeface="Arial MT"/>
              </a:rPr>
              <a:t> </a:t>
            </a:r>
            <a:r>
              <a:rPr dirty="0" sz="850" spc="-40">
                <a:solidFill>
                  <a:srgbClr val="1C1C1C"/>
                </a:solidFill>
                <a:latin typeface="Arial MT"/>
                <a:cs typeface="Arial MT"/>
              </a:rPr>
              <a:t>oobertas</a:t>
            </a:r>
            <a:r>
              <a:rPr dirty="0" sz="850">
                <a:solidFill>
                  <a:srgbClr val="1C1C1C"/>
                </a:solidFill>
                <a:latin typeface="Arial MT"/>
                <a:cs typeface="Arial MT"/>
              </a:rPr>
              <a:t> </a:t>
            </a:r>
            <a:r>
              <a:rPr dirty="0" sz="850" spc="-35">
                <a:solidFill>
                  <a:srgbClr val="181818"/>
                </a:solidFill>
                <a:latin typeface="Arial MT"/>
                <a:cs typeface="Arial MT"/>
              </a:rPr>
              <a:t>com</a:t>
            </a:r>
            <a:r>
              <a:rPr dirty="0" sz="850" spc="-25">
                <a:solidFill>
                  <a:srgbClr val="181818"/>
                </a:solidFill>
                <a:latin typeface="Arial MT"/>
                <a:cs typeface="Arial MT"/>
              </a:rPr>
              <a:t> </a:t>
            </a:r>
            <a:r>
              <a:rPr dirty="0" sz="850" spc="-30">
                <a:solidFill>
                  <a:srgbClr val="131313"/>
                </a:solidFill>
                <a:latin typeface="Arial MT"/>
                <a:cs typeface="Arial MT"/>
              </a:rPr>
              <a:t>recursos</a:t>
            </a:r>
            <a:r>
              <a:rPr dirty="0" sz="850" spc="15">
                <a:solidFill>
                  <a:srgbClr val="131313"/>
                </a:solidFill>
                <a:latin typeface="Arial MT"/>
                <a:cs typeface="Arial MT"/>
              </a:rPr>
              <a:t> </a:t>
            </a:r>
            <a:r>
              <a:rPr dirty="0" sz="850" spc="-30">
                <a:solidFill>
                  <a:srgbClr val="282828"/>
                </a:solidFill>
                <a:latin typeface="Arial MT"/>
                <a:cs typeface="Arial MT"/>
              </a:rPr>
              <a:t>de </a:t>
            </a:r>
            <a:r>
              <a:rPr dirty="0" sz="850" spc="-20">
                <a:solidFill>
                  <a:srgbClr val="1C1C1C"/>
                </a:solidFill>
                <a:latin typeface="Arial MT"/>
                <a:cs typeface="Arial MT"/>
              </a:rPr>
              <a:t>que</a:t>
            </a:r>
            <a:r>
              <a:rPr dirty="0" sz="850" spc="10">
                <a:solidFill>
                  <a:srgbClr val="1C1C1C"/>
                </a:solidFill>
                <a:latin typeface="Arial MT"/>
                <a:cs typeface="Arial MT"/>
              </a:rPr>
              <a:t> </a:t>
            </a:r>
            <a:r>
              <a:rPr dirty="0" sz="850" spc="95">
                <a:solidFill>
                  <a:srgbClr val="1D1D1D"/>
                </a:solidFill>
                <a:latin typeface="Arial MT"/>
                <a:cs typeface="Arial MT"/>
              </a:rPr>
              <a:t>trai</a:t>
            </a:r>
            <a:r>
              <a:rPr dirty="0" sz="850" spc="-60">
                <a:solidFill>
                  <a:srgbClr val="1D1D1D"/>
                </a:solidFill>
                <a:latin typeface="Arial MT"/>
                <a:cs typeface="Arial MT"/>
              </a:rPr>
              <a:t> </a:t>
            </a:r>
            <a:r>
              <a:rPr dirty="0" sz="850">
                <a:solidFill>
                  <a:srgbClr val="2B2B2B"/>
                </a:solidFill>
                <a:latin typeface="Arial MT"/>
                <a:cs typeface="Arial MT"/>
              </a:rPr>
              <a:t>o</a:t>
            </a:r>
            <a:r>
              <a:rPr dirty="0" sz="850" spc="-20">
                <a:solidFill>
                  <a:srgbClr val="2B2B2B"/>
                </a:solidFill>
                <a:latin typeface="Arial MT"/>
                <a:cs typeface="Arial MT"/>
              </a:rPr>
              <a:t> </a:t>
            </a:r>
            <a:r>
              <a:rPr dirty="0" sz="850" spc="-10">
                <a:solidFill>
                  <a:srgbClr val="1C1C1C"/>
                </a:solidFill>
                <a:latin typeface="Arial MT"/>
                <a:cs typeface="Arial MT"/>
              </a:rPr>
              <a:t>Anigo</a:t>
            </a:r>
            <a:endParaRPr sz="850">
              <a:latin typeface="Arial MT"/>
              <a:cs typeface="Arial MT"/>
            </a:endParaRPr>
          </a:p>
          <a:p>
            <a:pPr marL="477520">
              <a:lnSpc>
                <a:spcPts val="1065"/>
              </a:lnSpc>
            </a:pPr>
            <a:r>
              <a:rPr dirty="0" sz="900" spc="-65">
                <a:solidFill>
                  <a:srgbClr val="212121"/>
                </a:solidFill>
                <a:latin typeface="Arial MT"/>
                <a:cs typeface="Arial MT"/>
              </a:rPr>
              <a:t>43</a:t>
            </a:r>
            <a:r>
              <a:rPr dirty="0" sz="900" spc="-3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900" spc="-55">
                <a:latin typeface="Arial MT"/>
                <a:cs typeface="Arial MT"/>
              </a:rPr>
              <a:t>parágrafo</a:t>
            </a:r>
            <a:r>
              <a:rPr dirty="0" sz="900" spc="90">
                <a:latin typeface="Arial MT"/>
                <a:cs typeface="Arial MT"/>
              </a:rPr>
              <a:t> </a:t>
            </a:r>
            <a:r>
              <a:rPr dirty="0" sz="900" spc="-50">
                <a:solidFill>
                  <a:srgbClr val="262626"/>
                </a:solidFill>
                <a:latin typeface="Arial MT"/>
                <a:cs typeface="Arial MT"/>
              </a:rPr>
              <a:t>1º</a:t>
            </a:r>
            <a:r>
              <a:rPr dirty="0" sz="900" spc="-10">
                <a:solidFill>
                  <a:srgbClr val="262626"/>
                </a:solidFill>
                <a:latin typeface="Arial MT"/>
                <a:cs typeface="Arial MT"/>
              </a:rPr>
              <a:t> </a:t>
            </a:r>
            <a:r>
              <a:rPr dirty="0" sz="900" spc="-75">
                <a:solidFill>
                  <a:srgbClr val="383838"/>
                </a:solidFill>
                <a:latin typeface="Arial MT"/>
                <a:cs typeface="Arial MT"/>
              </a:rPr>
              <a:t>da</a:t>
            </a:r>
            <a:r>
              <a:rPr dirty="0" sz="900" spc="10">
                <a:solidFill>
                  <a:srgbClr val="383838"/>
                </a:solidFill>
                <a:latin typeface="Arial MT"/>
                <a:cs typeface="Arial MT"/>
              </a:rPr>
              <a:t> </a:t>
            </a:r>
            <a:r>
              <a:rPr dirty="0" sz="900" spc="-55">
                <a:solidFill>
                  <a:srgbClr val="0E0E0E"/>
                </a:solidFill>
                <a:latin typeface="Arial MT"/>
                <a:cs typeface="Arial MT"/>
              </a:rPr>
              <a:t>Lei</a:t>
            </a:r>
            <a:r>
              <a:rPr dirty="0" sz="900" spc="-20">
                <a:solidFill>
                  <a:srgbClr val="0E0E0E"/>
                </a:solidFill>
                <a:latin typeface="Arial MT"/>
                <a:cs typeface="Arial MT"/>
              </a:rPr>
              <a:t> </a:t>
            </a:r>
            <a:r>
              <a:rPr dirty="0" sz="900" spc="-65">
                <a:solidFill>
                  <a:srgbClr val="181818"/>
                </a:solidFill>
                <a:latin typeface="Arial MT"/>
                <a:cs typeface="Arial MT"/>
              </a:rPr>
              <a:t>Federal</a:t>
            </a:r>
            <a:r>
              <a:rPr dirty="0" sz="900" spc="5">
                <a:solidFill>
                  <a:srgbClr val="181818"/>
                </a:solidFill>
                <a:latin typeface="Arial MT"/>
                <a:cs typeface="Arial MT"/>
              </a:rPr>
              <a:t> </a:t>
            </a:r>
            <a:r>
              <a:rPr dirty="0" sz="900" spc="-55">
                <a:solidFill>
                  <a:srgbClr val="212121"/>
                </a:solidFill>
                <a:latin typeface="Arial MT"/>
                <a:cs typeface="Arial MT"/>
              </a:rPr>
              <a:t>N°</a:t>
            </a:r>
            <a:r>
              <a:rPr dirty="0" sz="900" spc="-3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900" spc="-60">
                <a:solidFill>
                  <a:srgbClr val="0F0F0F"/>
                </a:solidFill>
                <a:latin typeface="Arial MT"/>
                <a:cs typeface="Arial MT"/>
              </a:rPr>
              <a:t>4.320/64.</a:t>
            </a:r>
            <a:r>
              <a:rPr dirty="0" sz="900" spc="30">
                <a:solidFill>
                  <a:srgbClr val="0F0F0F"/>
                </a:solidFill>
                <a:latin typeface="Arial MT"/>
                <a:cs typeface="Arial MT"/>
              </a:rPr>
              <a:t> </a:t>
            </a:r>
            <a:r>
              <a:rPr dirty="0" sz="900" spc="-60">
                <a:latin typeface="Arial MT"/>
                <a:cs typeface="Arial MT"/>
              </a:rPr>
              <a:t>Inciso</a:t>
            </a:r>
            <a:r>
              <a:rPr dirty="0" sz="900" spc="5">
                <a:latin typeface="Arial MT"/>
                <a:cs typeface="Arial MT"/>
              </a:rPr>
              <a:t> </a:t>
            </a:r>
            <a:r>
              <a:rPr dirty="0" sz="900" spc="-20">
                <a:solidFill>
                  <a:srgbClr val="0F0F0F"/>
                </a:solidFill>
                <a:latin typeface="Arial MT"/>
                <a:cs typeface="Arial MT"/>
              </a:rPr>
              <a:t>III.</a:t>
            </a:r>
            <a:endParaRPr sz="900">
              <a:latin typeface="Arial MT"/>
              <a:cs typeface="Arial MT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1678678" y="5979245"/>
            <a:ext cx="1651635" cy="40068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41630" marR="5080" indent="-329565">
              <a:lnSpc>
                <a:spcPct val="129500"/>
              </a:lnSpc>
              <a:spcBef>
                <a:spcPts val="100"/>
              </a:spcBef>
            </a:pPr>
            <a:r>
              <a:rPr dirty="0" sz="950" spc="-75">
                <a:solidFill>
                  <a:srgbClr val="0F0F0F"/>
                </a:solidFill>
                <a:latin typeface="Arial MT"/>
                <a:cs typeface="Arial MT"/>
              </a:rPr>
              <a:t>Incieo:</a:t>
            </a:r>
            <a:r>
              <a:rPr dirty="0" sz="950" spc="70">
                <a:solidFill>
                  <a:srgbClr val="0F0F0F"/>
                </a:solidFill>
                <a:latin typeface="Arial MT"/>
                <a:cs typeface="Arial MT"/>
              </a:rPr>
              <a:t> </a:t>
            </a:r>
            <a:r>
              <a:rPr dirty="0" sz="950">
                <a:solidFill>
                  <a:srgbClr val="151515"/>
                </a:solidFill>
                <a:latin typeface="Arial MT"/>
                <a:cs typeface="Arial MT"/>
              </a:rPr>
              <a:t>ll</a:t>
            </a:r>
            <a:r>
              <a:rPr dirty="0" sz="950" spc="-70">
                <a:solidFill>
                  <a:srgbClr val="151515"/>
                </a:solidFill>
                <a:latin typeface="Arial MT"/>
                <a:cs typeface="Arial MT"/>
              </a:rPr>
              <a:t> </a:t>
            </a:r>
            <a:r>
              <a:rPr dirty="0" sz="950" spc="-10">
                <a:solidFill>
                  <a:srgbClr val="232323"/>
                </a:solidFill>
                <a:latin typeface="Arial MT"/>
                <a:cs typeface="Arial MT"/>
              </a:rPr>
              <a:t>-</a:t>
            </a:r>
            <a:r>
              <a:rPr dirty="0" sz="950" spc="-70">
                <a:solidFill>
                  <a:srgbClr val="232323"/>
                </a:solidFill>
                <a:latin typeface="Arial MT"/>
                <a:cs typeface="Arial MT"/>
              </a:rPr>
              <a:t> </a:t>
            </a:r>
            <a:r>
              <a:rPr dirty="0" sz="950" spc="-100">
                <a:solidFill>
                  <a:srgbClr val="131313"/>
                </a:solidFill>
                <a:latin typeface="Arial MT"/>
                <a:cs typeface="Arial MT"/>
              </a:rPr>
              <a:t>Excesso</a:t>
            </a:r>
            <a:r>
              <a:rPr dirty="0" sz="950" spc="50">
                <a:solidFill>
                  <a:srgbClr val="131313"/>
                </a:solidFill>
                <a:latin typeface="Arial MT"/>
                <a:cs typeface="Arial MT"/>
              </a:rPr>
              <a:t> </a:t>
            </a:r>
            <a:r>
              <a:rPr dirty="0" sz="950" spc="-80">
                <a:solidFill>
                  <a:srgbClr val="0F0F0F"/>
                </a:solidFill>
                <a:latin typeface="Arial MT"/>
                <a:cs typeface="Arial MT"/>
              </a:rPr>
              <a:t>de</a:t>
            </a:r>
            <a:r>
              <a:rPr dirty="0" sz="950" spc="-50">
                <a:solidFill>
                  <a:srgbClr val="0F0F0F"/>
                </a:solidFill>
                <a:latin typeface="Arial MT"/>
                <a:cs typeface="Arial MT"/>
              </a:rPr>
              <a:t> </a:t>
            </a:r>
            <a:r>
              <a:rPr dirty="0" sz="950" spc="-80">
                <a:solidFill>
                  <a:srgbClr val="111111"/>
                </a:solidFill>
                <a:latin typeface="Arial MT"/>
                <a:cs typeface="Arial MT"/>
              </a:rPr>
              <a:t>Arrecadação:</a:t>
            </a:r>
            <a:r>
              <a:rPr dirty="0" sz="950" spc="-3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950" spc="-35">
                <a:solidFill>
                  <a:srgbClr val="181818"/>
                </a:solidFill>
                <a:latin typeface="Arial MT"/>
                <a:cs typeface="Arial MT"/>
              </a:rPr>
              <a:t>III</a:t>
            </a:r>
            <a:r>
              <a:rPr dirty="0" sz="950" spc="-50">
                <a:solidFill>
                  <a:srgbClr val="181818"/>
                </a:solidFill>
                <a:latin typeface="Arial MT"/>
                <a:cs typeface="Arial MT"/>
              </a:rPr>
              <a:t> </a:t>
            </a:r>
            <a:r>
              <a:rPr dirty="0" sz="950" spc="-60">
                <a:solidFill>
                  <a:srgbClr val="242424"/>
                </a:solidFill>
                <a:latin typeface="Arial MT"/>
                <a:cs typeface="Arial MT"/>
              </a:rPr>
              <a:t>-</a:t>
            </a:r>
            <a:r>
              <a:rPr dirty="0" sz="950" spc="-5">
                <a:solidFill>
                  <a:srgbClr val="242424"/>
                </a:solidFill>
                <a:latin typeface="Arial MT"/>
                <a:cs typeface="Arial MT"/>
              </a:rPr>
              <a:t> </a:t>
            </a:r>
            <a:r>
              <a:rPr dirty="0" sz="950" spc="-100">
                <a:solidFill>
                  <a:srgbClr val="0E0E0E"/>
                </a:solidFill>
                <a:latin typeface="Arial MT"/>
                <a:cs typeface="Arial MT"/>
              </a:rPr>
              <a:t>Anulação</a:t>
            </a:r>
            <a:r>
              <a:rPr dirty="0" sz="950" spc="40">
                <a:solidFill>
                  <a:srgbClr val="0E0E0E"/>
                </a:solidFill>
                <a:latin typeface="Arial MT"/>
                <a:cs typeface="Arial MT"/>
              </a:rPr>
              <a:t> </a:t>
            </a:r>
            <a:r>
              <a:rPr dirty="0" sz="950" spc="-85">
                <a:solidFill>
                  <a:srgbClr val="131313"/>
                </a:solidFill>
                <a:latin typeface="Arial MT"/>
                <a:cs typeface="Arial MT"/>
              </a:rPr>
              <a:t>de</a:t>
            </a:r>
            <a:r>
              <a:rPr dirty="0" sz="950" spc="-45">
                <a:solidFill>
                  <a:srgbClr val="131313"/>
                </a:solidFill>
                <a:latin typeface="Arial MT"/>
                <a:cs typeface="Arial MT"/>
              </a:rPr>
              <a:t> </a:t>
            </a:r>
            <a:r>
              <a:rPr dirty="0" sz="950" spc="-90">
                <a:solidFill>
                  <a:srgbClr val="181818"/>
                </a:solidFill>
                <a:latin typeface="Arial MT"/>
                <a:cs typeface="Arial MT"/>
              </a:rPr>
              <a:t>Dotação</a:t>
            </a:r>
            <a:r>
              <a:rPr dirty="0" sz="950" spc="10">
                <a:solidFill>
                  <a:srgbClr val="181818"/>
                </a:solidFill>
                <a:latin typeface="Arial MT"/>
                <a:cs typeface="Arial MT"/>
              </a:rPr>
              <a:t> </a:t>
            </a:r>
            <a:r>
              <a:rPr dirty="0" sz="950" spc="-50">
                <a:solidFill>
                  <a:srgbClr val="3B3B3B"/>
                </a:solidFill>
                <a:latin typeface="Arial MT"/>
                <a:cs typeface="Arial MT"/>
              </a:rPr>
              <a:t>:</a:t>
            </a:r>
            <a:endParaRPr sz="950">
              <a:latin typeface="Arial MT"/>
              <a:cs typeface="Arial MT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340071" y="6318917"/>
            <a:ext cx="2701925" cy="409575"/>
          </a:xfrm>
          <a:prstGeom prst="rect">
            <a:avLst/>
          </a:prstGeom>
        </p:spPr>
        <p:txBody>
          <a:bodyPr wrap="square" lIns="0" tIns="52069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09"/>
              </a:spcBef>
            </a:pPr>
            <a:r>
              <a:rPr dirty="0" u="sng" sz="1000" spc="-95">
                <a:solidFill>
                  <a:srgbClr val="1A1A1A"/>
                </a:solidFill>
                <a:uFill>
                  <a:solidFill>
                    <a:srgbClr val="383838"/>
                  </a:solidFill>
                </a:uFill>
                <a:latin typeface="Arial MT"/>
                <a:cs typeface="Arial MT"/>
              </a:rPr>
              <a:t>Dotacães</a:t>
            </a:r>
            <a:r>
              <a:rPr dirty="0" u="sng" sz="1000" spc="80">
                <a:solidFill>
                  <a:srgbClr val="1A1A1A"/>
                </a:solidFill>
                <a:uFill>
                  <a:solidFill>
                    <a:srgbClr val="383838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1000" spc="-10">
                <a:solidFill>
                  <a:srgbClr val="151515"/>
                </a:solidFill>
                <a:uFill>
                  <a:solidFill>
                    <a:srgbClr val="383838"/>
                  </a:solidFill>
                </a:uFill>
                <a:latin typeface="Arial MT"/>
                <a:cs typeface="Arial MT"/>
              </a:rPr>
              <a:t>Anuladas</a:t>
            </a:r>
            <a:r>
              <a:rPr dirty="0" u="sng" sz="1000" spc="500">
                <a:solidFill>
                  <a:srgbClr val="151515"/>
                </a:solidFill>
                <a:uFill>
                  <a:solidFill>
                    <a:srgbClr val="383838"/>
                  </a:solidFill>
                </a:uFill>
                <a:latin typeface="Arial MT"/>
                <a:cs typeface="Arial MT"/>
              </a:rPr>
              <a:t> </a:t>
            </a:r>
            <a:endParaRPr sz="1000">
              <a:latin typeface="Arial MT"/>
              <a:cs typeface="Arial MT"/>
            </a:endParaRPr>
          </a:p>
          <a:p>
            <a:pPr marL="58419">
              <a:lnSpc>
                <a:spcPct val="100000"/>
              </a:lnSpc>
              <a:spcBef>
                <a:spcPts val="315"/>
              </a:spcBef>
            </a:pPr>
            <a:r>
              <a:rPr dirty="0" sz="1000" spc="-10" b="1">
                <a:solidFill>
                  <a:srgbClr val="181818"/>
                </a:solidFill>
                <a:latin typeface="Arial"/>
                <a:cs typeface="Arial"/>
              </a:rPr>
              <a:t>PREFEITURA</a:t>
            </a:r>
            <a:r>
              <a:rPr dirty="0" sz="1000" spc="80" b="1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dirty="0" sz="1000" spc="-10" b="1">
                <a:solidFill>
                  <a:srgbClr val="1F1F1F"/>
                </a:solidFill>
                <a:latin typeface="Arial"/>
                <a:cs typeface="Arial"/>
              </a:rPr>
              <a:t>MUNICIPAL</a:t>
            </a:r>
            <a:r>
              <a:rPr dirty="0" sz="1000" spc="25" b="1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dirty="0" sz="1000" b="1">
                <a:solidFill>
                  <a:srgbClr val="1F1F1F"/>
                </a:solidFill>
                <a:latin typeface="Arial"/>
                <a:cs typeface="Arial"/>
              </a:rPr>
              <a:t>DE</a:t>
            </a:r>
            <a:r>
              <a:rPr dirty="0" sz="1000" spc="-10" b="1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dirty="0" sz="1000" spc="-10" b="1">
                <a:solidFill>
                  <a:srgbClr val="181818"/>
                </a:solidFill>
                <a:latin typeface="Arial"/>
                <a:cs typeface="Arial"/>
              </a:rPr>
              <a:t>SEROPEDICA</a:t>
            </a:r>
            <a:endParaRPr sz="1000">
              <a:latin typeface="Arial"/>
              <a:cs typeface="Arial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3848827" y="5987121"/>
            <a:ext cx="594995" cy="391795"/>
          </a:xfrm>
          <a:prstGeom prst="rect">
            <a:avLst/>
          </a:prstGeom>
        </p:spPr>
        <p:txBody>
          <a:bodyPr wrap="square" lIns="0" tIns="58419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59"/>
              </a:spcBef>
            </a:pPr>
            <a:r>
              <a:rPr dirty="0" sz="900" spc="-65">
                <a:solidFill>
                  <a:srgbClr val="111111"/>
                </a:solidFill>
                <a:latin typeface="Arial MT"/>
                <a:cs typeface="Arial MT"/>
              </a:rPr>
              <a:t>R$50.000,00</a:t>
            </a:r>
            <a:endParaRPr sz="9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360"/>
              </a:spcBef>
            </a:pPr>
            <a:r>
              <a:rPr dirty="0" sz="900" spc="-10">
                <a:solidFill>
                  <a:srgbClr val="0C0C0C"/>
                </a:solidFill>
                <a:latin typeface="Arial MT"/>
                <a:cs typeface="Arial MT"/>
              </a:rPr>
              <a:t>$50.000,00</a:t>
            </a:r>
            <a:endParaRPr sz="900">
              <a:latin typeface="Arial MT"/>
              <a:cs typeface="Arial MT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1283045" y="7510762"/>
            <a:ext cx="4538345" cy="427355"/>
          </a:xfrm>
          <a:prstGeom prst="rect">
            <a:avLst/>
          </a:prstGeom>
        </p:spPr>
        <p:txBody>
          <a:bodyPr wrap="square" lIns="0" tIns="73660" rIns="0" bIns="0" rtlCol="0" vert="horz">
            <a:spAutoFit/>
          </a:bodyPr>
          <a:lstStyle/>
          <a:p>
            <a:pPr marL="3409950">
              <a:lnSpc>
                <a:spcPct val="100000"/>
              </a:lnSpc>
              <a:spcBef>
                <a:spcPts val="580"/>
              </a:spcBef>
            </a:pPr>
            <a:r>
              <a:rPr dirty="0" sz="950" spc="-50">
                <a:solidFill>
                  <a:srgbClr val="111111"/>
                </a:solidFill>
                <a:latin typeface="Arial MT"/>
                <a:cs typeface="Arial MT"/>
              </a:rPr>
              <a:t>Valor</a:t>
            </a:r>
            <a:r>
              <a:rPr dirty="0" sz="950" spc="1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950" spc="-60">
                <a:solidFill>
                  <a:srgbClr val="0F0F0F"/>
                </a:solidFill>
                <a:latin typeface="Arial MT"/>
                <a:cs typeface="Arial MT"/>
              </a:rPr>
              <a:t>Total</a:t>
            </a:r>
            <a:r>
              <a:rPr dirty="0" sz="950" spc="-5">
                <a:solidFill>
                  <a:srgbClr val="0F0F0F"/>
                </a:solidFill>
                <a:latin typeface="Arial MT"/>
                <a:cs typeface="Arial MT"/>
              </a:rPr>
              <a:t> </a:t>
            </a:r>
            <a:r>
              <a:rPr dirty="0" sz="950" spc="-50">
                <a:solidFill>
                  <a:srgbClr val="0F0F0F"/>
                </a:solidFill>
                <a:latin typeface="Arial MT"/>
                <a:cs typeface="Arial MT"/>
              </a:rPr>
              <a:t>Anulado</a:t>
            </a:r>
            <a:r>
              <a:rPr dirty="0" sz="950" spc="10">
                <a:solidFill>
                  <a:srgbClr val="0F0F0F"/>
                </a:solidFill>
                <a:latin typeface="Arial MT"/>
                <a:cs typeface="Arial MT"/>
              </a:rPr>
              <a:t> </a:t>
            </a:r>
            <a:r>
              <a:rPr dirty="0" sz="950" spc="-100">
                <a:solidFill>
                  <a:srgbClr val="181818"/>
                </a:solidFill>
                <a:latin typeface="Arial MT"/>
                <a:cs typeface="Arial MT"/>
              </a:rPr>
              <a:t>RS</a:t>
            </a:r>
            <a:endParaRPr sz="95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459"/>
              </a:spcBef>
            </a:pPr>
            <a:r>
              <a:rPr dirty="0" sz="900" spc="-70">
                <a:latin typeface="Arial MT"/>
                <a:cs typeface="Arial MT"/>
              </a:rPr>
              <a:t>Revogadas</a:t>
            </a:r>
            <a:r>
              <a:rPr dirty="0" sz="900" spc="60">
                <a:latin typeface="Arial MT"/>
                <a:cs typeface="Arial MT"/>
              </a:rPr>
              <a:t> </a:t>
            </a:r>
            <a:r>
              <a:rPr dirty="0" sz="900" spc="-45">
                <a:solidFill>
                  <a:srgbClr val="161616"/>
                </a:solidFill>
                <a:latin typeface="Arial MT"/>
                <a:cs typeface="Arial MT"/>
              </a:rPr>
              <a:t>as</a:t>
            </a:r>
            <a:r>
              <a:rPr dirty="0" sz="900" spc="-20">
                <a:solidFill>
                  <a:srgbClr val="161616"/>
                </a:solidFill>
                <a:latin typeface="Arial MT"/>
                <a:cs typeface="Arial MT"/>
              </a:rPr>
              <a:t> </a:t>
            </a:r>
            <a:r>
              <a:rPr dirty="0" sz="900" spc="-55">
                <a:latin typeface="Arial MT"/>
                <a:cs typeface="Arial MT"/>
              </a:rPr>
              <a:t>disposições</a:t>
            </a:r>
            <a:r>
              <a:rPr dirty="0" sz="900" spc="75">
                <a:latin typeface="Arial MT"/>
                <a:cs typeface="Arial MT"/>
              </a:rPr>
              <a:t> </a:t>
            </a:r>
            <a:r>
              <a:rPr dirty="0" sz="900" spc="-65">
                <a:solidFill>
                  <a:srgbClr val="1F1F1F"/>
                </a:solidFill>
                <a:latin typeface="Arial MT"/>
                <a:cs typeface="Arial MT"/>
              </a:rPr>
              <a:t>em</a:t>
            </a:r>
            <a:r>
              <a:rPr dirty="0" sz="900">
                <a:solidFill>
                  <a:srgbClr val="1F1F1F"/>
                </a:solidFill>
                <a:latin typeface="Arial MT"/>
                <a:cs typeface="Arial MT"/>
              </a:rPr>
              <a:t> </a:t>
            </a:r>
            <a:r>
              <a:rPr dirty="0" sz="900" spc="-55">
                <a:solidFill>
                  <a:srgbClr val="151515"/>
                </a:solidFill>
                <a:latin typeface="Arial MT"/>
                <a:cs typeface="Arial MT"/>
              </a:rPr>
              <a:t>contrário.</a:t>
            </a:r>
            <a:r>
              <a:rPr dirty="0" sz="900" spc="45">
                <a:solidFill>
                  <a:srgbClr val="151515"/>
                </a:solidFill>
                <a:latin typeface="Arial MT"/>
                <a:cs typeface="Arial MT"/>
              </a:rPr>
              <a:t> </a:t>
            </a:r>
            <a:r>
              <a:rPr dirty="0" sz="900" spc="-65">
                <a:solidFill>
                  <a:srgbClr val="0E0E0E"/>
                </a:solidFill>
                <a:latin typeface="Arial MT"/>
                <a:cs typeface="Arial MT"/>
              </a:rPr>
              <a:t>Publique-</a:t>
            </a:r>
            <a:r>
              <a:rPr dirty="0" sz="900" spc="-35">
                <a:solidFill>
                  <a:srgbClr val="0E0E0E"/>
                </a:solidFill>
                <a:latin typeface="Arial MT"/>
                <a:cs typeface="Arial MT"/>
              </a:rPr>
              <a:t>se,</a:t>
            </a:r>
            <a:r>
              <a:rPr dirty="0" sz="900" spc="65">
                <a:solidFill>
                  <a:srgbClr val="0E0E0E"/>
                </a:solidFill>
                <a:latin typeface="Arial MT"/>
                <a:cs typeface="Arial MT"/>
              </a:rPr>
              <a:t> </a:t>
            </a:r>
            <a:r>
              <a:rPr dirty="0" sz="900" spc="-55">
                <a:solidFill>
                  <a:srgbClr val="181818"/>
                </a:solidFill>
                <a:latin typeface="Arial MT"/>
                <a:cs typeface="Arial MT"/>
              </a:rPr>
              <a:t>afixe-</a:t>
            </a:r>
            <a:r>
              <a:rPr dirty="0" sz="900" spc="-60">
                <a:solidFill>
                  <a:srgbClr val="181818"/>
                </a:solidFill>
                <a:latin typeface="Arial MT"/>
                <a:cs typeface="Arial MT"/>
              </a:rPr>
              <a:t>se</a:t>
            </a:r>
            <a:r>
              <a:rPr dirty="0" sz="900" spc="30">
                <a:solidFill>
                  <a:srgbClr val="181818"/>
                </a:solidFill>
                <a:latin typeface="Arial MT"/>
                <a:cs typeface="Arial MT"/>
              </a:rPr>
              <a:t> </a:t>
            </a:r>
            <a:r>
              <a:rPr dirty="0" sz="900" spc="-50">
                <a:solidFill>
                  <a:srgbClr val="333333"/>
                </a:solidFill>
                <a:latin typeface="Arial MT"/>
                <a:cs typeface="Arial MT"/>
              </a:rPr>
              <a:t>e</a:t>
            </a:r>
            <a:r>
              <a:rPr dirty="0" sz="900">
                <a:solidFill>
                  <a:srgbClr val="333333"/>
                </a:solidFill>
                <a:latin typeface="Arial MT"/>
                <a:cs typeface="Arial MT"/>
              </a:rPr>
              <a:t> </a:t>
            </a:r>
            <a:r>
              <a:rPr dirty="0" sz="900" spc="-75">
                <a:solidFill>
                  <a:srgbClr val="131313"/>
                </a:solidFill>
                <a:latin typeface="Arial MT"/>
                <a:cs typeface="Arial MT"/>
              </a:rPr>
              <a:t>cumpra-</a:t>
            </a:r>
            <a:r>
              <a:rPr dirty="0" sz="900" spc="-25">
                <a:solidFill>
                  <a:srgbClr val="131313"/>
                </a:solidFill>
                <a:latin typeface="Arial MT"/>
                <a:cs typeface="Arial MT"/>
              </a:rPr>
              <a:t>se.</a:t>
            </a:r>
            <a:endParaRPr sz="900">
              <a:latin typeface="Arial MT"/>
              <a:cs typeface="Arial MT"/>
            </a:endParaRPr>
          </a:p>
        </p:txBody>
      </p:sp>
      <p:graphicFrame>
        <p:nvGraphicFramePr>
          <p:cNvPr id="12" name="object 12" descr=""/>
          <p:cNvGraphicFramePr>
            <a:graphicFrameLocks noGrp="1"/>
          </p:cNvGraphicFramePr>
          <p:nvPr/>
        </p:nvGraphicFramePr>
        <p:xfrm>
          <a:off x="442552" y="6743506"/>
          <a:ext cx="6589395" cy="82676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26440"/>
                <a:gridCol w="2448560"/>
                <a:gridCol w="2356485"/>
                <a:gridCol w="980439"/>
              </a:tblGrid>
              <a:tr h="149225">
                <a:tc>
                  <a:txBody>
                    <a:bodyPr/>
                    <a:lstStyle/>
                    <a:p>
                      <a:pPr marL="34290">
                        <a:lnSpc>
                          <a:spcPts val="940"/>
                        </a:lnSpc>
                      </a:pPr>
                      <a:r>
                        <a:rPr dirty="0" sz="850" spc="-10" b="1">
                          <a:solidFill>
                            <a:srgbClr val="131313"/>
                          </a:solidFill>
                          <a:latin typeface="Arial"/>
                          <a:cs typeface="Arial"/>
                        </a:rPr>
                        <a:t>01.08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8585">
                        <a:lnSpc>
                          <a:spcPts val="940"/>
                        </a:lnSpc>
                      </a:pPr>
                      <a:r>
                        <a:rPr dirty="0" sz="850" spc="-40" b="1">
                          <a:solidFill>
                            <a:srgbClr val="0F0F0F"/>
                          </a:solidFill>
                          <a:latin typeface="Arial"/>
                          <a:cs typeface="Arial"/>
                        </a:rPr>
                        <a:t>Secretaria</a:t>
                      </a:r>
                      <a:r>
                        <a:rPr dirty="0" sz="850" spc="45" b="1">
                          <a:solidFill>
                            <a:srgbClr val="0F0F0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35" b="1">
                          <a:latin typeface="Arial"/>
                          <a:cs typeface="Arial"/>
                        </a:rPr>
                        <a:t>Municipal</a:t>
                      </a:r>
                      <a:r>
                        <a:rPr dirty="0" sz="850" spc="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45" b="1">
                          <a:solidFill>
                            <a:srgbClr val="0C0C0C"/>
                          </a:solidFill>
                          <a:latin typeface="Arial"/>
                          <a:cs typeface="Arial"/>
                        </a:rPr>
                        <a:t>de</a:t>
                      </a:r>
                      <a:r>
                        <a:rPr dirty="0" sz="850" spc="-5" b="1">
                          <a:solidFill>
                            <a:srgbClr val="0C0C0C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10" b="1">
                          <a:solidFill>
                            <a:srgbClr val="131313"/>
                          </a:solidFill>
                          <a:latin typeface="Arial"/>
                          <a:cs typeface="Arial"/>
                        </a:rPr>
                        <a:t>Obras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 gridSpan="2"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7018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850" spc="-10">
                          <a:solidFill>
                            <a:srgbClr val="151515"/>
                          </a:solidFill>
                          <a:latin typeface="Arial MT"/>
                          <a:cs typeface="Arial MT"/>
                        </a:rPr>
                        <a:t>1.032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marL="107314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850" spc="-35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Infraestrutura.</a:t>
                      </a:r>
                      <a:r>
                        <a:rPr dirty="0" sz="850" spc="25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45">
                          <a:solidFill>
                            <a:srgbClr val="0E0E0E"/>
                          </a:solidFill>
                          <a:latin typeface="Arial MT"/>
                          <a:cs typeface="Arial MT"/>
                        </a:rPr>
                        <a:t>saneamento</a:t>
                      </a:r>
                      <a:r>
                        <a:rPr dirty="0" sz="850" spc="90">
                          <a:solidFill>
                            <a:srgbClr val="0E0E0E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50" spc="-15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pavimentação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8415"/>
                </a:tc>
                <a:tc gridSpan="2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348615">
                <a:tc>
                  <a:txBody>
                    <a:bodyPr/>
                    <a:lstStyle/>
                    <a:p>
                      <a:pPr marL="32384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4.4.9.0.51.00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marL="107314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50" spc="-35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OBRAS</a:t>
                      </a:r>
                      <a:r>
                        <a:rPr dirty="0" sz="850" spc="-25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50" spc="-60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INSTALACOES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marL="878840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950" spc="-80">
                          <a:latin typeface="Arial MT"/>
                          <a:cs typeface="Arial MT"/>
                        </a:rPr>
                        <a:t>Rovalties</a:t>
                      </a:r>
                      <a:r>
                        <a:rPr dirty="0" sz="950" spc="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50" spc="-10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950" spc="-50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50" spc="-10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União</a:t>
                      </a:r>
                      <a:endParaRPr sz="950">
                        <a:latin typeface="Arial MT"/>
                        <a:cs typeface="Arial MT"/>
                      </a:endParaRPr>
                    </a:p>
                    <a:p>
                      <a:pPr marL="38227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950" spc="-45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950" spc="-50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50" spc="-65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950" spc="-15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50" spc="-45">
                          <a:solidFill>
                            <a:srgbClr val="0E0E0E"/>
                          </a:solidFill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950">
                          <a:solidFill>
                            <a:srgbClr val="0E0E0E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50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950" spc="-30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50" spc="-50">
                          <a:solidFill>
                            <a:srgbClr val="0E0E0E"/>
                          </a:solidFill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950" spc="10">
                          <a:solidFill>
                            <a:srgbClr val="0E0E0E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50" spc="-25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R$</a:t>
                      </a:r>
                      <a:endParaRPr sz="950">
                        <a:latin typeface="Arial MT"/>
                        <a:cs typeface="Arial MT"/>
                      </a:endParaRPr>
                    </a:p>
                  </a:txBody>
                  <a:tcPr marL="0" marR="0" marB="0" marT="9525"/>
                </a:tc>
                <a:tc>
                  <a:txBody>
                    <a:bodyPr/>
                    <a:lstStyle/>
                    <a:p>
                      <a:pPr algn="r" marR="26034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950" spc="-95" b="1">
                          <a:solidFill>
                            <a:srgbClr val="1D1D1D"/>
                          </a:solidFill>
                          <a:latin typeface="Courier New"/>
                          <a:cs typeface="Courier New"/>
                        </a:rPr>
                        <a:t>50.000,00</a:t>
                      </a:r>
                      <a:endParaRPr sz="950">
                        <a:latin typeface="Courier New"/>
                        <a:cs typeface="Courier New"/>
                      </a:endParaRPr>
                    </a:p>
                  </a:txBody>
                  <a:tcPr marL="0" marR="0" marB="0" marT="9525"/>
                </a:tc>
              </a:tr>
              <a:tr h="1587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86715">
                        <a:lnSpc>
                          <a:spcPts val="1050"/>
                        </a:lnSpc>
                        <a:spcBef>
                          <a:spcPts val="100"/>
                        </a:spcBef>
                      </a:pPr>
                      <a:r>
                        <a:rPr dirty="0" sz="950" spc="-45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950" spc="-40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50" spc="-105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95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50" spc="-50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Unldade</a:t>
                      </a:r>
                      <a:r>
                        <a:rPr dirty="0" sz="950" spc="140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50" spc="-25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RS</a:t>
                      </a:r>
                      <a:endParaRPr sz="950">
                        <a:latin typeface="Arial MT"/>
                        <a:cs typeface="Arial MT"/>
                      </a:endParaRPr>
                    </a:p>
                  </a:txBody>
                  <a:tcPr marL="0" marR="0" marB="0" marT="1270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ts val="950"/>
                        </a:lnSpc>
                        <a:spcBef>
                          <a:spcPts val="200"/>
                        </a:spcBef>
                      </a:pPr>
                      <a:r>
                        <a:rPr dirty="0" sz="850" spc="-10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50.000,00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25400"/>
                </a:tc>
              </a:tr>
            </a:tbl>
          </a:graphicData>
        </a:graphic>
      </p:graphicFrame>
      <p:sp>
        <p:nvSpPr>
          <p:cNvPr id="13" name="object 13" descr=""/>
          <p:cNvSpPr txBox="1"/>
          <p:nvPr/>
        </p:nvSpPr>
        <p:spPr>
          <a:xfrm>
            <a:off x="674766" y="7775164"/>
            <a:ext cx="475615" cy="1631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900" spc="-60">
                <a:solidFill>
                  <a:srgbClr val="161616"/>
                </a:solidFill>
                <a:latin typeface="Arial MT"/>
                <a:cs typeface="Arial MT"/>
              </a:rPr>
              <a:t>Artigo</a:t>
            </a:r>
            <a:r>
              <a:rPr dirty="0" sz="900" spc="5">
                <a:solidFill>
                  <a:srgbClr val="161616"/>
                </a:solidFill>
                <a:latin typeface="Arial MT"/>
                <a:cs typeface="Arial MT"/>
              </a:rPr>
              <a:t> </a:t>
            </a:r>
            <a:r>
              <a:rPr dirty="0" sz="900" spc="-40">
                <a:solidFill>
                  <a:srgbClr val="2B2B2B"/>
                </a:solidFill>
                <a:latin typeface="Arial MT"/>
                <a:cs typeface="Arial MT"/>
              </a:rPr>
              <a:t>3º</a:t>
            </a:r>
            <a:r>
              <a:rPr dirty="0" sz="900">
                <a:solidFill>
                  <a:srgbClr val="2B2B2B"/>
                </a:solidFill>
                <a:latin typeface="Arial MT"/>
                <a:cs typeface="Arial MT"/>
              </a:rPr>
              <a:t> </a:t>
            </a:r>
            <a:r>
              <a:rPr dirty="0" sz="900" spc="-50">
                <a:solidFill>
                  <a:srgbClr val="1F1F1F"/>
                </a:solidFill>
                <a:latin typeface="Arial MT"/>
                <a:cs typeface="Arial MT"/>
              </a:rPr>
              <a:t>-</a:t>
            </a:r>
            <a:endParaRPr sz="900">
              <a:latin typeface="Arial MT"/>
              <a:cs typeface="Arial MT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2671744" y="8529709"/>
            <a:ext cx="1910080" cy="1631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900" spc="-60">
                <a:solidFill>
                  <a:srgbClr val="1A1A1A"/>
                </a:solidFill>
                <a:latin typeface="Arial MT"/>
                <a:cs typeface="Arial MT"/>
              </a:rPr>
              <a:t>Gabinete</a:t>
            </a:r>
            <a:r>
              <a:rPr dirty="0" sz="900" spc="-5">
                <a:solidFill>
                  <a:srgbClr val="1A1A1A"/>
                </a:solidFill>
                <a:latin typeface="Arial MT"/>
                <a:cs typeface="Arial MT"/>
              </a:rPr>
              <a:t> </a:t>
            </a:r>
            <a:r>
              <a:rPr dirty="0" sz="900" spc="-60">
                <a:solidFill>
                  <a:srgbClr val="1F1F1F"/>
                </a:solidFill>
                <a:latin typeface="Arial MT"/>
                <a:cs typeface="Arial MT"/>
              </a:rPr>
              <a:t>do</a:t>
            </a:r>
            <a:r>
              <a:rPr dirty="0" sz="900" spc="-40">
                <a:solidFill>
                  <a:srgbClr val="1F1F1F"/>
                </a:solidFill>
                <a:latin typeface="Arial MT"/>
                <a:cs typeface="Arial MT"/>
              </a:rPr>
              <a:t> </a:t>
            </a:r>
            <a:r>
              <a:rPr dirty="0" sz="900" spc="-50">
                <a:latin typeface="Arial MT"/>
                <a:cs typeface="Arial MT"/>
              </a:rPr>
              <a:t>Prefeito,</a:t>
            </a:r>
            <a:r>
              <a:rPr dirty="0" sz="900" spc="-10">
                <a:latin typeface="Arial MT"/>
                <a:cs typeface="Arial MT"/>
              </a:rPr>
              <a:t> </a:t>
            </a:r>
            <a:r>
              <a:rPr dirty="0" sz="900">
                <a:solidFill>
                  <a:srgbClr val="0F0F0F"/>
                </a:solidFill>
                <a:latin typeface="Arial MT"/>
                <a:cs typeface="Arial MT"/>
              </a:rPr>
              <a:t>16</a:t>
            </a:r>
            <a:r>
              <a:rPr dirty="0" sz="900" spc="280">
                <a:solidFill>
                  <a:srgbClr val="0F0F0F"/>
                </a:solidFill>
                <a:latin typeface="Arial MT"/>
                <a:cs typeface="Arial MT"/>
              </a:rPr>
              <a:t> </a:t>
            </a:r>
            <a:r>
              <a:rPr dirty="0" sz="900">
                <a:solidFill>
                  <a:srgbClr val="232323"/>
                </a:solidFill>
                <a:latin typeface="Arial MT"/>
                <a:cs typeface="Arial MT"/>
              </a:rPr>
              <a:t>de</a:t>
            </a:r>
            <a:r>
              <a:rPr dirty="0" sz="900" spc="150">
                <a:solidFill>
                  <a:srgbClr val="232323"/>
                </a:solidFill>
                <a:latin typeface="Arial MT"/>
                <a:cs typeface="Arial MT"/>
              </a:rPr>
              <a:t> </a:t>
            </a:r>
            <a:r>
              <a:rPr dirty="0" sz="900" spc="-50">
                <a:solidFill>
                  <a:srgbClr val="111111"/>
                </a:solidFill>
                <a:latin typeface="Arial MT"/>
                <a:cs typeface="Arial MT"/>
              </a:rPr>
              <a:t>junho,</a:t>
            </a:r>
            <a:r>
              <a:rPr dirty="0" sz="900" spc="-1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900" spc="-25">
                <a:solidFill>
                  <a:srgbClr val="0C0C0C"/>
                </a:solidFill>
                <a:latin typeface="Arial MT"/>
                <a:cs typeface="Arial MT"/>
              </a:rPr>
              <a:t>2025</a:t>
            </a:r>
            <a:endParaRPr sz="9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2025-07-07T17:27:52Z</dcterms:created>
  <dcterms:modified xsi:type="dcterms:W3CDTF">2025-07-07T17:27:52Z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2025-06-18T00:00:00Z</vt:filetime>
  </property>
  <property fmtid="{D5CDD505-2E9C-101B-9397-08002B2CF9AE}" pid="3" name="Creator">
    <vt:lpwstr>Microsoft® Word 2016</vt:lpwstr>
  </property>
  <property fmtid="{D5CDD505-2E9C-101B-9397-08002B2CF9AE}" pid="4" name="LastSaved">
    <vt:filetime>2025-07-07T00:00:00Z</vt:filetime>
  </property>
  <property fmtid="{D5CDD505-2E9C-101B-9397-08002B2CF9AE}" pid="5" name="Producer">
    <vt:lpwstr>www.ilovepdf.com</vt:lpwstr>
  </property>
</Properties>
</file>