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89376" y="8154747"/>
            <a:ext cx="1243584" cy="169674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05384" y="194959"/>
            <a:ext cx="588264" cy="51785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263640" y="170589"/>
            <a:ext cx="810767" cy="5665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36202" y="306900"/>
            <a:ext cx="4863465" cy="572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ts val="1445"/>
              </a:lnSpc>
              <a:spcBef>
                <a:spcPts val="100"/>
              </a:spcBef>
            </a:pP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Estado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do</a:t>
            </a:r>
            <a:r>
              <a:rPr dirty="0" sz="1250" spc="-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Rio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Janeiro</a:t>
            </a:r>
            <a:endParaRPr sz="1250">
              <a:latin typeface="Times New Roman"/>
              <a:cs typeface="Times New Roman"/>
            </a:endParaRPr>
          </a:p>
          <a:p>
            <a:pPr marL="19685">
              <a:lnSpc>
                <a:spcPts val="1405"/>
              </a:lnSpc>
            </a:pP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Seropédica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60"/>
              </a:lnSpc>
            </a:pP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Defesa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dos</a:t>
            </a:r>
            <a:r>
              <a:rPr dirty="0" sz="125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Direitos</a:t>
            </a:r>
            <a:r>
              <a:rPr dirty="0" sz="125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Políticas</a:t>
            </a:r>
            <a:r>
              <a:rPr dirty="0" sz="12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da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Mulher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da</a:t>
            </a:r>
            <a:r>
              <a:rPr dirty="0" sz="1250" spc="-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Família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61184" y="1488075"/>
            <a:ext cx="5723255" cy="6457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04597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232323"/>
                </a:solidFill>
                <a:latin typeface="Arial"/>
                <a:cs typeface="Arial"/>
              </a:rPr>
              <a:t>DECRETO</a:t>
            </a:r>
            <a:r>
              <a:rPr dirty="0" sz="1400" spc="5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F0F0F"/>
                </a:solidFill>
                <a:latin typeface="Arial MT"/>
                <a:cs typeface="Arial MT"/>
              </a:rPr>
              <a:t>N°</a:t>
            </a:r>
            <a:r>
              <a:rPr dirty="0" sz="1400" spc="-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212121"/>
                </a:solidFill>
                <a:latin typeface="Arial MT"/>
                <a:cs typeface="Arial MT"/>
              </a:rPr>
              <a:t>2914</a:t>
            </a:r>
            <a:r>
              <a:rPr dirty="0" sz="140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1400" spc="-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262626"/>
                </a:solidFill>
                <a:latin typeface="Arial MT"/>
                <a:cs typeface="Arial MT"/>
              </a:rPr>
              <a:t>07</a:t>
            </a:r>
            <a:r>
              <a:rPr dirty="0" sz="140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140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131313"/>
                </a:solidFill>
                <a:latin typeface="Arial MT"/>
                <a:cs typeface="Arial MT"/>
              </a:rPr>
              <a:t>MAIO</a:t>
            </a:r>
            <a:r>
              <a:rPr dirty="0" sz="14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4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262626"/>
                </a:solidFill>
                <a:latin typeface="Arial MT"/>
                <a:cs typeface="Arial MT"/>
              </a:rPr>
              <a:t>2025</a:t>
            </a:r>
            <a:endParaRPr sz="1400">
              <a:latin typeface="Arial MT"/>
              <a:cs typeface="Arial MT"/>
            </a:endParaRPr>
          </a:p>
          <a:p>
            <a:pPr algn="just" marL="3209925" marR="154305" indent="1270">
              <a:lnSpc>
                <a:spcPct val="113700"/>
              </a:lnSpc>
              <a:spcBef>
                <a:spcPts val="930"/>
              </a:spcBef>
            </a:pPr>
            <a:r>
              <a:rPr dirty="0" sz="1450" spc="-135">
                <a:solidFill>
                  <a:srgbClr val="161616"/>
                </a:solidFill>
                <a:latin typeface="Arial MT"/>
                <a:cs typeface="Arial MT"/>
              </a:rPr>
              <a:t>CONVOCA</a:t>
            </a:r>
            <a:r>
              <a:rPr dirty="0" sz="1450" spc="29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82828"/>
                </a:solidFill>
                <a:latin typeface="Arial MT"/>
                <a:cs typeface="Arial MT"/>
              </a:rPr>
              <a:t>A</a:t>
            </a:r>
            <a:r>
              <a:rPr dirty="0" sz="1450" spc="2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F1F1F"/>
                </a:solidFill>
                <a:latin typeface="Arial MT"/>
                <a:cs typeface="Arial MT"/>
              </a:rPr>
              <a:t>V</a:t>
            </a:r>
            <a:r>
              <a:rPr dirty="0" sz="1450" spc="1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50" spc="-215">
                <a:solidFill>
                  <a:srgbClr val="181818"/>
                </a:solidFill>
                <a:latin typeface="Arial MT"/>
                <a:cs typeface="Arial MT"/>
              </a:rPr>
              <a:t>CONFERENCIA</a:t>
            </a:r>
            <a:r>
              <a:rPr dirty="0" sz="1450" spc="-1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450" spc="-150">
                <a:solidFill>
                  <a:srgbClr val="1D1D1D"/>
                </a:solidFill>
                <a:latin typeface="Arial MT"/>
                <a:cs typeface="Arial MT"/>
              </a:rPr>
              <a:t>MUNICIPAL</a:t>
            </a:r>
            <a:r>
              <a:rPr dirty="0" sz="1450" spc="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450" spc="-38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1450" spc="28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 spc="-204">
                <a:solidFill>
                  <a:srgbClr val="282828"/>
                </a:solidFill>
                <a:latin typeface="Arial MT"/>
                <a:cs typeface="Arial MT"/>
              </a:rPr>
              <a:t>POLÍTICAS</a:t>
            </a:r>
            <a:r>
              <a:rPr dirty="0" sz="1450" spc="2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 spc="-190">
                <a:solidFill>
                  <a:srgbClr val="1D1D1D"/>
                </a:solidFill>
                <a:latin typeface="Arial MT"/>
                <a:cs typeface="Arial MT"/>
              </a:rPr>
              <a:t>PARA </a:t>
            </a:r>
            <a:r>
              <a:rPr dirty="0" sz="1450" spc="-229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1450" spc="-9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50" spc="-105">
                <a:solidFill>
                  <a:srgbClr val="1D1D1D"/>
                </a:solidFill>
                <a:latin typeface="Arial MT"/>
                <a:cs typeface="Arial MT"/>
              </a:rPr>
              <a:t>MULHERES</a:t>
            </a:r>
            <a:endParaRPr sz="1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1450">
              <a:latin typeface="Arial MT"/>
              <a:cs typeface="Arial MT"/>
            </a:endParaRPr>
          </a:p>
          <a:p>
            <a:pPr algn="just" marL="17145">
              <a:lnSpc>
                <a:spcPct val="100000"/>
              </a:lnSpc>
            </a:pPr>
            <a:r>
              <a:rPr dirty="0" sz="1450">
                <a:solidFill>
                  <a:srgbClr val="1D1D1D"/>
                </a:solidFill>
                <a:latin typeface="Arial MT"/>
                <a:cs typeface="Arial MT"/>
              </a:rPr>
              <a:t>O</a:t>
            </a:r>
            <a:r>
              <a:rPr dirty="0" sz="1450" spc="37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32323"/>
                </a:solidFill>
                <a:latin typeface="Arial MT"/>
                <a:cs typeface="Arial MT"/>
              </a:rPr>
              <a:t>PREFEITO</a:t>
            </a:r>
            <a:r>
              <a:rPr dirty="0" sz="1450" spc="60">
                <a:solidFill>
                  <a:srgbClr val="232323"/>
                </a:solidFill>
                <a:latin typeface="Arial MT"/>
                <a:cs typeface="Arial MT"/>
              </a:rPr>
              <a:t>  </a:t>
            </a:r>
            <a:r>
              <a:rPr dirty="0" sz="1450" spc="-10">
                <a:solidFill>
                  <a:srgbClr val="1A1A1A"/>
                </a:solidFill>
                <a:latin typeface="Arial MT"/>
                <a:cs typeface="Arial MT"/>
              </a:rPr>
              <a:t>MUNICIPAL</a:t>
            </a:r>
            <a:r>
              <a:rPr dirty="0" sz="1450" spc="50">
                <a:solidFill>
                  <a:srgbClr val="1A1A1A"/>
                </a:solidFill>
                <a:latin typeface="Arial MT"/>
                <a:cs typeface="Arial MT"/>
              </a:rPr>
              <a:t>  </a:t>
            </a:r>
            <a:r>
              <a:rPr dirty="0" sz="14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450" spc="37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1C1C1C"/>
                </a:solidFill>
                <a:latin typeface="Arial MT"/>
                <a:cs typeface="Arial MT"/>
              </a:rPr>
              <a:t>SEROPÉDICA,</a:t>
            </a:r>
            <a:r>
              <a:rPr dirty="0" sz="1450" spc="75">
                <a:solidFill>
                  <a:srgbClr val="1C1C1C"/>
                </a:solidFill>
                <a:latin typeface="Arial MT"/>
                <a:cs typeface="Arial MT"/>
              </a:rPr>
              <a:t> 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Estado</a:t>
            </a:r>
            <a:r>
              <a:rPr dirty="0" sz="1450" spc="459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A1A1A"/>
                </a:solidFill>
                <a:latin typeface="Arial MT"/>
                <a:cs typeface="Arial MT"/>
              </a:rPr>
              <a:t>do</a:t>
            </a:r>
            <a:r>
              <a:rPr dirty="0" sz="1450" spc="40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61616"/>
                </a:solidFill>
                <a:latin typeface="Arial MT"/>
                <a:cs typeface="Arial MT"/>
              </a:rPr>
              <a:t>Rio</a:t>
            </a:r>
            <a:r>
              <a:rPr dirty="0" sz="1450" spc="40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450" spc="-25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endParaRPr sz="1450">
              <a:latin typeface="Arial MT"/>
              <a:cs typeface="Arial MT"/>
            </a:endParaRPr>
          </a:p>
          <a:p>
            <a:pPr algn="just" marL="17145" marR="6350" indent="635">
              <a:lnSpc>
                <a:spcPts val="1850"/>
              </a:lnSpc>
              <a:spcBef>
                <a:spcPts val="55"/>
              </a:spcBef>
            </a:pP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Janeiro,</a:t>
            </a:r>
            <a:r>
              <a:rPr dirty="0" sz="1450" spc="114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82828"/>
                </a:solidFill>
                <a:latin typeface="Arial MT"/>
                <a:cs typeface="Arial MT"/>
              </a:rPr>
              <a:t>no</a:t>
            </a:r>
            <a:r>
              <a:rPr dirty="0" sz="1450" spc="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uso</a:t>
            </a:r>
            <a:r>
              <a:rPr dirty="0" sz="1450" spc="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4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32323"/>
                </a:solidFill>
                <a:latin typeface="Arial MT"/>
                <a:cs typeface="Arial MT"/>
              </a:rPr>
              <a:t>suas</a:t>
            </a:r>
            <a:r>
              <a:rPr dirty="0" sz="145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81818"/>
                </a:solidFill>
                <a:latin typeface="Arial MT"/>
                <a:cs typeface="Arial MT"/>
              </a:rPr>
              <a:t>atribuições</a:t>
            </a:r>
            <a:r>
              <a:rPr dirty="0" sz="1450" spc="1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legais</a:t>
            </a:r>
            <a:r>
              <a:rPr dirty="0" sz="1450" spc="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14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1450" spc="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232323"/>
                </a:solidFill>
                <a:latin typeface="Arial MT"/>
                <a:cs typeface="Arial MT"/>
              </a:rPr>
              <a:t>conformidade</a:t>
            </a:r>
            <a:r>
              <a:rPr dirty="0" sz="1450" spc="1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F1F1F"/>
                </a:solidFill>
                <a:latin typeface="Arial MT"/>
                <a:cs typeface="Arial MT"/>
              </a:rPr>
              <a:t>com</a:t>
            </a:r>
            <a:r>
              <a:rPr dirty="0" sz="1450" spc="7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50" spc="-50">
                <a:solidFill>
                  <a:srgbClr val="1A1A1A"/>
                </a:solidFill>
                <a:latin typeface="Arial MT"/>
                <a:cs typeface="Arial MT"/>
              </a:rPr>
              <a:t>o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inciso</a:t>
            </a:r>
            <a:r>
              <a:rPr dirty="0" sz="1450" spc="2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D1D1D"/>
                </a:solidFill>
                <a:latin typeface="Arial MT"/>
                <a:cs typeface="Arial MT"/>
              </a:rPr>
              <a:t>VII,</a:t>
            </a:r>
            <a:r>
              <a:rPr dirty="0" sz="1450" spc="2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dirty="0" sz="1450" spc="19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42424"/>
                </a:solidFill>
                <a:latin typeface="Arial MT"/>
                <a:cs typeface="Arial MT"/>
              </a:rPr>
              <a:t>art.74,</a:t>
            </a:r>
            <a:r>
              <a:rPr dirty="0" sz="1450" spc="2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combinado</a:t>
            </a:r>
            <a:r>
              <a:rPr dirty="0" sz="1450" spc="2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F1F1F"/>
                </a:solidFill>
                <a:latin typeface="Arial MT"/>
                <a:cs typeface="Arial MT"/>
              </a:rPr>
              <a:t>com</a:t>
            </a:r>
            <a:r>
              <a:rPr dirty="0" sz="1450" spc="19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1450" spc="1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A1A1A"/>
                </a:solidFill>
                <a:latin typeface="Arial MT"/>
                <a:cs typeface="Arial MT"/>
              </a:rPr>
              <a:t>art.</a:t>
            </a:r>
            <a:r>
              <a:rPr dirty="0" sz="1450" spc="229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32323"/>
                </a:solidFill>
                <a:latin typeface="Arial MT"/>
                <a:cs typeface="Arial MT"/>
              </a:rPr>
              <a:t>91,</a:t>
            </a:r>
            <a:r>
              <a:rPr dirty="0" sz="1450" spc="19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F1F1F"/>
                </a:solidFill>
                <a:latin typeface="Arial MT"/>
                <a:cs typeface="Arial MT"/>
              </a:rPr>
              <a:t>inciso</a:t>
            </a:r>
            <a:r>
              <a:rPr dirty="0" sz="1450" spc="2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343434"/>
                </a:solidFill>
                <a:latin typeface="Arial MT"/>
                <a:cs typeface="Arial MT"/>
              </a:rPr>
              <a:t>I,</a:t>
            </a:r>
            <a:r>
              <a:rPr dirty="0" sz="1450" spc="2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81818"/>
                </a:solidFill>
                <a:latin typeface="Arial MT"/>
                <a:cs typeface="Arial MT"/>
              </a:rPr>
              <a:t>alínea</a:t>
            </a:r>
            <a:r>
              <a:rPr dirty="0" sz="1450" spc="2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242424"/>
                </a:solidFill>
                <a:latin typeface="Arial MT"/>
                <a:cs typeface="Arial MT"/>
              </a:rPr>
              <a:t>“J”, </a:t>
            </a:r>
            <a:r>
              <a:rPr dirty="0" sz="1450" spc="-25">
                <a:solidFill>
                  <a:srgbClr val="1F1F1F"/>
                </a:solidFill>
                <a:latin typeface="Arial MT"/>
                <a:cs typeface="Arial MT"/>
              </a:rPr>
              <a:t>ambos</a:t>
            </a:r>
            <a:r>
              <a:rPr dirty="0" sz="145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1450" spc="-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161616"/>
                </a:solidFill>
                <a:latin typeface="Arial MT"/>
                <a:cs typeface="Arial MT"/>
              </a:rPr>
              <a:t>Lei</a:t>
            </a:r>
            <a:r>
              <a:rPr dirty="0" sz="1450" spc="-9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450" spc="-35">
                <a:solidFill>
                  <a:srgbClr val="1A1A1A"/>
                </a:solidFill>
                <a:latin typeface="Arial MT"/>
                <a:cs typeface="Arial MT"/>
              </a:rPr>
              <a:t>Orgânica</a:t>
            </a:r>
            <a:r>
              <a:rPr dirty="0" sz="14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42424"/>
                </a:solidFill>
                <a:latin typeface="Arial MT"/>
                <a:cs typeface="Arial MT"/>
              </a:rPr>
              <a:t>do</a:t>
            </a:r>
            <a:r>
              <a:rPr dirty="0" sz="1450" spc="-7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450" spc="-35">
                <a:solidFill>
                  <a:srgbClr val="212121"/>
                </a:solidFill>
                <a:latin typeface="Arial MT"/>
                <a:cs typeface="Arial MT"/>
              </a:rPr>
              <a:t>Município</a:t>
            </a:r>
            <a:r>
              <a:rPr dirty="0" sz="14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450" spc="-1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1A1A1A"/>
                </a:solidFill>
                <a:latin typeface="Arial MT"/>
                <a:cs typeface="Arial MT"/>
              </a:rPr>
              <a:t>Seropédica,</a:t>
            </a:r>
            <a:endParaRPr sz="14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1450">
              <a:latin typeface="Arial MT"/>
              <a:cs typeface="Arial MT"/>
            </a:endParaRPr>
          </a:p>
          <a:p>
            <a:pPr algn="just" marL="13970" marR="6985" indent="3175">
              <a:lnSpc>
                <a:spcPct val="106100"/>
              </a:lnSpc>
            </a:pPr>
            <a:r>
              <a:rPr dirty="0" sz="1450">
                <a:solidFill>
                  <a:srgbClr val="1F1F1F"/>
                </a:solidFill>
                <a:latin typeface="Arial MT"/>
                <a:cs typeface="Arial MT"/>
              </a:rPr>
              <a:t>Ah.1°</a:t>
            </a:r>
            <a:r>
              <a:rPr dirty="0" sz="1450" spc="-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1450" spc="-1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232323"/>
                </a:solidFill>
                <a:latin typeface="Arial MT"/>
                <a:cs typeface="Arial MT"/>
              </a:rPr>
              <a:t>Fica</a:t>
            </a:r>
            <a:r>
              <a:rPr dirty="0" sz="145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50" spc="-30">
                <a:solidFill>
                  <a:srgbClr val="232323"/>
                </a:solidFill>
                <a:latin typeface="Arial MT"/>
                <a:cs typeface="Arial MT"/>
              </a:rPr>
              <a:t>Convocada</a:t>
            </a:r>
            <a:r>
              <a:rPr dirty="0" sz="1450" spc="8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343434"/>
                </a:solidFill>
                <a:latin typeface="Arial MT"/>
                <a:cs typeface="Arial MT"/>
              </a:rPr>
              <a:t>a</a:t>
            </a:r>
            <a:r>
              <a:rPr dirty="0" sz="1450" spc="-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A1A1A"/>
                </a:solidFill>
                <a:latin typeface="Arial MT"/>
                <a:cs typeface="Arial MT"/>
              </a:rPr>
              <a:t>V</a:t>
            </a:r>
            <a:r>
              <a:rPr dirty="0" sz="1450" spc="-8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450" spc="-30">
                <a:solidFill>
                  <a:srgbClr val="0E0E0E"/>
                </a:solidFill>
                <a:latin typeface="Arial MT"/>
                <a:cs typeface="Arial MT"/>
              </a:rPr>
              <a:t>Conferência</a:t>
            </a:r>
            <a:r>
              <a:rPr dirty="0" sz="1450" spc="7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450" spc="-30">
                <a:solidFill>
                  <a:srgbClr val="1A1A1A"/>
                </a:solidFill>
                <a:latin typeface="Arial MT"/>
                <a:cs typeface="Arial MT"/>
              </a:rPr>
              <a:t>Municipal</a:t>
            </a:r>
            <a:r>
              <a:rPr dirty="0" sz="14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450" spc="-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282828"/>
                </a:solidFill>
                <a:latin typeface="Arial MT"/>
                <a:cs typeface="Arial MT"/>
              </a:rPr>
              <a:t>Políticas</a:t>
            </a:r>
            <a:r>
              <a:rPr dirty="0" sz="14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2A2A2A"/>
                </a:solidFill>
                <a:latin typeface="Arial MT"/>
                <a:cs typeface="Arial MT"/>
              </a:rPr>
              <a:t>para</a:t>
            </a:r>
            <a:r>
              <a:rPr dirty="0" sz="145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450" spc="-25">
                <a:solidFill>
                  <a:srgbClr val="1C1C1C"/>
                </a:solidFill>
                <a:latin typeface="Arial MT"/>
                <a:cs typeface="Arial MT"/>
              </a:rPr>
              <a:t>as </a:t>
            </a:r>
            <a:r>
              <a:rPr dirty="0" sz="1450">
                <a:solidFill>
                  <a:srgbClr val="131313"/>
                </a:solidFill>
                <a:latin typeface="Arial MT"/>
                <a:cs typeface="Arial MT"/>
              </a:rPr>
              <a:t>Mulheres,</a:t>
            </a:r>
            <a:r>
              <a:rPr dirty="0" sz="1450" spc="2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82828"/>
                </a:solidFill>
                <a:latin typeface="Arial MT"/>
                <a:cs typeface="Arial MT"/>
              </a:rPr>
              <a:t>a</a:t>
            </a:r>
            <a:r>
              <a:rPr dirty="0" sz="1450" spc="1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62626"/>
                </a:solidFill>
                <a:latin typeface="Arial MT"/>
                <a:cs typeface="Arial MT"/>
              </a:rPr>
              <a:t>ser</a:t>
            </a:r>
            <a:r>
              <a:rPr dirty="0" sz="1450" spc="1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C1C1C"/>
                </a:solidFill>
                <a:latin typeface="Arial MT"/>
                <a:cs typeface="Arial MT"/>
              </a:rPr>
              <a:t>realizada</a:t>
            </a:r>
            <a:r>
              <a:rPr dirty="0" sz="1450" spc="18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dirty="0" sz="1450" spc="1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dia</a:t>
            </a:r>
            <a:r>
              <a:rPr dirty="0" sz="1450" spc="1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82828"/>
                </a:solidFill>
                <a:latin typeface="Arial MT"/>
                <a:cs typeface="Arial MT"/>
              </a:rPr>
              <a:t>11</a:t>
            </a:r>
            <a:r>
              <a:rPr dirty="0" sz="1450" spc="1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1450" spc="1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42424"/>
                </a:solidFill>
                <a:latin typeface="Arial MT"/>
                <a:cs typeface="Arial MT"/>
              </a:rPr>
              <a:t>junho</a:t>
            </a:r>
            <a:r>
              <a:rPr dirty="0" sz="1450" spc="16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450" spc="1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2025,</a:t>
            </a:r>
            <a:r>
              <a:rPr dirty="0" sz="1450" spc="1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51515"/>
                </a:solidFill>
                <a:latin typeface="Arial MT"/>
                <a:cs typeface="Arial MT"/>
              </a:rPr>
              <a:t>tendo</a:t>
            </a:r>
            <a:r>
              <a:rPr dirty="0" sz="1450" spc="16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262626"/>
                </a:solidFill>
                <a:latin typeface="Arial MT"/>
                <a:cs typeface="Arial MT"/>
              </a:rPr>
              <a:t>como </a:t>
            </a:r>
            <a:r>
              <a:rPr dirty="0" sz="1450">
                <a:solidFill>
                  <a:srgbClr val="242424"/>
                </a:solidFill>
                <a:latin typeface="Arial MT"/>
                <a:cs typeface="Arial MT"/>
              </a:rPr>
              <a:t>tema:</a:t>
            </a:r>
            <a:r>
              <a:rPr dirty="0" sz="1450" spc="10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450" b="1">
                <a:solidFill>
                  <a:srgbClr val="1F1F1F"/>
                </a:solidFill>
                <a:latin typeface="Arial"/>
                <a:cs typeface="Arial"/>
              </a:rPr>
              <a:t>“Mais</a:t>
            </a:r>
            <a:r>
              <a:rPr dirty="0" sz="1450" spc="8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450" b="1">
                <a:solidFill>
                  <a:srgbClr val="1F1F1F"/>
                </a:solidFill>
                <a:latin typeface="Arial"/>
                <a:cs typeface="Arial"/>
              </a:rPr>
              <a:t>Democracia,</a:t>
            </a:r>
            <a:r>
              <a:rPr dirty="0" sz="1450" spc="1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450" b="1">
                <a:solidFill>
                  <a:srgbClr val="1D1D1D"/>
                </a:solidFill>
                <a:latin typeface="Arial"/>
                <a:cs typeface="Arial"/>
              </a:rPr>
              <a:t>Mais</a:t>
            </a:r>
            <a:r>
              <a:rPr dirty="0" sz="1450" spc="7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450" b="1">
                <a:solidFill>
                  <a:srgbClr val="2A2A2A"/>
                </a:solidFill>
                <a:latin typeface="Arial"/>
                <a:cs typeface="Arial"/>
              </a:rPr>
              <a:t>Igualdade,</a:t>
            </a:r>
            <a:r>
              <a:rPr dirty="0" sz="1450" spc="13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450" b="1">
                <a:solidFill>
                  <a:srgbClr val="262626"/>
                </a:solidFill>
                <a:latin typeface="Arial"/>
                <a:cs typeface="Arial"/>
              </a:rPr>
              <a:t>Mais</a:t>
            </a:r>
            <a:r>
              <a:rPr dirty="0" sz="1450" spc="7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450" b="1">
                <a:solidFill>
                  <a:srgbClr val="1F1F1F"/>
                </a:solidFill>
                <a:latin typeface="Arial"/>
                <a:cs typeface="Arial"/>
              </a:rPr>
              <a:t>Conquistas</a:t>
            </a:r>
            <a:r>
              <a:rPr dirty="0" sz="1450" spc="1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450" spc="-20" b="1">
                <a:solidFill>
                  <a:srgbClr val="212121"/>
                </a:solidFill>
                <a:latin typeface="Arial"/>
                <a:cs typeface="Arial"/>
              </a:rPr>
              <a:t>para </a:t>
            </a:r>
            <a:r>
              <a:rPr dirty="0" sz="1500" spc="-10">
                <a:solidFill>
                  <a:srgbClr val="1C1C1C"/>
                </a:solidFill>
                <a:latin typeface="Arial MT"/>
                <a:cs typeface="Arial MT"/>
              </a:rPr>
              <a:t>Todas”.</a:t>
            </a: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1450">
              <a:latin typeface="Arial MT"/>
              <a:cs typeface="Arial MT"/>
            </a:endParaRPr>
          </a:p>
          <a:p>
            <a:pPr algn="just" marL="12700" marR="12700" indent="4445">
              <a:lnSpc>
                <a:spcPct val="106100"/>
              </a:lnSpc>
            </a:pPr>
            <a:r>
              <a:rPr dirty="0" sz="1450">
                <a:solidFill>
                  <a:srgbClr val="1F1F1F"/>
                </a:solidFill>
                <a:latin typeface="Arial MT"/>
                <a:cs typeface="Arial MT"/>
              </a:rPr>
              <a:t>Art.2°</a:t>
            </a:r>
            <a:r>
              <a:rPr dirty="0" sz="1450" spc="55">
                <a:solidFill>
                  <a:srgbClr val="1F1F1F"/>
                </a:solidFill>
                <a:latin typeface="Arial MT"/>
                <a:cs typeface="Arial MT"/>
              </a:rPr>
              <a:t> 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1450" spc="4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1450" spc="60">
                <a:solidFill>
                  <a:srgbClr val="161616"/>
                </a:solidFill>
                <a:latin typeface="Arial MT"/>
                <a:cs typeface="Arial MT"/>
              </a:rPr>
              <a:t>  </a:t>
            </a:r>
            <a:r>
              <a:rPr dirty="0" sz="1450">
                <a:solidFill>
                  <a:srgbClr val="1A1A1A"/>
                </a:solidFill>
                <a:latin typeface="Arial MT"/>
                <a:cs typeface="Arial MT"/>
              </a:rPr>
              <a:t>despesas</a:t>
            </a:r>
            <a:r>
              <a:rPr dirty="0" sz="1450" spc="105">
                <a:solidFill>
                  <a:srgbClr val="1A1A1A"/>
                </a:solidFill>
                <a:latin typeface="Arial MT"/>
                <a:cs typeface="Arial MT"/>
              </a:rPr>
              <a:t>  </a:t>
            </a:r>
            <a:r>
              <a:rPr dirty="0" sz="1450">
                <a:solidFill>
                  <a:srgbClr val="1C1C1C"/>
                </a:solidFill>
                <a:latin typeface="Arial MT"/>
                <a:cs typeface="Arial MT"/>
              </a:rPr>
              <a:t>decorrentes</a:t>
            </a:r>
            <a:r>
              <a:rPr dirty="0" sz="1450" spc="110">
                <a:solidFill>
                  <a:srgbClr val="1C1C1C"/>
                </a:solidFill>
                <a:latin typeface="Arial MT"/>
                <a:cs typeface="Arial MT"/>
              </a:rPr>
              <a:t>  </a:t>
            </a:r>
            <a:r>
              <a:rPr dirty="0" sz="1450">
                <a:solidFill>
                  <a:srgbClr val="1F1F1F"/>
                </a:solidFill>
                <a:latin typeface="Arial MT"/>
                <a:cs typeface="Arial MT"/>
              </a:rPr>
              <a:t>da</a:t>
            </a:r>
            <a:r>
              <a:rPr dirty="0" sz="1450" spc="65">
                <a:solidFill>
                  <a:srgbClr val="1F1F1F"/>
                </a:solidFill>
                <a:latin typeface="Arial MT"/>
                <a:cs typeface="Arial MT"/>
              </a:rPr>
              <a:t>  </a:t>
            </a:r>
            <a:r>
              <a:rPr dirty="0" sz="1450">
                <a:solidFill>
                  <a:srgbClr val="232323"/>
                </a:solidFill>
                <a:latin typeface="Arial MT"/>
                <a:cs typeface="Arial MT"/>
              </a:rPr>
              <a:t>aplicação</a:t>
            </a:r>
            <a:r>
              <a:rPr dirty="0" sz="1450" spc="110">
                <a:solidFill>
                  <a:srgbClr val="232323"/>
                </a:solidFill>
                <a:latin typeface="Arial MT"/>
                <a:cs typeface="Arial MT"/>
              </a:rPr>
              <a:t>  </a:t>
            </a:r>
            <a:r>
              <a:rPr dirty="0" sz="1450">
                <a:solidFill>
                  <a:srgbClr val="1F1F1F"/>
                </a:solidFill>
                <a:latin typeface="Arial MT"/>
                <a:cs typeface="Arial MT"/>
              </a:rPr>
              <a:t>desde</a:t>
            </a:r>
            <a:r>
              <a:rPr dirty="0" sz="1450" spc="80">
                <a:solidFill>
                  <a:srgbClr val="1F1F1F"/>
                </a:solidFill>
                <a:latin typeface="Arial MT"/>
                <a:cs typeface="Arial MT"/>
              </a:rPr>
              <a:t>  </a:t>
            </a:r>
            <a:r>
              <a:rPr dirty="0" sz="1450" spc="-10">
                <a:solidFill>
                  <a:srgbClr val="1A1A1A"/>
                </a:solidFill>
                <a:latin typeface="Arial MT"/>
                <a:cs typeface="Arial MT"/>
              </a:rPr>
              <a:t>Decreto, </a:t>
            </a:r>
            <a:r>
              <a:rPr dirty="0" sz="1450" spc="-20">
                <a:solidFill>
                  <a:srgbClr val="242424"/>
                </a:solidFill>
                <a:latin typeface="Arial MT"/>
                <a:cs typeface="Arial MT"/>
              </a:rPr>
              <a:t>ocorrerão</a:t>
            </a:r>
            <a:r>
              <a:rPr dirty="0" sz="145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C1C1C"/>
                </a:solidFill>
                <a:latin typeface="Arial MT"/>
                <a:cs typeface="Arial MT"/>
              </a:rPr>
              <a:t>por</a:t>
            </a:r>
            <a:r>
              <a:rPr dirty="0" sz="145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81818"/>
                </a:solidFill>
                <a:latin typeface="Arial MT"/>
                <a:cs typeface="Arial MT"/>
              </a:rPr>
              <a:t>conta</a:t>
            </a:r>
            <a:r>
              <a:rPr dirty="0" sz="14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45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232323"/>
                </a:solidFill>
                <a:latin typeface="Arial MT"/>
                <a:cs typeface="Arial MT"/>
              </a:rPr>
              <a:t>dotação</a:t>
            </a:r>
            <a:r>
              <a:rPr dirty="0" sz="145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2A2A2A"/>
                </a:solidFill>
                <a:latin typeface="Arial MT"/>
                <a:cs typeface="Arial MT"/>
              </a:rPr>
              <a:t>própria</a:t>
            </a:r>
            <a:r>
              <a:rPr dirty="0" sz="14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dirty="0" sz="14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1F1F1F"/>
                </a:solidFill>
                <a:latin typeface="Arial MT"/>
                <a:cs typeface="Arial MT"/>
              </a:rPr>
              <a:t>orçamento</a:t>
            </a:r>
            <a:r>
              <a:rPr dirty="0" sz="145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181818"/>
                </a:solidFill>
                <a:latin typeface="Arial MT"/>
                <a:cs typeface="Arial MT"/>
              </a:rPr>
              <a:t>do</a:t>
            </a:r>
            <a:r>
              <a:rPr dirty="0" sz="1450" spc="-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82828"/>
                </a:solidFill>
                <a:latin typeface="Arial MT"/>
                <a:cs typeface="Arial MT"/>
              </a:rPr>
              <a:t>órgão</a:t>
            </a:r>
            <a:r>
              <a:rPr dirty="0" sz="145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1D1D1D"/>
                </a:solidFill>
                <a:latin typeface="Arial MT"/>
                <a:cs typeface="Arial MT"/>
              </a:rPr>
              <a:t>gestor </a:t>
            </a:r>
            <a:r>
              <a:rPr dirty="0" sz="1450" spc="-20">
                <a:solidFill>
                  <a:srgbClr val="212121"/>
                </a:solidFill>
                <a:latin typeface="Arial MT"/>
                <a:cs typeface="Arial MT"/>
              </a:rPr>
              <a:t>municipal</a:t>
            </a:r>
            <a:r>
              <a:rPr dirty="0" sz="14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1450" spc="-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1C1C1C"/>
                </a:solidFill>
                <a:latin typeface="Arial MT"/>
                <a:cs typeface="Arial MT"/>
              </a:rPr>
              <a:t>Secretaria</a:t>
            </a:r>
            <a:r>
              <a:rPr dirty="0" sz="1450" spc="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1450" spc="-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242424"/>
                </a:solidFill>
                <a:latin typeface="Arial MT"/>
                <a:cs typeface="Arial MT"/>
              </a:rPr>
              <a:t>Defesa</a:t>
            </a:r>
            <a:r>
              <a:rPr dirty="0" sz="145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82828"/>
                </a:solidFill>
                <a:latin typeface="Arial MT"/>
                <a:cs typeface="Arial MT"/>
              </a:rPr>
              <a:t>dos</a:t>
            </a:r>
            <a:r>
              <a:rPr dirty="0" sz="1450" spc="-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232323"/>
                </a:solidFill>
                <a:latin typeface="Arial MT"/>
                <a:cs typeface="Arial MT"/>
              </a:rPr>
              <a:t>Direitos</a:t>
            </a:r>
            <a:r>
              <a:rPr dirty="0" sz="145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1450" spc="-8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1A1A1A"/>
                </a:solidFill>
                <a:latin typeface="Arial MT"/>
                <a:cs typeface="Arial MT"/>
              </a:rPr>
              <a:t>Políticas</a:t>
            </a:r>
            <a:r>
              <a:rPr dirty="0" sz="14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1F1F1F"/>
                </a:solidFill>
                <a:latin typeface="Arial MT"/>
                <a:cs typeface="Arial MT"/>
              </a:rPr>
              <a:t>Públicas</a:t>
            </a:r>
            <a:r>
              <a:rPr dirty="0" sz="145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50" spc="-25">
                <a:solidFill>
                  <a:srgbClr val="232323"/>
                </a:solidFill>
                <a:latin typeface="Arial MT"/>
                <a:cs typeface="Arial MT"/>
              </a:rPr>
              <a:t>da </a:t>
            </a:r>
            <a:r>
              <a:rPr dirty="0" sz="1450" spc="-25">
                <a:solidFill>
                  <a:srgbClr val="1C1C1C"/>
                </a:solidFill>
                <a:latin typeface="Arial MT"/>
                <a:cs typeface="Arial MT"/>
              </a:rPr>
              <a:t>Mulher</a:t>
            </a:r>
            <a:r>
              <a:rPr dirty="0" sz="14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1450" spc="-1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1450" spc="-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212121"/>
                </a:solidFill>
                <a:latin typeface="Arial MT"/>
                <a:cs typeface="Arial MT"/>
              </a:rPr>
              <a:t>Família.</a:t>
            </a:r>
            <a:endParaRPr sz="1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450">
              <a:latin typeface="Arial MT"/>
              <a:cs typeface="Arial MT"/>
            </a:endParaRPr>
          </a:p>
          <a:p>
            <a:pPr algn="just" marL="13970">
              <a:lnSpc>
                <a:spcPct val="100000"/>
              </a:lnSpc>
            </a:pPr>
            <a:r>
              <a:rPr dirty="0" sz="1400">
                <a:solidFill>
                  <a:srgbClr val="1D1D1D"/>
                </a:solidFill>
                <a:latin typeface="Arial MT"/>
                <a:cs typeface="Arial MT"/>
              </a:rPr>
              <a:t>Art.3°</a:t>
            </a:r>
            <a:r>
              <a:rPr dirty="0" sz="140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1400" spc="3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232323"/>
                </a:solidFill>
                <a:latin typeface="Arial MT"/>
                <a:cs typeface="Arial MT"/>
              </a:rPr>
              <a:t>Este</a:t>
            </a:r>
            <a:r>
              <a:rPr dirty="0" sz="140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1D1D1D"/>
                </a:solidFill>
                <a:latin typeface="Arial MT"/>
                <a:cs typeface="Arial MT"/>
              </a:rPr>
              <a:t>Decreto</a:t>
            </a:r>
            <a:r>
              <a:rPr dirty="0" sz="1400" spc="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232323"/>
                </a:solidFill>
                <a:latin typeface="Arial MT"/>
                <a:cs typeface="Arial MT"/>
              </a:rPr>
              <a:t>entrará</a:t>
            </a:r>
            <a:r>
              <a:rPr dirty="0" sz="1400" spc="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1F1F1F"/>
                </a:solidFill>
                <a:latin typeface="Arial MT"/>
                <a:cs typeface="Arial MT"/>
              </a:rPr>
              <a:t>em</a:t>
            </a:r>
            <a:r>
              <a:rPr dirty="0" sz="140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262626"/>
                </a:solidFill>
                <a:latin typeface="Arial MT"/>
                <a:cs typeface="Arial MT"/>
              </a:rPr>
              <a:t>vigo</a:t>
            </a:r>
            <a:r>
              <a:rPr dirty="0" sz="140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2B2B2B"/>
                </a:solidFill>
                <a:latin typeface="Arial MT"/>
                <a:cs typeface="Arial MT"/>
              </a:rPr>
              <a:t>na</a:t>
            </a:r>
            <a:r>
              <a:rPr dirty="0" sz="1400" spc="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1C1C1C"/>
                </a:solidFill>
                <a:latin typeface="Arial MT"/>
                <a:cs typeface="Arial MT"/>
              </a:rPr>
              <a:t>data</a:t>
            </a:r>
            <a:r>
              <a:rPr dirty="0" sz="140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383838"/>
                </a:solidFill>
                <a:latin typeface="Arial MT"/>
                <a:cs typeface="Arial MT"/>
              </a:rPr>
              <a:t>da</a:t>
            </a:r>
            <a:r>
              <a:rPr dirty="0" sz="140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181818"/>
                </a:solidFill>
                <a:latin typeface="Arial MT"/>
                <a:cs typeface="Arial MT"/>
              </a:rPr>
              <a:t>de </a:t>
            </a:r>
            <a:r>
              <a:rPr dirty="0" sz="1400">
                <a:solidFill>
                  <a:srgbClr val="282828"/>
                </a:solidFill>
                <a:latin typeface="Arial MT"/>
                <a:cs typeface="Arial MT"/>
              </a:rPr>
              <a:t>sua</a:t>
            </a:r>
            <a:r>
              <a:rPr dirty="0" sz="1400" spc="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232323"/>
                </a:solidFill>
                <a:latin typeface="Arial MT"/>
                <a:cs typeface="Arial MT"/>
              </a:rPr>
              <a:t>publicação.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85"/>
              </a:spcBef>
            </a:pPr>
            <a:endParaRPr sz="1400">
              <a:latin typeface="Arial MT"/>
              <a:cs typeface="Arial MT"/>
            </a:endParaRPr>
          </a:p>
          <a:p>
            <a:pPr marL="3074670">
              <a:lnSpc>
                <a:spcPct val="100000"/>
              </a:lnSpc>
            </a:pPr>
            <a:r>
              <a:rPr dirty="0" sz="1450" spc="-35">
                <a:solidFill>
                  <a:srgbClr val="1F1F1F"/>
                </a:solidFill>
                <a:latin typeface="Arial MT"/>
                <a:cs typeface="Arial MT"/>
              </a:rPr>
              <a:t>Seropédica,</a:t>
            </a:r>
            <a:r>
              <a:rPr dirty="0" sz="14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D2D2D"/>
                </a:solidFill>
                <a:latin typeface="Arial MT"/>
                <a:cs typeface="Arial MT"/>
              </a:rPr>
              <a:t>07</a:t>
            </a:r>
            <a:r>
              <a:rPr dirty="0" sz="1450" spc="-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4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1450" spc="-1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232323"/>
                </a:solidFill>
                <a:latin typeface="Arial MT"/>
                <a:cs typeface="Arial MT"/>
              </a:rPr>
              <a:t>maio</a:t>
            </a:r>
            <a:r>
              <a:rPr dirty="0" sz="145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450" spc="-2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450" spc="-8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242424"/>
                </a:solidFill>
                <a:latin typeface="Arial MT"/>
                <a:cs typeface="Arial MT"/>
              </a:rPr>
              <a:t>2025.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701124" y="8678184"/>
            <a:ext cx="858519" cy="394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5095">
              <a:lnSpc>
                <a:spcPct val="100000"/>
              </a:lnSpc>
              <a:spcBef>
                <a:spcPts val="100"/>
              </a:spcBef>
            </a:pPr>
            <a:r>
              <a:rPr dirty="0" sz="1200" spc="-185">
                <a:solidFill>
                  <a:srgbClr val="232323"/>
                </a:solidFill>
                <a:latin typeface="Arial Black"/>
                <a:cs typeface="Arial Black"/>
              </a:rPr>
              <a:t>LUCAS</a:t>
            </a:r>
            <a:r>
              <a:rPr dirty="0" sz="1200" spc="45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1200" spc="-145">
                <a:solidFill>
                  <a:srgbClr val="262626"/>
                </a:solidFill>
                <a:latin typeface="Arial Black"/>
                <a:cs typeface="Arial Black"/>
              </a:rPr>
              <a:t>DU</a:t>
            </a:r>
            <a:endParaRPr sz="12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200" spc="-50" b="1">
                <a:solidFill>
                  <a:srgbClr val="1A1A1A"/>
                </a:solidFill>
                <a:latin typeface="Arial"/>
                <a:cs typeface="Arial"/>
              </a:rPr>
              <a:t>Prefeito</a:t>
            </a:r>
            <a:r>
              <a:rPr dirty="0" sz="1200" spc="-1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25" b="1">
                <a:solidFill>
                  <a:srgbClr val="181818"/>
                </a:solidFill>
                <a:latin typeface="Arial"/>
                <a:cs typeface="Arial"/>
              </a:rPr>
              <a:t>Mu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49544" y="8678184"/>
            <a:ext cx="971550" cy="394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9685">
              <a:lnSpc>
                <a:spcPct val="100000"/>
              </a:lnSpc>
              <a:spcBef>
                <a:spcPts val="100"/>
              </a:spcBef>
              <a:tabLst>
                <a:tab pos="436245" algn="l"/>
              </a:tabLst>
            </a:pPr>
            <a:r>
              <a:rPr dirty="0" sz="1200" spc="-170">
                <a:solidFill>
                  <a:srgbClr val="242424"/>
                </a:solidFill>
                <a:latin typeface="Arial Black"/>
                <a:cs typeface="Arial Black"/>
              </a:rPr>
              <a:t>S</a:t>
            </a:r>
            <a:r>
              <a:rPr dirty="0" sz="1200" spc="-45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1200" spc="-50">
                <a:solidFill>
                  <a:srgbClr val="383838"/>
                </a:solidFill>
                <a:latin typeface="Arial Black"/>
                <a:cs typeface="Arial Black"/>
              </a:rPr>
              <a:t>S</a:t>
            </a:r>
            <a:r>
              <a:rPr dirty="0" sz="1200">
                <a:solidFill>
                  <a:srgbClr val="383838"/>
                </a:solidFill>
                <a:latin typeface="Arial Black"/>
                <a:cs typeface="Arial Black"/>
              </a:rPr>
              <a:t>	</a:t>
            </a:r>
            <a:r>
              <a:rPr dirty="0" sz="1200" spc="-25">
                <a:solidFill>
                  <a:srgbClr val="2B2B2B"/>
                </a:solidFill>
                <a:latin typeface="Arial Black"/>
                <a:cs typeface="Arial Black"/>
              </a:rPr>
              <a:t>TOS</a:t>
            </a:r>
            <a:endParaRPr sz="120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  <a:tabLst>
                <a:tab pos="374015" algn="l"/>
              </a:tabLst>
            </a:pPr>
            <a:r>
              <a:rPr dirty="0" sz="1200" spc="-25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200" b="1">
                <a:solidFill>
                  <a:srgbClr val="212121"/>
                </a:solidFill>
                <a:latin typeface="Arial"/>
                <a:cs typeface="Arial"/>
              </a:rPr>
              <a:t>	</a:t>
            </a:r>
            <a:r>
              <a:rPr dirty="0" sz="1200" spc="-50" b="1">
                <a:solidFill>
                  <a:srgbClr val="242424"/>
                </a:solidFill>
                <a:latin typeface="Arial"/>
                <a:cs typeface="Arial"/>
              </a:rPr>
              <a:t>ropédica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2025-07-10T16:20:35Z</dcterms:created>
  <dcterms:modified xsi:type="dcterms:W3CDTF">2025-07-10T16:20:35Z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