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1459" y="1209707"/>
            <a:ext cx="6666638" cy="5789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89324" y="338229"/>
            <a:ext cx="746151" cy="74959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77142" y="9947340"/>
            <a:ext cx="6676390" cy="0"/>
          </a:xfrm>
          <a:custGeom>
            <a:avLst/>
            <a:gdLst/>
            <a:ahLst/>
            <a:cxnLst/>
            <a:rect l="l" t="t" r="r" b="b"/>
            <a:pathLst>
              <a:path w="6676390" h="0">
                <a:moveTo>
                  <a:pt x="0" y="0"/>
                </a:moveTo>
                <a:lnTo>
                  <a:pt x="6675777" y="0"/>
                </a:lnTo>
              </a:path>
            </a:pathLst>
          </a:custGeom>
          <a:ln w="9141">
            <a:solidFill>
              <a:srgbClr val="38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631326" y="9325726"/>
            <a:ext cx="1958339" cy="0"/>
          </a:xfrm>
          <a:custGeom>
            <a:avLst/>
            <a:gdLst/>
            <a:ahLst/>
            <a:cxnLst/>
            <a:rect l="l" t="t" r="r" b="b"/>
            <a:pathLst>
              <a:path w="1958339" h="0">
                <a:moveTo>
                  <a:pt x="0" y="0"/>
                </a:moveTo>
                <a:lnTo>
                  <a:pt x="1958268" y="0"/>
                </a:lnTo>
              </a:path>
            </a:pathLst>
          </a:custGeom>
          <a:ln w="9141">
            <a:solidFill>
              <a:srgbClr val="282B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80360" y="5234959"/>
            <a:ext cx="499464" cy="19806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380360" y="5527484"/>
            <a:ext cx="499464" cy="176733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386450" y="7340524"/>
            <a:ext cx="490328" cy="2672328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884105" y="9991523"/>
            <a:ext cx="268005" cy="6703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88338" y="212787"/>
            <a:ext cx="3173730" cy="588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0A0A0A"/>
                </a:solidFill>
                <a:latin typeface="Arial"/>
                <a:cs typeface="Arial"/>
              </a:rPr>
              <a:t>PREFEITURA</a:t>
            </a:r>
            <a:r>
              <a:rPr dirty="0" sz="1200" spc="7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0E0E0E"/>
                </a:solidFill>
                <a:latin typeface="Arial"/>
                <a:cs typeface="Arial"/>
              </a:rPr>
              <a:t>MUNICIPAL</a:t>
            </a:r>
            <a:r>
              <a:rPr dirty="0" sz="1200" spc="-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120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5240" marR="2003425">
              <a:lnSpc>
                <a:spcPct val="130000"/>
              </a:lnSpc>
              <a:spcBef>
                <a:spcPts val="49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71573" y="1445856"/>
            <a:ext cx="12357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0625" algn="l"/>
              </a:tabLst>
            </a:pP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Decreto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293?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üe</a:t>
            </a:r>
            <a:r>
              <a:rPr dirty="0" sz="800" spc="-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57575"/>
                </a:solidFill>
                <a:latin typeface="Arial MT"/>
                <a:cs typeface="Arial MT"/>
              </a:rPr>
              <a:t>.</a:t>
            </a:r>
            <a:r>
              <a:rPr dirty="0" sz="800" spc="-10">
                <a:solidFill>
                  <a:srgbClr val="808080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808080"/>
                </a:solidFill>
                <a:latin typeface="Arial MT"/>
                <a:cs typeface="Arial MT"/>
              </a:rPr>
              <a:t>'</a:t>
            </a:r>
            <a:r>
              <a:rPr dirty="0" sz="800">
                <a:solidFill>
                  <a:srgbClr val="808080"/>
                </a:solidFill>
                <a:latin typeface="Arial MT"/>
                <a:cs typeface="Arial MT"/>
              </a:rPr>
              <a:t>	</a:t>
            </a:r>
            <a:r>
              <a:rPr dirty="0" sz="800" spc="-495">
                <a:solidFill>
                  <a:srgbClr val="696969"/>
                </a:solidFill>
                <a:latin typeface="Arial MT"/>
                <a:cs typeface="Arial MT"/>
              </a:rPr>
              <a:t>’—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28348" y="1890737"/>
            <a:ext cx="276606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4604" marR="5080" indent="-2540">
              <a:lnSpc>
                <a:spcPts val="910"/>
              </a:lnSpc>
              <a:spcBef>
                <a:spcPts val="170"/>
              </a:spcBef>
              <a:tabLst>
                <a:tab pos="2698750" algn="l"/>
              </a:tabLst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total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RS</a:t>
            </a:r>
            <a:r>
              <a:rPr dirty="0" sz="800" spc="19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Arial MT"/>
                <a:cs typeface="Arial MT"/>
              </a:rPr>
              <a:t>ú'ü</a:t>
            </a:r>
            <a:r>
              <a:rPr dirty="0" sz="8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ü•..</a:t>
            </a:r>
            <a:r>
              <a:rPr dirty="0" sz="800" spc="3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06060"/>
                </a:solidFill>
                <a:latin typeface="Arial MT"/>
                <a:cs typeface="Arial MT"/>
              </a:rPr>
              <a:t>*‹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	</a:t>
            </a:r>
            <a:r>
              <a:rPr dirty="0" sz="800" spc="-95">
                <a:solidFill>
                  <a:srgbClr val="676767"/>
                </a:solidFill>
                <a:latin typeface="Arial MT"/>
                <a:cs typeface="Arial MT"/>
              </a:rPr>
              <a:t>•.'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providenciar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45325" y="2655565"/>
            <a:ext cx="5742940" cy="40386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828040">
              <a:lnSpc>
                <a:spcPct val="100000"/>
              </a:lnSpc>
              <a:spcBef>
                <a:spcPts val="625"/>
              </a:spcBef>
            </a:pP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PREF</a:t>
            </a:r>
            <a:r>
              <a:rPr dirty="0" sz="800" spc="-10">
                <a:solidFill>
                  <a:srgbClr val="010101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Ihe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cüo.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35">
                <a:solidFill>
                  <a:srgbClr val="262626"/>
                </a:solidFill>
                <a:latin typeface="Arial MT"/>
                <a:cs typeface="Arial MT"/>
              </a:rPr>
              <a:t>ra°</a:t>
            </a:r>
            <a:r>
              <a:rPr dirty="0" sz="80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859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10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2024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0">
                <a:latin typeface="Arial MT"/>
                <a:cs typeface="Arial MT"/>
              </a:rPr>
              <a:t> edição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extra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Il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56540" y="2722602"/>
            <a:ext cx="768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5">
                <a:solidFill>
                  <a:srgbClr val="606060"/>
                </a:solidFill>
                <a:latin typeface="Arial MT"/>
                <a:cs typeface="Arial MT"/>
              </a:rPr>
              <a:t>z.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35792" y="3210141"/>
            <a:ext cx="3286125" cy="424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800"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5"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10"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5"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131313"/>
                </a:solidFill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35">
                <a:solidFill>
                  <a:srgbClr val="131313"/>
                </a:solidFill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1C1C1C"/>
                </a:solidFill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10">
                <a:solidFill>
                  <a:srgbClr val="1C1C1C"/>
                </a:solidFill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solidFill>
                  <a:srgbClr val="1C1C1C"/>
                </a:solidFill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solidFill>
                  <a:srgbClr val="1C1C1C"/>
                </a:solidFill>
                <a:uFill>
                  <a:solidFill>
                    <a:srgbClr val="383F4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33401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93155" y="4380398"/>
            <a:ext cx="1950085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heavy" sz="800">
                <a:uFill>
                  <a:solidFill>
                    <a:srgbClr val="2F343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80">
                <a:uFill>
                  <a:solidFill>
                    <a:srgbClr val="2F343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2F343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2F343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42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1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1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45"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010101"/>
                </a:solidFill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93098" y="4706281"/>
            <a:ext cx="4892675" cy="40386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2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530"/>
              </a:spcBef>
            </a:pPr>
            <a:r>
              <a:rPr dirty="0" baseline="6944" sz="1200">
                <a:latin typeface="Arial MT"/>
                <a:cs typeface="Arial MT"/>
              </a:rPr>
              <a:t>MANUTEN</a:t>
            </a:r>
            <a:r>
              <a:rPr dirty="0" sz="800">
                <a:latin typeface="Arial MT"/>
                <a:cs typeface="Arial MT"/>
              </a:rPr>
              <a:t>CA</a:t>
            </a:r>
            <a:r>
              <a:rPr dirty="0" baseline="6944" sz="1200">
                <a:latin typeface="Arial MT"/>
                <a:cs typeface="Arial MT"/>
              </a:rPr>
              <a:t>O</a:t>
            </a:r>
            <a:r>
              <a:rPr dirty="0" baseline="6944" sz="1200" spc="-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OPERACIONALI</a:t>
            </a:r>
            <a:r>
              <a:rPr dirty="0" sz="800">
                <a:latin typeface="Arial MT"/>
                <a:cs typeface="Arial MT"/>
              </a:rPr>
              <a:t>AC</a:t>
            </a:r>
            <a:r>
              <a:rPr dirty="0" baseline="3472" sz="1200">
                <a:latin typeface="Arial MT"/>
                <a:cs typeface="Arial MT"/>
              </a:rPr>
              <a:t>ÃO DA</a:t>
            </a:r>
            <a:r>
              <a:rPr dirty="0" baseline="3472" sz="1200" spc="89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UNlDAD</a:t>
            </a:r>
            <a:r>
              <a:rPr dirty="0" baseline="3472" sz="1200" spc="-17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PRONTO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ATENDIMENTO</a:t>
            </a:r>
            <a:r>
              <a:rPr dirty="0" baseline="3472" sz="1200" spc="16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24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HORAS</a:t>
            </a:r>
            <a:r>
              <a:rPr dirty="0" baseline="3472" sz="1200" spc="97">
                <a:latin typeface="Arial MT"/>
                <a:cs typeface="Arial MT"/>
              </a:rPr>
              <a:t> </a:t>
            </a:r>
            <a:r>
              <a:rPr dirty="0" baseline="3472" sz="1200" spc="-60">
                <a:solidFill>
                  <a:srgbClr val="3A3A3A"/>
                </a:solidFill>
                <a:latin typeface="Arial MT"/>
                <a:cs typeface="Arial MT"/>
              </a:rPr>
              <a:t>(Ü"e-</a:t>
            </a:r>
            <a:r>
              <a:rPr dirty="0" baseline="3472" sz="1200" spc="-75">
                <a:solidFill>
                  <a:srgbClr val="3A3A3A"/>
                </a:solidFill>
                <a:latin typeface="Arial MT"/>
                <a:cs typeface="Arial MT"/>
              </a:rPr>
              <a:t>.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8545" y="4715423"/>
            <a:ext cx="612140" cy="55880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2.02S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22038" y="5132878"/>
            <a:ext cx="49428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31515" algn="l"/>
              </a:tabLst>
            </a:pPr>
            <a:r>
              <a:rPr dirty="0" baseline="3472" sz="1200" spc="-15">
                <a:latin typeface="Arial MT"/>
                <a:cs typeface="Arial MT"/>
              </a:rPr>
              <a:t>DEMAIS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SERV</a:t>
            </a:r>
            <a:r>
              <a:rPr dirty="0" sz="800" spc="-10">
                <a:latin typeface="Arial MT"/>
                <a:cs typeface="Arial MT"/>
              </a:rPr>
              <a:t>IC</a:t>
            </a:r>
            <a:r>
              <a:rPr dirty="0" baseline="3472" sz="1200" spc="-15">
                <a:latin typeface="Arial MT"/>
                <a:cs typeface="Arial MT"/>
              </a:rPr>
              <a:t>OS</a:t>
            </a:r>
            <a:r>
              <a:rPr dirty="0" baseline="3472" sz="1200" spc="-6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15">
                <a:latin typeface="Arial MT"/>
                <a:cs typeface="Arial MT"/>
              </a:rPr>
              <a:t> TERCEIROS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44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PESSOA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r>
              <a:rPr dirty="0" baseline="3472" sz="1200">
                <a:latin typeface="Arial MT"/>
                <a:cs typeface="Arial MT"/>
              </a:rPr>
              <a:t>	SUS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Transferências</a:t>
            </a:r>
            <a:r>
              <a:rPr dirty="0" baseline="3472" sz="1200" spc="-44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õo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11111"/>
                </a:solidFill>
                <a:latin typeface="Arial MT"/>
                <a:cs typeface="Arial MT"/>
              </a:rPr>
              <a:t>Funõc</a:t>
            </a:r>
            <a:r>
              <a:rPr dirty="0" baseline="3472" sz="1200" spc="67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E&gt;</a:t>
            </a:r>
            <a:r>
              <a:rPr dirty="0" baseline="3472" sz="1200" spc="-44">
                <a:solidFill>
                  <a:srgbClr val="545454"/>
                </a:solidFill>
                <a:latin typeface="Arial MT"/>
                <a:cs typeface="Arial MT"/>
              </a:rPr>
              <a:t>.ü..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54919" y="5245620"/>
            <a:ext cx="5693410" cy="878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4845" marR="100965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/</a:t>
            </a:r>
            <a:r>
              <a:rPr dirty="0" sz="800" spc="1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602354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Suplementadc</a:t>
            </a:r>
            <a:r>
              <a:rPr dirty="0" sz="800" spc="31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483234" marR="5080" indent="-471170">
              <a:lnSpc>
                <a:spcPct val="107500"/>
              </a:lnSpc>
              <a:spcBef>
                <a:spcPts val="550"/>
              </a:spcBef>
            </a:pP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Artigo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presente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¿r.c</a:t>
            </a:r>
            <a:r>
              <a:rPr dirty="0" sz="800" spc="4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Arial MT"/>
                <a:cs typeface="Arial MT"/>
              </a:rPr>
              <a:t>‹rn:s.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C7C7C"/>
                </a:solidFill>
                <a:latin typeface="Arial MT"/>
                <a:cs typeface="Arial MT"/>
              </a:rPr>
              <a:t>‹:</a:t>
            </a:r>
            <a:r>
              <a:rPr dirty="0" sz="80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43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N°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637639" y="6193278"/>
            <a:ext cx="164338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 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Anulação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2171" y="6543375"/>
            <a:ext cx="194691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 spc="-10">
                <a:uFill>
                  <a:solidFill>
                    <a:srgbClr val="2F343F"/>
                  </a:solidFill>
                </a:uFill>
                <a:latin typeface="Arial MT"/>
                <a:cs typeface="Arial MT"/>
              </a:rPr>
              <a:t>OotaçÕes</a:t>
            </a:r>
            <a:r>
              <a:rPr dirty="0" u="heavy" sz="800" spc="50">
                <a:uFill>
                  <a:solidFill>
                    <a:srgbClr val="2F343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2F343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2F34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solidFill>
                  <a:srgbClr val="070707"/>
                </a:solidFill>
                <a:latin typeface="Arial MT"/>
                <a:cs typeface="Arial MT"/>
              </a:rPr>
              <a:t>FUNDO</a:t>
            </a:r>
            <a:r>
              <a:rPr dirty="0" sz="950" spc="18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31313"/>
                </a:solidFill>
                <a:latin typeface="Arial MT"/>
                <a:cs typeface="Arial MT"/>
              </a:rPr>
              <a:t>MUNICIPAL</a:t>
            </a:r>
            <a:r>
              <a:rPr dirty="0" sz="950" spc="2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950" spc="1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04490" y="6199372"/>
            <a:ext cx="64452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0">
                <a:latin typeface="Arial MT"/>
                <a:cs typeface="Arial MT"/>
              </a:rPr>
              <a:t>R$600.000,00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$600.000,00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24687" y="6872788"/>
            <a:ext cx="609600" cy="56515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05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99189" y="6872788"/>
            <a:ext cx="2804160" cy="57721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de</a:t>
            </a:r>
            <a:r>
              <a:rPr dirty="0" sz="800" spc="9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41275" marR="30480" indent="-3175">
              <a:lnSpc>
                <a:spcPts val="1460"/>
              </a:lnSpc>
              <a:spcBef>
                <a:spcPts val="80"/>
              </a:spcBef>
            </a:pPr>
            <a:r>
              <a:rPr dirty="0" sz="800" spc="-10">
                <a:latin typeface="Arial MT"/>
                <a:cs typeface="Arial MT"/>
              </a:rPr>
              <a:t>MANUTENCÃO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OPERACIONALIZACÃO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FMS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baseline="6944" sz="1200" spc="-15">
                <a:latin typeface="Arial MT"/>
                <a:cs typeface="Arial MT"/>
              </a:rPr>
              <a:t>DEMAIS</a:t>
            </a:r>
            <a:r>
              <a:rPr dirty="0" baseline="6944" sz="1200" spc="-7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SERVI</a:t>
            </a:r>
            <a:r>
              <a:rPr dirty="0" sz="800">
                <a:latin typeface="Arial MT"/>
                <a:cs typeface="Arial MT"/>
              </a:rPr>
              <a:t>C</a:t>
            </a:r>
            <a:r>
              <a:rPr dirty="0" baseline="6944" sz="1200">
                <a:latin typeface="Arial MT"/>
                <a:cs typeface="Arial MT"/>
              </a:rPr>
              <a:t>OS</a:t>
            </a:r>
            <a:r>
              <a:rPr dirty="0" baseline="6944" sz="1200" spc="-82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DE</a:t>
            </a:r>
            <a:r>
              <a:rPr dirty="0" baseline="6944" sz="1200" spc="-67">
                <a:latin typeface="Arial MT"/>
                <a:cs typeface="Arial MT"/>
              </a:rPr>
              <a:t> </a:t>
            </a:r>
            <a:r>
              <a:rPr dirty="0" baseline="6944" sz="1200" spc="-44">
                <a:latin typeface="Arial MT"/>
                <a:cs typeface="Arial MT"/>
              </a:rPr>
              <a:t>TERC</a:t>
            </a:r>
            <a:r>
              <a:rPr dirty="0" baseline="6944" sz="1200" spc="-225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EIROS</a:t>
            </a:r>
            <a:r>
              <a:rPr dirty="0" baseline="6944" sz="1200" spc="15">
                <a:latin typeface="Arial MT"/>
                <a:cs typeface="Arial MT"/>
              </a:rPr>
              <a:t> </a:t>
            </a:r>
            <a:r>
              <a:rPr dirty="0" baseline="6944" sz="1200">
                <a:latin typeface="Arial MT"/>
                <a:cs typeface="Arial MT"/>
              </a:rPr>
              <a:t>-</a:t>
            </a:r>
            <a:r>
              <a:rPr dirty="0" baseline="6944" sz="1200" spc="-15">
                <a:latin typeface="Arial MT"/>
                <a:cs typeface="Arial MT"/>
              </a:rPr>
              <a:t> PESSOA</a:t>
            </a:r>
            <a:r>
              <a:rPr dirty="0" baseline="6944" sz="1200" spc="60">
                <a:latin typeface="Arial MT"/>
                <a:cs typeface="Arial MT"/>
              </a:rPr>
              <a:t> </a:t>
            </a:r>
            <a:r>
              <a:rPr dirty="0" baseline="6944" sz="1200" spc="-15">
                <a:latin typeface="Arial MT"/>
                <a:cs typeface="Arial MT"/>
              </a:rPr>
              <a:t>JURÍDICA</a:t>
            </a:r>
            <a:endParaRPr baseline="6944" sz="12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42659" y="7290242"/>
            <a:ext cx="17113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í2ecursos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Vinculados</a:t>
            </a:r>
            <a:r>
              <a:rPr dirty="0" sz="80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Sa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46255" y="7412126"/>
            <a:ext cx="4536440" cy="748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19070" marR="34226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Unidade</a:t>
            </a:r>
            <a:r>
              <a:rPr dirty="0" sz="800" spc="36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41249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Tctal</a:t>
            </a:r>
            <a:r>
              <a:rPr dirty="0" sz="800" spc="1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9190" y="8012411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3"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653154" y="8762258"/>
            <a:ext cx="18764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do</a:t>
            </a:r>
            <a:r>
              <a:rPr dirty="0" sz="750" spc="7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-114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27272"/>
                </a:solidFill>
                <a:latin typeface="Arial MT"/>
                <a:cs typeface="Arial MT"/>
              </a:rPr>
              <a:t>,</a:t>
            </a:r>
            <a:r>
              <a:rPr dirty="0" sz="750" spc="12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28</a:t>
            </a:r>
            <a:r>
              <a:rPr dirty="0" sz="750" spc="175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maio,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2025-07-10T15:00:55Z</dcterms:created>
  <dcterms:modified xsi:type="dcterms:W3CDTF">2025-07-10T15:00:55Z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