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8536" y="469119"/>
            <a:ext cx="649224" cy="61533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621279" y="8984845"/>
            <a:ext cx="1877695" cy="0"/>
          </a:xfrm>
          <a:custGeom>
            <a:avLst/>
            <a:gdLst/>
            <a:ahLst/>
            <a:cxnLst/>
            <a:rect l="l" t="t" r="r" b="b"/>
            <a:pathLst>
              <a:path w="1877695" h="0">
                <a:moveTo>
                  <a:pt x="0" y="0"/>
                </a:moveTo>
                <a:lnTo>
                  <a:pt x="1877568" y="0"/>
                </a:lnTo>
              </a:path>
            </a:pathLst>
          </a:custGeom>
          <a:ln w="9138">
            <a:solidFill>
              <a:srgbClr val="4844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90143" y="1238292"/>
            <a:ext cx="6407150" cy="0"/>
          </a:xfrm>
          <a:custGeom>
            <a:avLst/>
            <a:gdLst/>
            <a:ahLst/>
            <a:cxnLst/>
            <a:rect l="l" t="t" r="r" b="b"/>
            <a:pathLst>
              <a:path w="6407150" h="0">
                <a:moveTo>
                  <a:pt x="0" y="0"/>
                </a:moveTo>
                <a:lnTo>
                  <a:pt x="6406896" y="0"/>
                </a:lnTo>
              </a:path>
            </a:pathLst>
          </a:custGeom>
          <a:ln w="9138">
            <a:solidFill>
              <a:srgbClr val="4F4B5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42303" y="7575965"/>
            <a:ext cx="472440" cy="79201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163055" y="9623029"/>
            <a:ext cx="551688" cy="106617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074920" y="1236768"/>
            <a:ext cx="1703831" cy="353362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307893" y="283039"/>
            <a:ext cx="3047365" cy="551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262626"/>
                </a:solidFill>
                <a:latin typeface="Arial"/>
                <a:cs typeface="Arial"/>
              </a:rPr>
              <a:t>PREFEITURA</a:t>
            </a:r>
            <a:r>
              <a:rPr dirty="0" sz="1150" spc="8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32323"/>
                </a:solidFill>
                <a:latin typeface="Arial"/>
                <a:cs typeface="Arial"/>
              </a:rPr>
              <a:t>MUNICIPAL</a:t>
            </a:r>
            <a:r>
              <a:rPr dirty="0" sz="1150" spc="7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3B3B3B"/>
                </a:solidFill>
                <a:latin typeface="Arial"/>
                <a:cs typeface="Arial"/>
              </a:rPr>
              <a:t>DE</a:t>
            </a:r>
            <a:r>
              <a:rPr dirty="0" sz="1150" spc="-10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82828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27860">
              <a:lnSpc>
                <a:spcPct val="119900"/>
              </a:lnSpc>
              <a:spcBef>
                <a:spcPts val="455"/>
              </a:spcBef>
            </a:pP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Rua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Maria</a:t>
            </a:r>
            <a:r>
              <a:rPr dirty="0" sz="800" spc="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Lourenço,</a:t>
            </a:r>
            <a:r>
              <a:rPr dirty="0" sz="800" spc="-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18</a:t>
            </a:r>
            <a:r>
              <a:rPr dirty="0" sz="800" spc="-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81818"/>
                </a:solidFill>
                <a:latin typeface="Arial MT"/>
                <a:cs typeface="Arial MT"/>
              </a:rPr>
              <a:t>Fazenda</a:t>
            </a:r>
            <a:r>
              <a:rPr dirty="0" sz="800" spc="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927421" y="1877991"/>
            <a:ext cx="2724785" cy="26352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 indent="635">
              <a:lnSpc>
                <a:spcPts val="910"/>
              </a:lnSpc>
              <a:spcBef>
                <a:spcPts val="170"/>
              </a:spcBef>
            </a:pPr>
            <a:r>
              <a:rPr dirty="0" sz="800" spc="-35">
                <a:solidFill>
                  <a:srgbClr val="1C1C1C"/>
                </a:solidFill>
                <a:latin typeface="Arial MT"/>
                <a:cs typeface="Arial MT"/>
              </a:rPr>
              <a:t>Abre</a:t>
            </a:r>
            <a:r>
              <a:rPr dirty="0" sz="800" spc="-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crédito</a:t>
            </a:r>
            <a:r>
              <a:rPr dirty="0" sz="800" spc="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51515"/>
                </a:solidFill>
                <a:latin typeface="Arial MT"/>
                <a:cs typeface="Arial MT"/>
              </a:rPr>
              <a:t>no</a:t>
            </a:r>
            <a:r>
              <a:rPr dirty="0" sz="800" spc="-2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valor</a:t>
            </a:r>
            <a:r>
              <a:rPr dirty="0" sz="800" spc="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total</a:t>
            </a:r>
            <a:r>
              <a:rPr dirty="0" sz="800" spc="-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13131"/>
                </a:solidFill>
                <a:latin typeface="Arial MT"/>
                <a:cs typeface="Arial MT"/>
              </a:rPr>
              <a:t>R</a:t>
            </a:r>
            <a:r>
              <a:rPr dirty="0" sz="800" spc="-45">
                <a:solidFill>
                  <a:srgbClr val="282828"/>
                </a:solidFill>
                <a:latin typeface="Arial MT"/>
                <a:cs typeface="Arial MT"/>
              </a:rPr>
              <a:t>$100.000,</a:t>
            </a:r>
            <a:r>
              <a:rPr dirty="0" sz="800" spc="-10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84848"/>
                </a:solidFill>
                <a:latin typeface="Arial MT"/>
                <a:cs typeface="Arial MT"/>
              </a:rPr>
              <a:t>00.</a:t>
            </a:r>
            <a:r>
              <a:rPr dirty="0" sz="800" spc="-2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85">
                <a:solidFill>
                  <a:srgbClr val="383838"/>
                </a:solidFill>
                <a:latin typeface="Arial MT"/>
                <a:cs typeface="Arial MT"/>
              </a:rPr>
              <a:t>.o</a:t>
            </a:r>
            <a:r>
              <a:rPr dirty="0" sz="800" spc="19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:ü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fins</a:t>
            </a: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se</a:t>
            </a:r>
            <a:r>
              <a:rPr dirty="0" sz="800" spc="-3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da</a:t>
            </a:r>
            <a:r>
              <a:rPr dirty="0" sz="800" spc="-3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outras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67140" y="2615175"/>
            <a:ext cx="6216650" cy="927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860" marR="5080" indent="788035">
              <a:lnSpc>
                <a:spcPct val="144900"/>
              </a:lnSpc>
              <a:spcBef>
                <a:spcPts val="100"/>
              </a:spcBef>
            </a:pPr>
            <a:r>
              <a:rPr dirty="0" sz="800" spc="-70">
                <a:solidFill>
                  <a:srgbClr val="1D1D1D"/>
                </a:solidFill>
                <a:latin typeface="Arial MT"/>
                <a:cs typeface="Arial MT"/>
              </a:rPr>
              <a:t>O</a:t>
            </a:r>
            <a:r>
              <a:rPr dirty="0" sz="800" spc="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31313"/>
                </a:solidFill>
                <a:latin typeface="Arial MT"/>
                <a:cs typeface="Arial MT"/>
              </a:rPr>
              <a:t>PREFEITO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MUNICIPAL,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B2B2B"/>
                </a:solidFill>
                <a:latin typeface="Arial MT"/>
                <a:cs typeface="Arial MT"/>
              </a:rPr>
              <a:t>ne</a:t>
            </a:r>
            <a:r>
              <a:rPr dirty="0" sz="800" spc="-2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uso</a:t>
            </a:r>
            <a:r>
              <a:rPr dirty="0" sz="800" spc="-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80808"/>
                </a:solidFill>
                <a:latin typeface="Arial MT"/>
                <a:cs typeface="Arial MT"/>
              </a:rPr>
              <a:t>constitucionais</a:t>
            </a:r>
            <a:r>
              <a:rPr dirty="0" sz="800" spc="-3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acordo</a:t>
            </a:r>
            <a:r>
              <a:rPr dirty="0" sz="800" spc="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E0E0E"/>
                </a:solidFill>
                <a:latin typeface="Arial MT"/>
                <a:cs typeface="Arial MT"/>
              </a:rPr>
              <a:t>com</a:t>
            </a:r>
            <a:r>
              <a:rPr dirty="0" sz="800" spc="-3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lhe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confere</a:t>
            </a:r>
            <a:r>
              <a:rPr dirty="0" sz="800" spc="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D5D5D"/>
                </a:solidFill>
                <a:latin typeface="Arial MT"/>
                <a:cs typeface="Arial MT"/>
              </a:rPr>
              <a:t>ari.</a:t>
            </a:r>
            <a:r>
              <a:rPr dirty="0" sz="800" spc="-1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E5E5E"/>
                </a:solidFill>
                <a:latin typeface="Arial MT"/>
                <a:cs typeface="Arial MT"/>
              </a:rPr>
              <a:t>fú°</a:t>
            </a:r>
            <a:r>
              <a:rPr dirty="0" sz="800" spc="135">
                <a:solidFill>
                  <a:srgbClr val="5E5E5E"/>
                </a:solidFill>
                <a:latin typeface="Arial MT"/>
                <a:cs typeface="Arial MT"/>
              </a:rPr>
              <a:t>  </a:t>
            </a:r>
            <a:r>
              <a:rPr dirty="0" sz="800" spc="-50">
                <a:solidFill>
                  <a:srgbClr val="6B6B6B"/>
                </a:solidFill>
                <a:latin typeface="Arial MT"/>
                <a:cs typeface="Arial MT"/>
              </a:rPr>
              <a:t>a</a:t>
            </a:r>
            <a:r>
              <a:rPr dirty="0" sz="800" spc="-10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hei</a:t>
            </a:r>
            <a:r>
              <a:rPr dirty="0" sz="800" spc="-5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2F2F2F"/>
                </a:solidFill>
                <a:latin typeface="Arial MT"/>
                <a:cs typeface="Arial MT"/>
              </a:rPr>
              <a:t>n°</a:t>
            </a:r>
            <a:r>
              <a:rPr dirty="0" sz="800" spc="-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859</a:t>
            </a:r>
            <a:r>
              <a:rPr dirty="0" sz="800" spc="-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00" spc="-4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10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dezembro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2024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-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publicada</a:t>
            </a:r>
            <a:r>
              <a:rPr dirty="0" sz="800" spc="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D1D1D"/>
                </a:solidFill>
                <a:latin typeface="Arial MT"/>
                <a:cs typeface="Arial MT"/>
              </a:rPr>
              <a:t>na</a:t>
            </a:r>
            <a:r>
              <a:rPr dirty="0" sz="800" spc="-2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F1F1F"/>
                </a:solidFill>
                <a:latin typeface="Arial MT"/>
                <a:cs typeface="Arial MT"/>
              </a:rPr>
              <a:t>edição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E0E0E"/>
                </a:solidFill>
                <a:latin typeface="Arial MT"/>
                <a:cs typeface="Arial MT"/>
              </a:rPr>
              <a:t>extra</a:t>
            </a:r>
            <a:r>
              <a:rPr dirty="0" sz="800" spc="1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31313"/>
                </a:solidFill>
                <a:latin typeface="Arial MT"/>
                <a:cs typeface="Arial MT"/>
              </a:rPr>
              <a:t>n°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51515"/>
                </a:solidFill>
                <a:latin typeface="Arial MT"/>
                <a:cs typeface="Arial MT"/>
              </a:rPr>
              <a:t>1924</a:t>
            </a:r>
            <a:r>
              <a:rPr dirty="0" sz="800" spc="-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solidFill>
                  <a:srgbClr val="2A2A2A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45">
                <a:solidFill>
                  <a:srgbClr val="2A2A2A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494949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5">
                <a:solidFill>
                  <a:srgbClr val="494949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313131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20">
                <a:solidFill>
                  <a:srgbClr val="313131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2A2A2A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-15">
                <a:solidFill>
                  <a:srgbClr val="2A2A2A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3B3B3B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30">
                <a:solidFill>
                  <a:srgbClr val="3B3B3B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solidFill>
                  <a:srgbClr val="424242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35">
                <a:solidFill>
                  <a:srgbClr val="424242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solidFill>
                  <a:srgbClr val="282828"/>
                </a:solidFill>
                <a:uFill>
                  <a:solidFill>
                    <a:srgbClr val="4F4F4F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800" spc="-30">
                <a:solidFill>
                  <a:srgbClr val="111111"/>
                </a:solidFill>
                <a:latin typeface="Arial MT"/>
                <a:cs typeface="Arial MT"/>
              </a:rPr>
              <a:t>Artigo</a:t>
            </a:r>
            <a:r>
              <a:rPr dirty="0" sz="800" spc="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1º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-</a:t>
            </a:r>
            <a:r>
              <a:rPr dirty="0" sz="800" spc="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Fica</a:t>
            </a:r>
            <a:r>
              <a:rPr dirty="0" sz="800" spc="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aberto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suplementar</a:t>
            </a:r>
            <a:r>
              <a:rPr dirty="0" sz="800" spc="6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as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seguintes</a:t>
            </a:r>
            <a:r>
              <a:rPr dirty="0" sz="800" spc="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8372" y="4267033"/>
            <a:ext cx="2581275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heavy" sz="800">
                <a:solidFill>
                  <a:srgbClr val="212121"/>
                </a:solidFill>
                <a:uFill>
                  <a:solidFill>
                    <a:srgbClr val="4F4B5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40">
                <a:solidFill>
                  <a:srgbClr val="212121"/>
                </a:solidFill>
                <a:uFill>
                  <a:solidFill>
                    <a:srgbClr val="4F4B5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solidFill>
                  <a:srgbClr val="1F1F1F"/>
                </a:solidFill>
                <a:uFill>
                  <a:solidFill>
                    <a:srgbClr val="4F4B54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solidFill>
                  <a:srgbClr val="1F1F1F"/>
                </a:solidFill>
                <a:uFill>
                  <a:solidFill>
                    <a:srgbClr val="4F4B54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05"/>
              </a:spcBef>
            </a:pPr>
            <a:r>
              <a:rPr dirty="0" sz="950" spc="-10">
                <a:solidFill>
                  <a:srgbClr val="1F1F1F"/>
                </a:solidFill>
                <a:latin typeface="Arial MT"/>
                <a:cs typeface="Arial MT"/>
              </a:rPr>
              <a:t>PREFEITURA</a:t>
            </a:r>
            <a:r>
              <a:rPr dirty="0" sz="950" spc="16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161616"/>
                </a:solidFill>
                <a:latin typeface="Arial MT"/>
                <a:cs typeface="Arial MT"/>
              </a:rPr>
              <a:t>MUNICIPAL</a:t>
            </a:r>
            <a:r>
              <a:rPr dirty="0" sz="950" spc="6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950" spc="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2A2A2A"/>
                </a:solidFill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34720" y="4570853"/>
            <a:ext cx="577215" cy="54038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01.04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2.798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sz="800" spc="-35">
                <a:solidFill>
                  <a:srgbClr val="1A1A1A"/>
                </a:solidFill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02292" y="4570853"/>
            <a:ext cx="2642235" cy="54038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Secretária</a:t>
            </a:r>
            <a:r>
              <a:rPr dirty="0" sz="800" spc="8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Municipal</a:t>
            </a:r>
            <a:r>
              <a:rPr dirty="0" sz="800" spc="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800" spc="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51515"/>
                </a:solidFill>
                <a:latin typeface="Arial MT"/>
                <a:cs typeface="Arial MT"/>
              </a:rPr>
              <a:t>Governo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e</a:t>
            </a:r>
            <a:r>
              <a:rPr dirty="0" sz="80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Operacionalização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das</a:t>
            </a:r>
            <a:r>
              <a:rPr dirty="0" sz="800" spc="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E0E0E"/>
                </a:solidFill>
                <a:latin typeface="Arial MT"/>
                <a:cs typeface="Arial MT"/>
              </a:rPr>
              <a:t>Unidades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sz="800" spc="-35">
                <a:solidFill>
                  <a:srgbClr val="0F0F0F"/>
                </a:solidFill>
                <a:latin typeface="Arial MT"/>
                <a:cs typeface="Arial MT"/>
              </a:rPr>
              <a:t>DEMAIS</a:t>
            </a:r>
            <a:r>
              <a:rPr dirty="0" sz="800" spc="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11111"/>
                </a:solidFill>
                <a:latin typeface="Arial MT"/>
                <a:cs typeface="Arial MT"/>
              </a:rPr>
              <a:t>SERVICOS</a:t>
            </a:r>
            <a:r>
              <a:rPr dirty="0" sz="800" spc="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TERCEIROS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E0E0E"/>
                </a:solidFill>
                <a:latin typeface="Arial MT"/>
                <a:cs typeface="Arial MT"/>
              </a:rPr>
              <a:t>PESSOA</a:t>
            </a:r>
            <a:r>
              <a:rPr dirty="0" sz="800" spc="3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392817" y="4963819"/>
            <a:ext cx="163131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0C0C0C"/>
                </a:solidFill>
                <a:latin typeface="Arial MT"/>
                <a:cs typeface="Arial MT"/>
              </a:rPr>
              <a:t>Recursos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não</a:t>
            </a:r>
            <a:r>
              <a:rPr dirty="0" sz="800" spc="-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Vinculados</a:t>
            </a:r>
            <a:r>
              <a:rPr dirty="0" sz="800" spc="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81818"/>
                </a:solidFill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230732" y="4921171"/>
            <a:ext cx="514984" cy="68389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434"/>
              </a:spcBef>
            </a:pPr>
            <a:r>
              <a:rPr dirty="0" sz="800" spc="-105">
                <a:solidFill>
                  <a:srgbClr val="2A2A2A"/>
                </a:solidFill>
                <a:latin typeface="Arial MT"/>
                <a:cs typeface="Arial MT"/>
              </a:rPr>
              <a:t>1</a:t>
            </a:r>
            <a:r>
              <a:rPr dirty="0" sz="800" spc="-105">
                <a:solidFill>
                  <a:srgbClr val="545454"/>
                </a:solidFill>
                <a:latin typeface="Arial MT"/>
                <a:cs typeface="Arial MT"/>
              </a:rPr>
              <a:t>DO.!úüü</a:t>
            </a:r>
            <a:r>
              <a:rPr dirty="0" sz="800" spc="10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6B6B6B"/>
                </a:solidFill>
                <a:latin typeface="Arial MT"/>
                <a:cs typeface="Arial MT"/>
              </a:rPr>
              <a:t>ü/.</a:t>
            </a:r>
            <a:endParaRPr sz="800">
              <a:latin typeface="Arial MT"/>
              <a:cs typeface="Arial MT"/>
            </a:endParaRPr>
          </a:p>
          <a:p>
            <a:pPr marL="20320" marR="5080" indent="-5080">
              <a:lnSpc>
                <a:spcPts val="1340"/>
              </a:lnSpc>
              <a:spcBef>
                <a:spcPts val="60"/>
              </a:spcBef>
            </a:pP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100.</a:t>
            </a:r>
            <a:r>
              <a:rPr dirty="0" sz="800" spc="-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Arial MT"/>
                <a:cs typeface="Arial MT"/>
              </a:rPr>
              <a:t>*0</a:t>
            </a:r>
            <a:r>
              <a:rPr dirty="0" sz="800" spc="14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80">
                <a:solidFill>
                  <a:srgbClr val="383838"/>
                </a:solidFill>
                <a:latin typeface="Arial MT"/>
                <a:cs typeface="Arial MT"/>
              </a:rPr>
              <a:t>,!”'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85">
                <a:solidFill>
                  <a:srgbClr val="676767"/>
                </a:solidFill>
                <a:latin typeface="Arial MT"/>
                <a:cs typeface="Arial MT"/>
              </a:rPr>
              <a:t>°</a:t>
            </a:r>
            <a:r>
              <a:rPr dirty="0" sz="800" spc="500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545454"/>
                </a:solidFill>
                <a:latin typeface="Arial MT"/>
                <a:cs typeface="Arial MT"/>
              </a:rPr>
              <a:t>‘!</a:t>
            </a:r>
            <a:r>
              <a:rPr dirty="0" sz="800" spc="-9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B5B5B"/>
                </a:solidFill>
                <a:latin typeface="Arial MT"/>
                <a:cs typeface="Arial MT"/>
              </a:rPr>
              <a:t>G:‹.f.ü.'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dirty="0" sz="800" spc="-80">
                <a:solidFill>
                  <a:srgbClr val="494949"/>
                </a:solidFill>
                <a:latin typeface="Arial MT"/>
                <a:cs typeface="Arial MT"/>
              </a:rPr>
              <a:t>10ú.\.!C'f: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94949"/>
                </a:solidFill>
                <a:latin typeface="Arial MT"/>
                <a:cs typeface="Arial MT"/>
              </a:rPr>
              <a:t>,:J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916838" y="5079576"/>
            <a:ext cx="1755139" cy="5251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25120">
              <a:lnSpc>
                <a:spcPct val="1399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do</a:t>
            </a:r>
            <a:r>
              <a:rPr dirty="0" sz="800" spc="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Projeto</a:t>
            </a:r>
            <a:r>
              <a:rPr dirty="0" sz="800" spc="5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R$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Total</a:t>
            </a:r>
            <a:r>
              <a:rPr dirty="0" sz="800" spc="-3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da</a:t>
            </a:r>
            <a:r>
              <a:rPr dirty="0" sz="800" spc="-1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Unidade</a:t>
            </a:r>
            <a:r>
              <a:rPr dirty="0" sz="800" spc="20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64646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92430">
              <a:lnSpc>
                <a:spcPct val="100000"/>
              </a:lnSpc>
              <a:spcBef>
                <a:spcPts val="285"/>
              </a:spcBef>
            </a:pP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Valor</a:t>
            </a:r>
            <a:r>
              <a:rPr dirty="0" sz="800" spc="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Total</a:t>
            </a: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Suplementado</a:t>
            </a:r>
            <a:r>
              <a:rPr dirty="0" sz="800" spc="6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850033" y="5646173"/>
            <a:ext cx="5739130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59105" marR="5080" indent="-447040">
              <a:lnSpc>
                <a:spcPct val="102400"/>
              </a:lnSpc>
              <a:spcBef>
                <a:spcPts val="75"/>
              </a:spcBef>
            </a:pP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Artigo</a:t>
            </a:r>
            <a:r>
              <a:rPr dirty="0" sz="800" spc="-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2º</a:t>
            </a:r>
            <a:r>
              <a:rPr dirty="0" sz="800" spc="-4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sz="800" spc="-4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As</a:t>
            </a:r>
            <a:r>
              <a:rPr dirty="0" sz="80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despesas</a:t>
            </a:r>
            <a:r>
              <a:rPr dirty="0" sz="800" spc="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E0E0E"/>
                </a:solidFill>
                <a:latin typeface="Arial MT"/>
                <a:cs typeface="Arial MT"/>
              </a:rPr>
              <a:t>decorrentes</a:t>
            </a:r>
            <a:r>
              <a:rPr dirty="0" sz="800" spc="2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da</a:t>
            </a:r>
            <a:r>
              <a:rPr dirty="0" sz="800" spc="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51515"/>
                </a:solidFill>
                <a:latin typeface="Arial MT"/>
                <a:cs typeface="Arial MT"/>
              </a:rPr>
              <a:t>abertura</a:t>
            </a:r>
            <a:r>
              <a:rPr dirty="0" sz="800" spc="3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do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presente</a:t>
            </a:r>
            <a:r>
              <a:rPr dirty="0" sz="800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crédito</a:t>
            </a:r>
            <a:r>
              <a:rPr dirty="0" sz="800" spc="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C0C0C"/>
                </a:solidFill>
                <a:latin typeface="Arial MT"/>
                <a:cs typeface="Arial MT"/>
              </a:rPr>
              <a:t>suplementar,</a:t>
            </a:r>
            <a:r>
              <a:rPr dirty="0" sz="800" spc="3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seráo</a:t>
            </a:r>
            <a:r>
              <a:rPr dirty="0" sz="800" spc="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cobertas</a:t>
            </a:r>
            <a:r>
              <a:rPr dirty="0" sz="800" spc="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31313"/>
                </a:solidFill>
                <a:latin typeface="Arial MT"/>
                <a:cs typeface="Arial MT"/>
              </a:rPr>
              <a:t>com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recursos</a:t>
            </a:r>
            <a:r>
              <a:rPr dirty="0" sz="80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que</a:t>
            </a:r>
            <a:r>
              <a:rPr dirty="0" sz="800" spc="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trata</a:t>
            </a:r>
            <a:r>
              <a:rPr dirty="0" sz="800" spc="1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155">
                <a:solidFill>
                  <a:srgbClr val="4B4B4B"/>
                </a:solidFill>
                <a:latin typeface="Arial MT"/>
                <a:cs typeface="Arial MT"/>
              </a:rPr>
              <a:t>c›</a:t>
            </a:r>
            <a:r>
              <a:rPr dirty="0" sz="800" spc="2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?,“ </a:t>
            </a:r>
            <a:r>
              <a:rPr dirty="0" sz="800" spc="-25">
                <a:solidFill>
                  <a:srgbClr val="5B5B5B"/>
                </a:solidFill>
                <a:latin typeface="Arial MT"/>
                <a:cs typeface="Arial MT"/>
              </a:rPr>
              <a:t>qc</a:t>
            </a:r>
            <a:r>
              <a:rPr dirty="0" sz="800" spc="-1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43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61616"/>
                </a:solidFill>
                <a:latin typeface="Arial MT"/>
                <a:cs typeface="Arial MT"/>
              </a:rPr>
              <a:t>1°</a:t>
            </a:r>
            <a:r>
              <a:rPr dirty="0" sz="800" spc="-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da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E0E0E"/>
                </a:solidFill>
                <a:latin typeface="Arial MT"/>
                <a:cs typeface="Arial MT"/>
              </a:rPr>
              <a:t>Federal</a:t>
            </a:r>
            <a:r>
              <a:rPr dirty="0" sz="800" spc="2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N°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11111"/>
                </a:solidFill>
                <a:latin typeface="Arial MT"/>
                <a:cs typeface="Arial MT"/>
              </a:rPr>
              <a:t>4.320/64,</a:t>
            </a:r>
            <a:r>
              <a:rPr dirty="0" sz="800" spc="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Inciso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687752" y="5981259"/>
            <a:ext cx="1583690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565" marR="5080" indent="-317500">
              <a:lnSpc>
                <a:spcPct val="1424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II</a:t>
            </a:r>
            <a:r>
              <a:rPr dirty="0" sz="800" spc="-5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-</a:t>
            </a:r>
            <a:r>
              <a:rPr dirty="0" sz="800" spc="-4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D1D1D"/>
                </a:solidFill>
                <a:latin typeface="Arial MT"/>
                <a:cs typeface="Arial MT"/>
              </a:rPr>
              <a:t>Excesso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III</a:t>
            </a:r>
            <a:r>
              <a:rPr dirty="0" sz="800" spc="-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-</a:t>
            </a:r>
            <a:r>
              <a:rPr dirty="0" sz="800" spc="-1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31313"/>
                </a:solidFill>
                <a:latin typeface="Arial MT"/>
                <a:cs typeface="Arial MT"/>
              </a:rPr>
              <a:t>Anulação</a:t>
            </a:r>
            <a:r>
              <a:rPr dirty="0" sz="800" spc="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D1D1D"/>
                </a:solidFill>
                <a:latin typeface="Arial MT"/>
                <a:cs typeface="Arial MT"/>
              </a:rPr>
              <a:t>de 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03132" y="6315060"/>
            <a:ext cx="258889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solidFill>
                  <a:srgbClr val="363636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Dotaçoes</a:t>
            </a:r>
            <a:r>
              <a:rPr dirty="0" u="heavy" sz="800" spc="50">
                <a:solidFill>
                  <a:srgbClr val="363636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solidFill>
                  <a:srgbClr val="1A1A1A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solidFill>
                  <a:srgbClr val="1A1A1A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solidFill>
                  <a:srgbClr val="282828"/>
                </a:solidFill>
                <a:latin typeface="Arial MT"/>
                <a:cs typeface="Arial MT"/>
              </a:rPr>
              <a:t>PREFEITURA</a:t>
            </a:r>
            <a:r>
              <a:rPr dirty="0" sz="950" spc="7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82828"/>
                </a:solidFill>
                <a:latin typeface="Arial MT"/>
                <a:cs typeface="Arial MT"/>
              </a:rPr>
              <a:t>MUNICIPAL</a:t>
            </a:r>
            <a:r>
              <a:rPr dirty="0" sz="950" spc="7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950" spc="-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343434"/>
                </a:solidFill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18780" y="6630104"/>
            <a:ext cx="583565" cy="54038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01.08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solidFill>
                  <a:srgbClr val="1D1D1D"/>
                </a:solidFill>
                <a:latin typeface="Arial MT"/>
                <a:cs typeface="Arial MT"/>
              </a:rPr>
              <a:t>1.032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4.4.9.0.51.00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286932" y="6630104"/>
            <a:ext cx="1901825" cy="54991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 indent="3175">
              <a:lnSpc>
                <a:spcPct val="142400"/>
              </a:lnSpc>
              <a:spcBef>
                <a:spcPts val="125"/>
              </a:spcBef>
            </a:pP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Secretaria</a:t>
            </a:r>
            <a:r>
              <a:rPr dirty="0" sz="800" spc="7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Municipal</a:t>
            </a:r>
            <a:r>
              <a:rPr dirty="0" sz="800" spc="3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00" spc="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Obras </a:t>
            </a:r>
            <a:r>
              <a:rPr dirty="0" sz="800" spc="-25">
                <a:latin typeface="Arial MT"/>
                <a:cs typeface="Arial MT"/>
              </a:rPr>
              <a:t>Infraestrutura,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saneamento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e</a:t>
            </a:r>
            <a:r>
              <a:rPr dirty="0" sz="800" spc="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51515"/>
                </a:solidFill>
                <a:latin typeface="Arial MT"/>
                <a:cs typeface="Arial MT"/>
              </a:rPr>
              <a:t>pavimentação</a:t>
            </a:r>
            <a:r>
              <a:rPr dirty="0" sz="800" spc="50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baseline="3472" sz="1200" spc="-44">
                <a:solidFill>
                  <a:srgbClr val="181818"/>
                </a:solidFill>
                <a:latin typeface="Arial MT"/>
                <a:cs typeface="Arial MT"/>
              </a:rPr>
              <a:t>OBRAS</a:t>
            </a:r>
            <a:r>
              <a:rPr dirty="0" baseline="3472" sz="1200" spc="-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1F1F1F"/>
                </a:solidFill>
                <a:latin typeface="Arial MT"/>
                <a:cs typeface="Arial MT"/>
              </a:rPr>
              <a:t>E</a:t>
            </a:r>
            <a:r>
              <a:rPr dirty="0" baseline="3472" sz="1200" spc="-44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0F0F0F"/>
                </a:solidFill>
                <a:latin typeface="Arial MT"/>
                <a:cs typeface="Arial MT"/>
              </a:rPr>
              <a:t>INSTALA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Ç</a:t>
            </a:r>
            <a:r>
              <a:rPr dirty="0" baseline="3472" sz="1200" spc="-15">
                <a:solidFill>
                  <a:srgbClr val="0F0F0F"/>
                </a:solidFill>
                <a:latin typeface="Arial MT"/>
                <a:cs typeface="Arial MT"/>
              </a:rPr>
              <a:t>ÕES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771024" y="5990396"/>
            <a:ext cx="62547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25">
                <a:latin typeface="Arial MT"/>
                <a:cs typeface="Arial MT"/>
              </a:rPr>
              <a:t>R$100.000,00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$100.000,00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901598" y="6998698"/>
            <a:ext cx="2106930" cy="6743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5615">
              <a:lnSpc>
                <a:spcPct val="1324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V</a:t>
            </a:r>
            <a:r>
              <a:rPr dirty="0" sz="800" spc="-30">
                <a:solidFill>
                  <a:srgbClr val="161616"/>
                </a:solidFill>
                <a:latin typeface="Arial MT"/>
                <a:cs typeface="Arial MT"/>
              </a:rPr>
              <a:t>incufados</a:t>
            </a:r>
            <a:r>
              <a:rPr dirty="0" sz="800" spc="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81818"/>
                </a:solidFill>
                <a:latin typeface="Arial MT"/>
                <a:cs typeface="Arial MT"/>
              </a:rPr>
              <a:t>Imposto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Total</a:t>
            </a:r>
            <a:r>
              <a:rPr dirty="0" sz="800" spc="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do</a:t>
            </a:r>
            <a:r>
              <a:rPr dirty="0" sz="80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Projeto</a:t>
            </a:r>
            <a:r>
              <a:rPr dirty="0" sz="800" spc="5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Atividade</a:t>
            </a:r>
            <a:r>
              <a:rPr dirty="0" sz="800" spc="3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80"/>
              </a:spcBef>
            </a:pP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Total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Unidade</a:t>
            </a:r>
            <a:r>
              <a:rPr dirty="0" sz="800" spc="19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33333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675640">
              <a:lnSpc>
                <a:spcPct val="100000"/>
              </a:lnSpc>
              <a:spcBef>
                <a:spcPts val="265"/>
              </a:spcBef>
            </a:pP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Valor</a:t>
            </a:r>
            <a:r>
              <a:rPr dirty="0" sz="800" spc="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Total</a:t>
            </a:r>
            <a:r>
              <a:rPr dirty="0" sz="800" spc="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Anulado</a:t>
            </a:r>
            <a:r>
              <a:rPr dirty="0" sz="800" spc="4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221588" y="6998698"/>
            <a:ext cx="508634" cy="348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9685">
              <a:lnSpc>
                <a:spcPct val="132400"/>
              </a:lnSpc>
              <a:spcBef>
                <a:spcPts val="100"/>
              </a:spcBef>
            </a:pP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I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0ú.</a:t>
            </a:r>
            <a:r>
              <a:rPr dirty="0" sz="800" spc="17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90">
                <a:solidFill>
                  <a:srgbClr val="3B3B3B"/>
                </a:solidFill>
                <a:latin typeface="Arial MT"/>
                <a:cs typeface="Arial MT"/>
              </a:rPr>
              <a:t>úG.f\,ü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100.L10f!,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718969" y="7708469"/>
            <a:ext cx="45465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Artigo</a:t>
            </a:r>
            <a:r>
              <a:rPr dirty="0" sz="80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90">
                <a:solidFill>
                  <a:srgbClr val="313131"/>
                </a:solidFill>
                <a:latin typeface="Arial MT"/>
                <a:cs typeface="Arial MT"/>
              </a:rPr>
              <a:t>S°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D4D4D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302144" y="7708469"/>
            <a:ext cx="33026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131313"/>
                </a:solidFill>
                <a:latin typeface="Arial MT"/>
                <a:cs typeface="Arial MT"/>
              </a:rPr>
              <a:t>Revogadas</a:t>
            </a:r>
            <a:r>
              <a:rPr dirty="0" sz="800" spc="9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as </a:t>
            </a:r>
            <a:r>
              <a:rPr dirty="0" sz="800" spc="-25">
                <a:solidFill>
                  <a:srgbClr val="0C0C0C"/>
                </a:solidFill>
                <a:latin typeface="Arial MT"/>
                <a:cs typeface="Arial MT"/>
              </a:rPr>
              <a:t>disposições</a:t>
            </a:r>
            <a:r>
              <a:rPr dirty="0" sz="800" spc="4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em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contrário.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11111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se,</a:t>
            </a:r>
            <a:r>
              <a:rPr dirty="0" sz="800" spc="4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E0E0E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se</a:t>
            </a:r>
            <a:r>
              <a:rPr dirty="0" sz="800" spc="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e</a:t>
            </a:r>
            <a:r>
              <a:rPr dirty="0" sz="800" spc="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F0F0F"/>
                </a:solidFill>
                <a:latin typeface="Arial MT"/>
                <a:cs typeface="Arial MT"/>
              </a:rPr>
              <a:t>cumpra-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2661085" y="8439562"/>
            <a:ext cx="17729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1F1F1F"/>
                </a:solidFill>
                <a:latin typeface="Arial MT"/>
                <a:cs typeface="Arial MT"/>
              </a:rPr>
              <a:t>Gabinete</a:t>
            </a:r>
            <a:r>
              <a:rPr dirty="0" sz="800" spc="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do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Prefeito,</a:t>
            </a:r>
            <a:r>
              <a:rPr dirty="0" sz="800" spc="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3</a:t>
            </a:r>
            <a:r>
              <a:rPr dirty="0" sz="800" spc="34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800" spc="13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61616"/>
                </a:solidFill>
                <a:latin typeface="Arial MT"/>
                <a:cs typeface="Arial MT"/>
              </a:rPr>
              <a:t>junho,</a:t>
            </a:r>
            <a:r>
              <a:rPr dirty="0" sz="800" spc="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81818"/>
                </a:solidFill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2824613" y="9598144"/>
            <a:ext cx="28384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30">
                <a:solidFill>
                  <a:srgbClr val="232323"/>
                </a:solidFill>
                <a:latin typeface="Arial MT"/>
                <a:cs typeface="Arial MT"/>
              </a:rPr>
              <a:t>Seoa‹1x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1959" y="399055"/>
            <a:ext cx="716279" cy="69453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56615" y="9584951"/>
            <a:ext cx="6410325" cy="0"/>
          </a:xfrm>
          <a:custGeom>
            <a:avLst/>
            <a:gdLst/>
            <a:ahLst/>
            <a:cxnLst/>
            <a:rect l="l" t="t" r="r" b="b"/>
            <a:pathLst>
              <a:path w="6410325" h="0">
                <a:moveTo>
                  <a:pt x="0" y="0"/>
                </a:moveTo>
                <a:lnTo>
                  <a:pt x="6409944" y="0"/>
                </a:lnTo>
              </a:path>
            </a:pathLst>
          </a:custGeom>
          <a:ln w="9138">
            <a:solidFill>
              <a:srgbClr val="4F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36520" y="8981798"/>
            <a:ext cx="1880870" cy="0"/>
          </a:xfrm>
          <a:custGeom>
            <a:avLst/>
            <a:gdLst/>
            <a:ahLst/>
            <a:cxnLst/>
            <a:rect l="l" t="t" r="r" b="b"/>
            <a:pathLst>
              <a:path w="1880870" h="0">
                <a:moveTo>
                  <a:pt x="0" y="0"/>
                </a:moveTo>
                <a:lnTo>
                  <a:pt x="1880616" y="0"/>
                </a:lnTo>
              </a:path>
            </a:pathLst>
          </a:custGeom>
          <a:ln w="9138">
            <a:solidFill>
              <a:srgbClr val="4444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90143" y="1223059"/>
            <a:ext cx="6407150" cy="0"/>
          </a:xfrm>
          <a:custGeom>
            <a:avLst/>
            <a:gdLst/>
            <a:ahLst/>
            <a:cxnLst/>
            <a:rect l="l" t="t" r="r" b="b"/>
            <a:pathLst>
              <a:path w="6407150" h="0">
                <a:moveTo>
                  <a:pt x="0" y="0"/>
                </a:moveTo>
                <a:lnTo>
                  <a:pt x="6406896" y="0"/>
                </a:lnTo>
              </a:path>
            </a:pathLst>
          </a:custGeom>
          <a:ln w="9138">
            <a:solidFill>
              <a:srgbClr val="544F5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75832" y="9650445"/>
            <a:ext cx="268223" cy="51785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302144" y="277199"/>
            <a:ext cx="3042285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solidFill>
                  <a:srgbClr val="262626"/>
                </a:solidFill>
                <a:latin typeface="Arial MT"/>
                <a:cs typeface="Arial MT"/>
              </a:rPr>
              <a:t>PREFEITURA</a:t>
            </a:r>
            <a:r>
              <a:rPr dirty="0" sz="1100" spc="3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3D3D3D"/>
                </a:solidFill>
                <a:latin typeface="Arial MT"/>
                <a:cs typeface="Arial MT"/>
              </a:rPr>
              <a:t>MUNICIPAL</a:t>
            </a:r>
            <a:r>
              <a:rPr dirty="0" sz="1100" spc="229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1100" spc="1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2A2A2A"/>
                </a:solidFill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5240" marR="1923414" indent="-3175">
              <a:lnSpc>
                <a:spcPct val="119900"/>
              </a:lnSpc>
              <a:spcBef>
                <a:spcPts val="540"/>
              </a:spcBef>
            </a:pP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Rua</a:t>
            </a:r>
            <a:r>
              <a:rPr dirty="0" sz="800" spc="-1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Maria</a:t>
            </a:r>
            <a:r>
              <a:rPr dirty="0" sz="800" spc="1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Lourenço,</a:t>
            </a:r>
            <a:r>
              <a:rPr dirty="0" sz="800" spc="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18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Fazenda</a:t>
            </a:r>
            <a:r>
              <a:rPr dirty="0" sz="800" spc="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051332" y="1430196"/>
            <a:ext cx="16421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95755" algn="l"/>
              </a:tabLst>
            </a:pPr>
            <a:r>
              <a:rPr dirty="0" sz="800" spc="-20">
                <a:solidFill>
                  <a:srgbClr val="1D1D1D"/>
                </a:solidFill>
                <a:latin typeface="Arial MT"/>
                <a:cs typeface="Arial MT"/>
              </a:rPr>
              <a:t>Decreto</a:t>
            </a:r>
            <a:r>
              <a:rPr dirty="0" sz="800" spc="-3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N°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2F2F2F"/>
                </a:solidFill>
                <a:latin typeface="Arial MT"/>
                <a:cs typeface="Arial MT"/>
              </a:rPr>
              <a:t>2941</a:t>
            </a:r>
            <a:r>
              <a:rPr dirty="0" sz="800" spc="-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3</a:t>
            </a:r>
            <a:r>
              <a:rPr dirty="0" sz="800" spc="36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00" spc="3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565656"/>
                </a:solidFill>
                <a:latin typeface="Arial MT"/>
                <a:cs typeface="Arial MT"/>
              </a:rPr>
              <a:t>ur</a:t>
            </a:r>
            <a:r>
              <a:rPr dirty="0" sz="800" spc="-4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65656"/>
                </a:solidFill>
                <a:latin typeface="Arial MT"/>
                <a:cs typeface="Arial MT"/>
              </a:rPr>
              <a:t>t“r</a:t>
            </a:r>
            <a:r>
              <a:rPr dirty="0" sz="800" spc="-1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797979"/>
                </a:solidFill>
                <a:latin typeface="Arial MT"/>
                <a:cs typeface="Arial MT"/>
              </a:rPr>
              <a:t>,</a:t>
            </a:r>
            <a:r>
              <a:rPr dirty="0" sz="800">
                <a:solidFill>
                  <a:srgbClr val="797979"/>
                </a:solidFill>
                <a:latin typeface="Arial MT"/>
                <a:cs typeface="Arial MT"/>
              </a:rPr>
              <a:t>	</a:t>
            </a:r>
            <a:r>
              <a:rPr dirty="0" sz="800" spc="-50">
                <a:solidFill>
                  <a:srgbClr val="626262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928513" y="1859713"/>
            <a:ext cx="2706370" cy="26352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4604" marR="5080" indent="-2540">
              <a:lnSpc>
                <a:spcPts val="910"/>
              </a:lnSpc>
              <a:spcBef>
                <a:spcPts val="170"/>
              </a:spcBef>
            </a:pPr>
            <a:r>
              <a:rPr dirty="0" sz="800" spc="-20">
                <a:latin typeface="Arial MT"/>
                <a:cs typeface="Arial MT"/>
              </a:rPr>
              <a:t>Abre </a:t>
            </a:r>
            <a:r>
              <a:rPr dirty="0" sz="800" spc="-25">
                <a:solidFill>
                  <a:srgbClr val="0E0E0E"/>
                </a:solidFill>
                <a:latin typeface="Arial MT"/>
                <a:cs typeface="Arial MT"/>
              </a:rPr>
              <a:t>crédito</a:t>
            </a:r>
            <a:r>
              <a:rPr dirty="0" sz="800" spc="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E0E0E"/>
                </a:solidFill>
                <a:latin typeface="Arial MT"/>
                <a:cs typeface="Arial MT"/>
              </a:rPr>
              <a:t>suplementar</a:t>
            </a:r>
            <a:r>
              <a:rPr dirty="0" sz="800" spc="6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no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valor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total</a:t>
            </a:r>
            <a:r>
              <a:rPr dirty="0" sz="80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de </a:t>
            </a:r>
            <a:r>
              <a:rPr dirty="0" sz="800" spc="-30">
                <a:latin typeface="Arial MT"/>
                <a:cs typeface="Arial MT"/>
              </a:rPr>
              <a:t>R$100.000,00.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24242"/>
                </a:solidFill>
                <a:latin typeface="Arial MT"/>
                <a:cs typeface="Arial MT"/>
              </a:rPr>
              <a:t>pen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que</a:t>
            </a:r>
            <a:r>
              <a:rPr dirty="0" sz="800" spc="-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se</a:t>
            </a:r>
            <a:r>
              <a:rPr dirty="0" sz="800" spc="-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e</a:t>
            </a:r>
            <a:r>
              <a:rPr dirty="0" sz="800" spc="-4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da</a:t>
            </a:r>
            <a:r>
              <a:rPr dirty="0" sz="800" spc="-3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E0E0E"/>
                </a:solidFill>
                <a:latin typeface="Arial MT"/>
                <a:cs typeface="Arial MT"/>
              </a:rPr>
              <a:t>outras</a:t>
            </a:r>
            <a:r>
              <a:rPr dirty="0" sz="800" spc="-1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76774" y="2590808"/>
            <a:ext cx="6032500" cy="9442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785495">
              <a:lnSpc>
                <a:spcPct val="149900"/>
              </a:lnSpc>
              <a:spcBef>
                <a:spcPts val="100"/>
              </a:spcBef>
            </a:pP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O</a:t>
            </a:r>
            <a:r>
              <a:rPr dirty="0" sz="800" spc="-6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D1D1D"/>
                </a:solidFill>
                <a:latin typeface="Arial MT"/>
                <a:cs typeface="Arial MT"/>
              </a:rPr>
              <a:t>PREFE</a:t>
            </a:r>
            <a:r>
              <a:rPr dirty="0" sz="800" spc="-30">
                <a:solidFill>
                  <a:srgbClr val="131313"/>
                </a:solidFill>
                <a:latin typeface="Arial MT"/>
                <a:cs typeface="Arial MT"/>
              </a:rPr>
              <a:t>ITO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C0C0C"/>
                </a:solidFill>
                <a:latin typeface="Arial MT"/>
                <a:cs typeface="Arial MT"/>
              </a:rPr>
              <a:t>MUNICIPAL,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no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uso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de </a:t>
            </a:r>
            <a:r>
              <a:rPr dirty="0" sz="800" spc="-25">
                <a:latin typeface="Arial MT"/>
                <a:cs typeface="Arial MT"/>
              </a:rPr>
              <a:t>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262626"/>
                </a:solidFill>
                <a:latin typeface="Arial MT"/>
                <a:cs typeface="Arial MT"/>
              </a:rPr>
              <a:t>atribuiçÕes</a:t>
            </a:r>
            <a:r>
              <a:rPr dirty="0" sz="800" spc="4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31313"/>
                </a:solidFill>
                <a:latin typeface="Arial MT"/>
                <a:cs typeface="Arial MT"/>
              </a:rPr>
              <a:t>legais,</a:t>
            </a:r>
            <a:r>
              <a:rPr dirty="0" sz="800" spc="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C0C0C"/>
                </a:solidFill>
                <a:latin typeface="Arial MT"/>
                <a:cs typeface="Arial MT"/>
              </a:rPr>
              <a:t>constitucionais</a:t>
            </a:r>
            <a:r>
              <a:rPr dirty="0" sz="800" spc="-3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e</a:t>
            </a:r>
            <a:r>
              <a:rPr dirty="0" sz="80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C0C0C"/>
                </a:solidFill>
                <a:latin typeface="Arial MT"/>
                <a:cs typeface="Arial MT"/>
              </a:rPr>
              <a:t>acordo</a:t>
            </a:r>
            <a:r>
              <a:rPr dirty="0" sz="800" spc="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com</a:t>
            </a:r>
            <a:r>
              <a:rPr dirty="0" sz="800" spc="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o</a:t>
            </a:r>
            <a:r>
              <a:rPr dirty="0" sz="800" spc="1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que</a:t>
            </a:r>
            <a:r>
              <a:rPr dirty="0" sz="800" spc="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90">
                <a:solidFill>
                  <a:srgbClr val="262626"/>
                </a:solidFill>
                <a:latin typeface="Arial MT"/>
                <a:cs typeface="Arial MT"/>
              </a:rPr>
              <a:t>lh.e</a:t>
            </a:r>
            <a:r>
              <a:rPr dirty="0" sz="800" spc="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F3F3F"/>
                </a:solidFill>
                <a:latin typeface="Arial MT"/>
                <a:cs typeface="Arial MT"/>
              </a:rPr>
              <a:t>confel</a:t>
            </a:r>
            <a:r>
              <a:rPr dirty="0" sz="800" spc="-114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40">
                <a:solidFill>
                  <a:srgbClr val="575757"/>
                </a:solidFill>
                <a:latin typeface="Arial MT"/>
                <a:cs typeface="Arial MT"/>
              </a:rPr>
              <a:t>c›</a:t>
            </a:r>
            <a:r>
              <a:rPr dirty="0" sz="800" spc="-5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 spc="-75">
                <a:solidFill>
                  <a:srgbClr val="484848"/>
                </a:solidFill>
                <a:latin typeface="Arial MT"/>
                <a:cs typeface="Arial MT"/>
              </a:rPr>
              <a:t>›*i</a:t>
            </a:r>
            <a:r>
              <a:rPr dirty="0" sz="800" spc="-5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\.</a:t>
            </a:r>
            <a:r>
              <a:rPr dirty="0" sz="800" spc="-1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727272"/>
                </a:solidFill>
                <a:latin typeface="Arial MT"/>
                <a:cs typeface="Arial MT"/>
              </a:rPr>
              <a:t>t°</a:t>
            </a:r>
            <a:r>
              <a:rPr dirty="0" sz="800" spc="-10">
                <a:solidFill>
                  <a:srgbClr val="72727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Lei</a:t>
            </a:r>
            <a:r>
              <a:rPr dirty="0" sz="800" spc="-5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859</a:t>
            </a:r>
            <a:r>
              <a:rPr dirty="0" sz="800" spc="-3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10</a:t>
            </a:r>
            <a:r>
              <a:rPr dirty="0" sz="80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dezembro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12121"/>
                </a:solidFill>
                <a:latin typeface="Arial MT"/>
                <a:cs typeface="Arial MT"/>
              </a:rPr>
              <a:t>2024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-</a:t>
            </a:r>
            <a:r>
              <a:rPr dirty="0" sz="800" spc="-4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61616"/>
                </a:solidFill>
                <a:latin typeface="Arial MT"/>
                <a:cs typeface="Arial MT"/>
              </a:rPr>
              <a:t>publicada</a:t>
            </a:r>
            <a:r>
              <a:rPr dirty="0" sz="800" spc="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na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C1C1C"/>
                </a:solidFill>
                <a:latin typeface="Arial MT"/>
                <a:cs typeface="Arial MT"/>
              </a:rPr>
              <a:t>edição</a:t>
            </a:r>
            <a:r>
              <a:rPr dirty="0" sz="800" spc="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exira 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II</a:t>
            </a:r>
            <a:r>
              <a:rPr dirty="0" sz="800" spc="-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Arial MT"/>
                <a:cs typeface="Arial MT"/>
              </a:rPr>
              <a:t>1924</a:t>
            </a:r>
            <a:r>
              <a:rPr dirty="0" sz="800" spc="-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62626"/>
                </a:solidFill>
                <a:latin typeface="Arial MT"/>
                <a:cs typeface="Arial MT"/>
              </a:rPr>
              <a:t>de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7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464646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D </a:t>
            </a:r>
            <a:r>
              <a:rPr dirty="0" u="sng" sz="750" spc="-125">
                <a:solidFill>
                  <a:srgbClr val="4D4D4D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E.</a:t>
            </a:r>
            <a:r>
              <a:rPr dirty="0" u="sng" sz="750" spc="25">
                <a:solidFill>
                  <a:srgbClr val="4D4D4D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F2F2F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40">
                <a:solidFill>
                  <a:srgbClr val="2F2F2F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1C1C1C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k</a:t>
            </a:r>
            <a:r>
              <a:rPr dirty="0" u="sng" sz="750" spc="160">
                <a:solidFill>
                  <a:srgbClr val="1C1C1C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181818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35">
                <a:solidFill>
                  <a:srgbClr val="181818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B2B2B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30">
                <a:solidFill>
                  <a:srgbClr val="2B2B2B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232323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750" spc="500">
                <a:solidFill>
                  <a:srgbClr val="232323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750">
              <a:latin typeface="Arial MT"/>
              <a:cs typeface="Arial MT"/>
            </a:endParaRPr>
          </a:p>
          <a:p>
            <a:pPr marL="315595">
              <a:lnSpc>
                <a:spcPct val="100000"/>
              </a:lnSpc>
            </a:pP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Artigo</a:t>
            </a:r>
            <a:r>
              <a:rPr dirty="0" sz="750" spc="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1º</a:t>
            </a:r>
            <a:r>
              <a:rPr dirty="0" sz="750" spc="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sz="750" spc="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51515"/>
                </a:solidFill>
                <a:latin typeface="Arial MT"/>
                <a:cs typeface="Arial MT"/>
              </a:rPr>
              <a:t>Fica</a:t>
            </a:r>
            <a:r>
              <a:rPr dirty="0" sz="750" spc="4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aberto</a:t>
            </a:r>
            <a:r>
              <a:rPr dirty="0" sz="750" spc="3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crédito</a:t>
            </a:r>
            <a:r>
              <a:rPr dirty="0" sz="750" spc="6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suplementar</a:t>
            </a:r>
            <a:r>
              <a:rPr dirty="0" sz="750" spc="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as</a:t>
            </a:r>
            <a:r>
              <a:rPr dirty="0" sz="750" spc="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E0E0E"/>
                </a:solidFill>
                <a:latin typeface="Arial MT"/>
                <a:cs typeface="Arial MT"/>
              </a:rPr>
              <a:t>seguintes</a:t>
            </a:r>
            <a:r>
              <a:rPr dirty="0" sz="750" spc="6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61616"/>
                </a:solidFill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3739" y="4250775"/>
            <a:ext cx="2581910" cy="37592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sng" sz="800" spc="-20">
                <a:solidFill>
                  <a:srgbClr val="282828"/>
                </a:solidFill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"dotações</a:t>
            </a:r>
            <a:r>
              <a:rPr dirty="0" u="sng" sz="800" spc="35">
                <a:solidFill>
                  <a:srgbClr val="282828"/>
                </a:solidFill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282828"/>
                </a:solidFill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solidFill>
                  <a:srgbClr val="282828"/>
                </a:solidFill>
                <a:uFill>
                  <a:solidFill>
                    <a:srgbClr val="57575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3975">
              <a:lnSpc>
                <a:spcPct val="100000"/>
              </a:lnSpc>
              <a:spcBef>
                <a:spcPts val="380"/>
              </a:spcBef>
            </a:pPr>
            <a:r>
              <a:rPr dirty="0" sz="900" spc="10">
                <a:solidFill>
                  <a:srgbClr val="2A2A2A"/>
                </a:solidFill>
                <a:latin typeface="Arial MT"/>
                <a:cs typeface="Arial MT"/>
              </a:rPr>
              <a:t>PREFEITURA</a:t>
            </a:r>
            <a:r>
              <a:rPr dirty="0" sz="900" spc="3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900" spc="10">
                <a:solidFill>
                  <a:srgbClr val="212121"/>
                </a:solidFill>
                <a:latin typeface="Arial MT"/>
                <a:cs typeface="Arial MT"/>
              </a:rPr>
              <a:t>MUNICIPAL</a:t>
            </a:r>
            <a:r>
              <a:rPr dirty="0" sz="900" spc="2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00" spc="1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900" spc="16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282828"/>
                </a:solidFill>
                <a:latin typeface="Arial MT"/>
                <a:cs typeface="Arial MT"/>
              </a:rPr>
              <a:t>SEROPEDICA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47227" y="4572631"/>
            <a:ext cx="579120" cy="52832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750" spc="-10">
                <a:solidFill>
                  <a:srgbClr val="1C1C1C"/>
                </a:solidFill>
                <a:latin typeface="Arial MT"/>
                <a:cs typeface="Arial MT"/>
              </a:rPr>
              <a:t>01.04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solidFill>
                  <a:srgbClr val="262626"/>
                </a:solidFill>
                <a:latin typeface="Arial MT"/>
                <a:cs typeface="Arial MT"/>
              </a:rPr>
              <a:t>2.798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70"/>
              </a:spcBef>
            </a:pPr>
            <a:r>
              <a:rPr dirty="0" sz="750" spc="-10">
                <a:solidFill>
                  <a:srgbClr val="161616"/>
                </a:solidFill>
                <a:latin typeface="Arial MT"/>
                <a:cs typeface="Arial MT"/>
              </a:rPr>
              <a:t>3.3.9.0.39.05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14974" y="4572631"/>
            <a:ext cx="2646045" cy="53721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750" spc="20">
                <a:solidFill>
                  <a:srgbClr val="1D1D1D"/>
                </a:solidFill>
                <a:latin typeface="Arial MT"/>
                <a:cs typeface="Arial MT"/>
              </a:rPr>
              <a:t>Secretária</a:t>
            </a:r>
            <a:r>
              <a:rPr dirty="0" sz="750" spc="14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111111"/>
                </a:solidFill>
                <a:latin typeface="Arial MT"/>
                <a:cs typeface="Arial MT"/>
              </a:rPr>
              <a:t>Municipal</a:t>
            </a:r>
            <a:r>
              <a:rPr dirty="0" sz="750" spc="5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750" spc="7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62626"/>
                </a:solidFill>
                <a:latin typeface="Arial MT"/>
                <a:cs typeface="Arial MT"/>
              </a:rPr>
              <a:t>Governo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>
                <a:solidFill>
                  <a:srgbClr val="0E0E0E"/>
                </a:solidFill>
                <a:latin typeface="Arial MT"/>
                <a:cs typeface="Arial MT"/>
              </a:rPr>
              <a:t>Manutenção</a:t>
            </a:r>
            <a:r>
              <a:rPr dirty="0" sz="750" spc="10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e</a:t>
            </a:r>
            <a:r>
              <a:rPr dirty="0" sz="750" spc="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Operacionalização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das</a:t>
            </a:r>
            <a:r>
              <a:rPr dirty="0" sz="750" spc="5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11111"/>
                </a:solidFill>
                <a:latin typeface="Arial MT"/>
                <a:cs typeface="Arial MT"/>
              </a:rPr>
              <a:t>Unidades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baseline="3703" sz="1125">
                <a:solidFill>
                  <a:srgbClr val="161616"/>
                </a:solidFill>
                <a:latin typeface="Arial MT"/>
                <a:cs typeface="Arial MT"/>
              </a:rPr>
              <a:t>DEMAIS</a:t>
            </a:r>
            <a:r>
              <a:rPr dirty="0" baseline="3703" sz="1125" spc="97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1D1D1D"/>
                </a:solidFill>
                <a:latin typeface="Arial MT"/>
                <a:cs typeface="Arial MT"/>
              </a:rPr>
              <a:t>SERVI</a:t>
            </a: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C</a:t>
            </a:r>
            <a:r>
              <a:rPr dirty="0" baseline="3703" sz="1125">
                <a:solidFill>
                  <a:srgbClr val="1D1D1D"/>
                </a:solidFill>
                <a:latin typeface="Arial MT"/>
                <a:cs typeface="Arial MT"/>
              </a:rPr>
              <a:t>OS</a:t>
            </a:r>
            <a:r>
              <a:rPr dirty="0" baseline="3703" sz="1125" spc="7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baseline="3703" sz="1125" spc="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151515"/>
                </a:solidFill>
                <a:latin typeface="Arial MT"/>
                <a:cs typeface="Arial MT"/>
              </a:rPr>
              <a:t>TERCEIROS</a:t>
            </a:r>
            <a:r>
              <a:rPr dirty="0" baseline="3703" sz="1125" spc="15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2A2A2A"/>
                </a:solidFill>
                <a:latin typeface="Arial MT"/>
                <a:cs typeface="Arial MT"/>
              </a:rPr>
              <a:t>-</a:t>
            </a:r>
            <a:r>
              <a:rPr dirty="0" baseline="3703" sz="1125" spc="-7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1F1F1F"/>
                </a:solidFill>
                <a:latin typeface="Arial MT"/>
                <a:cs typeface="Arial MT"/>
              </a:rPr>
              <a:t>PESSOA</a:t>
            </a:r>
            <a:r>
              <a:rPr dirty="0" baseline="3703" sz="1125" spc="127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baseline="3703" sz="1125" spc="-37">
                <a:solidFill>
                  <a:srgbClr val="1C1C1C"/>
                </a:solidFill>
                <a:latin typeface="Arial MT"/>
                <a:cs typeface="Arial MT"/>
              </a:rPr>
              <a:t>JUR</a:t>
            </a:r>
            <a:r>
              <a:rPr dirty="0" baseline="3703" sz="1125" spc="-179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baseline="3703" sz="1125" spc="-15">
                <a:solidFill>
                  <a:srgbClr val="282828"/>
                </a:solidFill>
                <a:latin typeface="Arial MT"/>
                <a:cs typeface="Arial MT"/>
              </a:rPr>
              <a:t>ÍDICA</a:t>
            </a:r>
            <a:endParaRPr baseline="3703" sz="1125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405508" y="4961026"/>
            <a:ext cx="16351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Recursos</a:t>
            </a:r>
            <a:r>
              <a:rPr dirty="0" sz="750" spc="7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não</a:t>
            </a:r>
            <a:r>
              <a:rPr dirty="0" sz="750" spc="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Vinculados</a:t>
            </a:r>
            <a:r>
              <a:rPr dirty="0" sz="750" spc="9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750" spc="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61616"/>
                </a:solidFill>
                <a:latin typeface="Arial MT"/>
                <a:cs typeface="Arial MT"/>
              </a:rPr>
              <a:t>lmooste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246664" y="4913809"/>
            <a:ext cx="508634" cy="674370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 marR="5080" indent="2540">
              <a:lnSpc>
                <a:spcPct val="147900"/>
              </a:lnSpc>
              <a:spcBef>
                <a:spcPts val="40"/>
              </a:spcBef>
            </a:pPr>
            <a:r>
              <a:rPr dirty="0" sz="750" spc="-10">
                <a:solidFill>
                  <a:srgbClr val="727272"/>
                </a:solidFill>
                <a:latin typeface="Arial MT"/>
                <a:cs typeface="Arial MT"/>
              </a:rPr>
              <a:t>1</a:t>
            </a:r>
            <a:r>
              <a:rPr dirty="0" sz="750" spc="-10">
                <a:solidFill>
                  <a:srgbClr val="383838"/>
                </a:solidFill>
                <a:latin typeface="Arial MT"/>
                <a:cs typeface="Arial MT"/>
              </a:rPr>
              <a:t>0rü.f!fT </a:t>
            </a:r>
            <a:r>
              <a:rPr dirty="0" sz="750" spc="-50">
                <a:solidFill>
                  <a:srgbClr val="363636"/>
                </a:solidFill>
                <a:latin typeface="Arial MT"/>
                <a:cs typeface="Arial MT"/>
              </a:rPr>
              <a:t>10‹3.9úú</a:t>
            </a: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45">
                <a:solidFill>
                  <a:srgbClr val="363636"/>
                </a:solidFill>
                <a:latin typeface="Arial MT"/>
                <a:cs typeface="Arial MT"/>
              </a:rPr>
              <a:t>.úL'</a:t>
            </a: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707070"/>
                </a:solidFill>
                <a:latin typeface="Arial MT"/>
                <a:cs typeface="Arial MT"/>
              </a:rPr>
              <a:t>'</a:t>
            </a:r>
            <a:r>
              <a:rPr dirty="0" sz="750" spc="-95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06060"/>
                </a:solidFill>
                <a:latin typeface="Arial MT"/>
                <a:cs typeface="Arial MT"/>
              </a:rPr>
              <a:t>ü</a:t>
            </a:r>
            <a:r>
              <a:rPr dirty="0" sz="750" spc="275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06060"/>
                </a:solidFill>
                <a:latin typeface="Arial MT"/>
                <a:cs typeface="Arial MT"/>
              </a:rPr>
              <a:t>.</a:t>
            </a:r>
            <a:r>
              <a:rPr dirty="0" sz="750" spc="25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750" spc="-65">
                <a:solidFill>
                  <a:srgbClr val="606060"/>
                </a:solidFill>
                <a:latin typeface="Arial MT"/>
                <a:cs typeface="Arial MT"/>
              </a:rPr>
              <a:t>'?(.’...</a:t>
            </a:r>
            <a:r>
              <a:rPr dirty="0" sz="750" spc="-95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696969"/>
                </a:solidFill>
                <a:latin typeface="Arial MT"/>
                <a:cs typeface="Arial MT"/>
              </a:rPr>
              <a:t>.</a:t>
            </a:r>
            <a:endParaRPr sz="750">
              <a:latin typeface="Arial MT"/>
              <a:cs typeface="Arial MT"/>
            </a:endParaRPr>
          </a:p>
          <a:p>
            <a:pPr marL="39370">
              <a:lnSpc>
                <a:spcPct val="100000"/>
              </a:lnSpc>
              <a:spcBef>
                <a:spcPts val="275"/>
              </a:spcBef>
            </a:pPr>
            <a:r>
              <a:rPr dirty="0" sz="750" spc="-35">
                <a:solidFill>
                  <a:srgbClr val="5E5E5E"/>
                </a:solidFill>
                <a:latin typeface="Arial MT"/>
                <a:cs typeface="Arial MT"/>
              </a:rPr>
              <a:t>t</a:t>
            </a:r>
            <a:r>
              <a:rPr dirty="0" sz="750" spc="-35">
                <a:solidFill>
                  <a:srgbClr val="4B4B4B"/>
                </a:solidFill>
                <a:latin typeface="Arial MT"/>
                <a:cs typeface="Arial MT"/>
              </a:rPr>
              <a:t>ul.üC't...</a:t>
            </a:r>
            <a:r>
              <a:rPr dirty="0" sz="750" spc="-9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595959"/>
                </a:solidFill>
                <a:latin typeface="Arial MT"/>
                <a:cs typeface="Arial MT"/>
              </a:rPr>
              <a:t>ü</a:t>
            </a:r>
            <a:r>
              <a:rPr dirty="0" sz="750" spc="-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666666"/>
                </a:solidFill>
                <a:latin typeface="Arial MT"/>
                <a:cs typeface="Arial MT"/>
              </a:rPr>
              <a:t>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929179" y="5060027"/>
            <a:ext cx="1758314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27660">
              <a:lnSpc>
                <a:spcPct val="154600"/>
              </a:lnSpc>
              <a:spcBef>
                <a:spcPts val="100"/>
              </a:spcBef>
            </a:pP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Total</a:t>
            </a:r>
            <a:r>
              <a:rPr dirty="0" sz="750" spc="17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do</a:t>
            </a:r>
            <a:r>
              <a:rPr dirty="0" sz="750" spc="13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Projeto</a:t>
            </a:r>
            <a:r>
              <a:rPr dirty="0" sz="750" spc="19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/</a:t>
            </a:r>
            <a:r>
              <a:rPr dirty="0" sz="750" spc="15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51515"/>
                </a:solidFill>
                <a:latin typeface="Arial MT"/>
                <a:cs typeface="Arial MT"/>
              </a:rPr>
              <a:t>Atividade</a:t>
            </a:r>
            <a:r>
              <a:rPr dirty="0" sz="750" spc="18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D3D3D"/>
                </a:solidFill>
                <a:latin typeface="Arial MT"/>
                <a:cs typeface="Arial MT"/>
              </a:rPr>
              <a:t>R$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Total</a:t>
            </a:r>
            <a:r>
              <a:rPr dirty="0" sz="750" spc="10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da</a:t>
            </a:r>
            <a:r>
              <a:rPr dirty="0" sz="750" spc="10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Unidade</a:t>
            </a:r>
            <a:r>
              <a:rPr dirty="0" sz="750" spc="4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494949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394970">
              <a:lnSpc>
                <a:spcPct val="100000"/>
              </a:lnSpc>
              <a:spcBef>
                <a:spcPts val="275"/>
              </a:spcBef>
            </a:pP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Valor</a:t>
            </a:r>
            <a:r>
              <a:rPr dirty="0" sz="750" spc="24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Total</a:t>
            </a:r>
            <a:r>
              <a:rPr dirty="0" sz="750" spc="14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Suplementado</a:t>
            </a:r>
            <a:r>
              <a:rPr dirty="0" sz="750" spc="33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33333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862215" y="5633434"/>
            <a:ext cx="5741670" cy="27622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0"/>
              </a:spcBef>
            </a:pP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Artigo</a:t>
            </a:r>
            <a:r>
              <a:rPr dirty="0" sz="750" spc="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2º</a:t>
            </a:r>
            <a:r>
              <a:rPr dirty="0" sz="750" spc="1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414141"/>
                </a:solidFill>
                <a:latin typeface="Arial MT"/>
                <a:cs typeface="Arial MT"/>
              </a:rPr>
              <a:t>-</a:t>
            </a:r>
            <a:r>
              <a:rPr dirty="0" sz="750" spc="-3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As</a:t>
            </a:r>
            <a:r>
              <a:rPr dirty="0" sz="750" spc="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despesas</a:t>
            </a:r>
            <a:r>
              <a:rPr dirty="0" sz="750" spc="6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decorrentes</a:t>
            </a:r>
            <a:r>
              <a:rPr dirty="0" sz="750" spc="1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da</a:t>
            </a:r>
            <a:r>
              <a:rPr dirty="0" sz="750" spc="1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abertura</a:t>
            </a:r>
            <a:r>
              <a:rPr dirty="0" sz="750" spc="2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do</a:t>
            </a:r>
            <a:r>
              <a:rPr dirty="0" sz="750" spc="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presente</a:t>
            </a:r>
            <a:r>
              <a:rPr dirty="0" sz="750" spc="6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crédito</a:t>
            </a:r>
            <a:r>
              <a:rPr dirty="0" sz="750" spc="4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srlplementar,</a:t>
            </a:r>
            <a:r>
              <a:rPr dirty="0" sz="750" spc="9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serão</a:t>
            </a:r>
            <a:r>
              <a:rPr dirty="0" sz="750" spc="4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cobertas</a:t>
            </a:r>
            <a:r>
              <a:rPr dirty="0" sz="750" spc="8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com</a:t>
            </a:r>
            <a:r>
              <a:rPr dirty="0" sz="750" spc="1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recursos</a:t>
            </a:r>
            <a:r>
              <a:rPr dirty="0" sz="750" spc="6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750" spc="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que</a:t>
            </a:r>
            <a:r>
              <a:rPr dirty="0" sz="750" spc="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freio</a:t>
            </a:r>
            <a:r>
              <a:rPr dirty="0" sz="750" spc="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E6E6E"/>
                </a:solidFill>
                <a:latin typeface="Arial MT"/>
                <a:cs typeface="Arial MT"/>
              </a:rPr>
              <a:t>o</a:t>
            </a:r>
            <a:r>
              <a:rPr dirty="0" sz="750" spc="5">
                <a:solidFill>
                  <a:srgbClr val="6E6E6E"/>
                </a:solidFill>
                <a:latin typeface="Arial MT"/>
                <a:cs typeface="Arial MT"/>
              </a:rPr>
              <a:t> </a:t>
            </a:r>
            <a:r>
              <a:rPr dirty="0" sz="750" spc="-85">
                <a:solidFill>
                  <a:srgbClr val="595959"/>
                </a:solidFill>
                <a:latin typeface="Arial MT"/>
                <a:cs typeface="Arial MT"/>
              </a:rPr>
              <a:t>,^,!</a:t>
            </a:r>
            <a:r>
              <a:rPr dirty="0" sz="750" spc="-7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750" spc="-40">
                <a:solidFill>
                  <a:srgbClr val="595959"/>
                </a:solidFill>
                <a:latin typeface="Arial MT"/>
                <a:cs typeface="Arial MT"/>
              </a:rPr>
              <a:t>*.r</a:t>
            </a:r>
            <a:r>
              <a:rPr dirty="0" sz="750" spc="5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595959"/>
                </a:solidFill>
                <a:latin typeface="Arial MT"/>
                <a:cs typeface="Arial MT"/>
              </a:rPr>
              <a:t>c.</a:t>
            </a:r>
            <a:endParaRPr sz="750">
              <a:latin typeface="Arial MT"/>
              <a:cs typeface="Arial MT"/>
            </a:endParaRPr>
          </a:p>
          <a:p>
            <a:pPr marL="462280">
              <a:lnSpc>
                <a:spcPct val="100000"/>
              </a:lnSpc>
              <a:spcBef>
                <a:spcPts val="60"/>
              </a:spcBef>
            </a:pP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43</a:t>
            </a:r>
            <a:r>
              <a:rPr dirty="0" sz="800" spc="-5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42424"/>
                </a:solidFill>
                <a:latin typeface="Arial MT"/>
                <a:cs typeface="Arial MT"/>
              </a:rPr>
              <a:t>parágrafo</a:t>
            </a:r>
            <a:r>
              <a:rPr dirty="0" sz="800" spc="1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24242"/>
                </a:solidFill>
                <a:latin typeface="Arial MT"/>
                <a:cs typeface="Arial MT"/>
              </a:rPr>
              <a:t>1°</a:t>
            </a:r>
            <a:r>
              <a:rPr dirty="0" sz="800" spc="-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Lei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C1C1C"/>
                </a:solidFill>
                <a:latin typeface="Arial MT"/>
                <a:cs typeface="Arial MT"/>
              </a:rPr>
              <a:t>Federal</a:t>
            </a:r>
            <a:r>
              <a:rPr dirty="0" sz="800" spc="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282828"/>
                </a:solidFill>
                <a:latin typeface="Arial MT"/>
                <a:cs typeface="Arial MT"/>
              </a:rPr>
              <a:t>N°</a:t>
            </a:r>
            <a:r>
              <a:rPr dirty="0" sz="800" spc="-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31313"/>
                </a:solidFill>
                <a:latin typeface="Arial MT"/>
                <a:cs typeface="Arial MT"/>
              </a:rPr>
              <a:t>4.320/64,</a:t>
            </a:r>
            <a:r>
              <a:rPr dirty="0" sz="800" spc="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Inciso</a:t>
            </a:r>
            <a:r>
              <a:rPr dirty="0" sz="80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702992" y="5972118"/>
            <a:ext cx="158369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4900"/>
              </a:lnSpc>
              <a:spcBef>
                <a:spcPts val="100"/>
              </a:spcBef>
            </a:pP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Inciso:</a:t>
            </a:r>
            <a:r>
              <a:rPr dirty="0" sz="800" spc="5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ll</a:t>
            </a:r>
            <a:r>
              <a:rPr dirty="0" sz="800" spc="2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-</a:t>
            </a:r>
            <a:r>
              <a:rPr dirty="0" sz="800" spc="-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Excesso</a:t>
            </a:r>
            <a:r>
              <a:rPr dirty="0" sz="800" spc="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lli</a:t>
            </a:r>
            <a:r>
              <a:rPr dirty="0" sz="800" spc="8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-</a:t>
            </a:r>
            <a:r>
              <a:rPr dirty="0" sz="800" spc="-3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61616"/>
                </a:solidFill>
                <a:latin typeface="Arial MT"/>
                <a:cs typeface="Arial MT"/>
              </a:rPr>
              <a:t>de </a:t>
            </a:r>
            <a:r>
              <a:rPr dirty="0" sz="800" spc="-30">
                <a:solidFill>
                  <a:srgbClr val="161616"/>
                </a:solidFill>
                <a:latin typeface="Arial MT"/>
                <a:cs typeface="Arial MT"/>
              </a:rPr>
              <a:t>Dotaçào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F1F1F"/>
                </a:solidFill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19352" y="6327565"/>
            <a:ext cx="2588260" cy="35941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700" spc="20">
                <a:solidFill>
                  <a:srgbClr val="3D3D3D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Dutaç</a:t>
            </a:r>
            <a:r>
              <a:rPr dirty="0" u="heavy" sz="700" spc="-40">
                <a:solidFill>
                  <a:srgbClr val="3D3D3D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00" spc="20">
                <a:solidFill>
                  <a:srgbClr val="363636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ões</a:t>
            </a:r>
            <a:r>
              <a:rPr dirty="0" u="heavy" sz="700" spc="235">
                <a:solidFill>
                  <a:srgbClr val="363636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00" spc="45">
                <a:solidFill>
                  <a:srgbClr val="545454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A</a:t>
            </a:r>
            <a:r>
              <a:rPr dirty="0" u="heavy" sz="700" spc="45">
                <a:solidFill>
                  <a:srgbClr val="343434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n</a:t>
            </a:r>
            <a:r>
              <a:rPr dirty="0" u="heavy" sz="700" spc="45">
                <a:solidFill>
                  <a:srgbClr val="2D2D2D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uladas</a:t>
            </a:r>
            <a:r>
              <a:rPr dirty="0" u="heavy" sz="700" spc="500">
                <a:solidFill>
                  <a:srgbClr val="2D2D2D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endParaRPr sz="70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70"/>
              </a:spcBef>
            </a:pPr>
            <a:r>
              <a:rPr dirty="0" sz="950">
                <a:solidFill>
                  <a:srgbClr val="2A2A2A"/>
                </a:solidFill>
                <a:latin typeface="Arial MT"/>
                <a:cs typeface="Arial MT"/>
              </a:rPr>
              <a:t>PREFEITURA</a:t>
            </a:r>
            <a:r>
              <a:rPr dirty="0" sz="950" spc="6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363636"/>
                </a:solidFill>
                <a:latin typeface="Arial MT"/>
                <a:cs typeface="Arial MT"/>
              </a:rPr>
              <a:t>MU</a:t>
            </a:r>
            <a:r>
              <a:rPr dirty="0" sz="950">
                <a:solidFill>
                  <a:srgbClr val="494949"/>
                </a:solidFill>
                <a:latin typeface="Arial MT"/>
                <a:cs typeface="Arial MT"/>
              </a:rPr>
              <a:t>hl</a:t>
            </a:r>
            <a:r>
              <a:rPr dirty="0" sz="950">
                <a:solidFill>
                  <a:srgbClr val="212121"/>
                </a:solidFill>
                <a:latin typeface="Arial MT"/>
                <a:cs typeface="Arial MT"/>
              </a:rPr>
              <a:t>ICIPAL</a:t>
            </a:r>
            <a:r>
              <a:rPr dirty="0" sz="950" spc="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333333"/>
                </a:solidFill>
                <a:latin typeface="Arial MT"/>
                <a:cs typeface="Arial MT"/>
              </a:rPr>
              <a:t>DE</a:t>
            </a:r>
            <a:r>
              <a:rPr dirty="0" sz="950" spc="-1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313131"/>
                </a:solidFill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34649" y="6635451"/>
            <a:ext cx="2665730" cy="535305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490"/>
              </a:spcBef>
              <a:tabLst>
                <a:tab pos="783590" algn="l"/>
              </a:tabLst>
            </a:pPr>
            <a:r>
              <a:rPr dirty="0" sz="750" spc="-10">
                <a:solidFill>
                  <a:srgbClr val="1C1C1C"/>
                </a:solidFill>
                <a:latin typeface="Arial MT"/>
                <a:cs typeface="Arial MT"/>
              </a:rPr>
              <a:t>01.08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	</a:t>
            </a:r>
            <a:r>
              <a:rPr dirty="0" sz="750" spc="10">
                <a:latin typeface="Arial MT"/>
                <a:cs typeface="Arial MT"/>
              </a:rPr>
              <a:t>Secretaria</a:t>
            </a:r>
            <a:r>
              <a:rPr dirty="0" sz="750" spc="195"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131313"/>
                </a:solidFill>
                <a:latin typeface="Arial MT"/>
                <a:cs typeface="Arial MT"/>
              </a:rPr>
              <a:t>Municipal</a:t>
            </a:r>
            <a:r>
              <a:rPr dirty="0" sz="750" spc="15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750" spc="1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C1C1C"/>
                </a:solidFill>
                <a:latin typeface="Arial MT"/>
                <a:cs typeface="Arial MT"/>
              </a:rPr>
              <a:t>Obras</a:t>
            </a:r>
            <a:endParaRPr sz="750">
              <a:latin typeface="Arial MT"/>
              <a:cs typeface="Arial MT"/>
            </a:endParaRPr>
          </a:p>
          <a:p>
            <a:pPr marL="12700" marR="5080" indent="52705">
              <a:lnSpc>
                <a:spcPct val="139900"/>
              </a:lnSpc>
              <a:spcBef>
                <a:spcPts val="35"/>
              </a:spcBef>
              <a:tabLst>
                <a:tab pos="779780" algn="l"/>
              </a:tabLst>
            </a:pPr>
            <a:r>
              <a:rPr dirty="0" sz="800" spc="-20">
                <a:solidFill>
                  <a:srgbClr val="1A1A1A"/>
                </a:solidFill>
                <a:latin typeface="Arial MT"/>
                <a:cs typeface="Arial MT"/>
              </a:rPr>
              <a:t>.0J2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	</a:t>
            </a:r>
            <a:r>
              <a:rPr dirty="0" sz="800" spc="-2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Infraestrutura,</a:t>
            </a:r>
            <a:r>
              <a:rPr dirty="0" sz="800" spc="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11111"/>
                </a:solidFill>
                <a:latin typeface="Arial MT"/>
                <a:cs typeface="Arial MT"/>
              </a:rPr>
              <a:t>saneamento</a:t>
            </a:r>
            <a:r>
              <a:rPr dirty="0" sz="800" spc="8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e</a:t>
            </a:r>
            <a:r>
              <a:rPr dirty="0" sz="800" spc="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11111"/>
                </a:solidFill>
                <a:latin typeface="Arial MT"/>
                <a:cs typeface="Arial MT"/>
              </a:rPr>
              <a:t>pavimeniaÇáo</a:t>
            </a: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1A1A1A"/>
                </a:solidFill>
                <a:latin typeface="Arial MT"/>
                <a:cs typeface="Arial MT"/>
              </a:rPr>
              <a:t>4.4.9.0.51.00</a:t>
            </a:r>
            <a:r>
              <a:rPr dirty="0" baseline="3472" sz="1200">
                <a:solidFill>
                  <a:srgbClr val="1A1A1A"/>
                </a:solidFill>
                <a:latin typeface="Arial MT"/>
                <a:cs typeface="Arial MT"/>
              </a:rPr>
              <a:t>	</a:t>
            </a:r>
            <a:r>
              <a:rPr dirty="0" baseline="3472" sz="1200" spc="-52">
                <a:solidFill>
                  <a:srgbClr val="2A2A2A"/>
                </a:solidFill>
                <a:latin typeface="Arial MT"/>
                <a:cs typeface="Arial MT"/>
              </a:rPr>
              <a:t>OBRAS</a:t>
            </a:r>
            <a:r>
              <a:rPr dirty="0" baseline="3472" sz="120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242424"/>
                </a:solidFill>
                <a:latin typeface="Arial MT"/>
                <a:cs typeface="Arial MT"/>
              </a:rPr>
              <a:t>E</a:t>
            </a:r>
            <a:r>
              <a:rPr dirty="0" baseline="3472" sz="1200" spc="-37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INSTAL</a:t>
            </a:r>
            <a:r>
              <a:rPr dirty="0" sz="800" spc="-10">
                <a:latin typeface="Arial MT"/>
                <a:cs typeface="Arial MT"/>
              </a:rPr>
              <a:t>AG</a:t>
            </a:r>
            <a:r>
              <a:rPr dirty="0" baseline="3472" sz="1200" spc="-15">
                <a:latin typeface="Arial MT"/>
                <a:cs typeface="Arial MT"/>
              </a:rPr>
              <a:t>ÕES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786265" y="5978211"/>
            <a:ext cx="625475" cy="3727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25">
                <a:solidFill>
                  <a:srgbClr val="1F1F1F"/>
                </a:solidFill>
                <a:latin typeface="Arial MT"/>
                <a:cs typeface="Arial MT"/>
              </a:rPr>
              <a:t>R</a:t>
            </a:r>
            <a:r>
              <a:rPr dirty="0" sz="800" spc="-25">
                <a:latin typeface="Arial MT"/>
                <a:cs typeface="Arial MT"/>
              </a:rPr>
              <a:t>$100.000,00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$100.000,00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916987" y="6982197"/>
            <a:ext cx="2109470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473075">
              <a:lnSpc>
                <a:spcPct val="143900"/>
              </a:lnSpc>
              <a:spcBef>
                <a:spcPts val="100"/>
              </a:spcBef>
            </a:pP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Recursos</a:t>
            </a:r>
            <a:r>
              <a:rPr dirty="0" sz="750" spc="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não</a:t>
            </a:r>
            <a:r>
              <a:rPr dirty="0" sz="750" spc="7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Vinculados</a:t>
            </a:r>
            <a:r>
              <a:rPr dirty="0" sz="750" spc="8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750" spc="5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32323"/>
                </a:solidFill>
                <a:latin typeface="Arial MT"/>
                <a:cs typeface="Arial MT"/>
              </a:rPr>
              <a:t>lmDosto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Total</a:t>
            </a:r>
            <a:r>
              <a:rPr dirty="0" sz="750" spc="13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do</a:t>
            </a:r>
            <a:r>
              <a:rPr dirty="0" sz="750" spc="1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Projeto</a:t>
            </a:r>
            <a:r>
              <a:rPr dirty="0" sz="750" spc="18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/</a:t>
            </a:r>
            <a:r>
              <a:rPr dirty="0" sz="750" spc="18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Atividade</a:t>
            </a:r>
            <a:r>
              <a:rPr dirty="0" sz="750" spc="19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D3D3D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Total</a:t>
            </a:r>
            <a:r>
              <a:rPr dirty="0" sz="750" spc="10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da</a:t>
            </a:r>
            <a:r>
              <a:rPr dirty="0" sz="750" spc="10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Unidade</a:t>
            </a:r>
            <a:r>
              <a:rPr dirty="0" sz="750" spc="45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43434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  <a:p>
            <a:pPr marL="678815">
              <a:lnSpc>
                <a:spcPct val="100000"/>
              </a:lnSpc>
              <a:spcBef>
                <a:spcPts val="300"/>
              </a:spcBef>
            </a:pP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Valor</a:t>
            </a:r>
            <a:r>
              <a:rPr dirty="0" sz="750" spc="204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Total</a:t>
            </a:r>
            <a:r>
              <a:rPr dirty="0" sz="750" spc="20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Anulado</a:t>
            </a:r>
            <a:r>
              <a:rPr dirty="0" sz="750" spc="2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63636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234471" y="6982197"/>
            <a:ext cx="513080" cy="680720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24765">
              <a:lnSpc>
                <a:spcPct val="100000"/>
              </a:lnSpc>
              <a:spcBef>
                <a:spcPts val="495"/>
              </a:spcBef>
            </a:pPr>
            <a:r>
              <a:rPr dirty="0" sz="750" spc="-20">
                <a:solidFill>
                  <a:srgbClr val="595959"/>
                </a:solidFill>
                <a:latin typeface="Arial MT"/>
                <a:cs typeface="Arial MT"/>
              </a:rPr>
              <a:t>›</a:t>
            </a:r>
            <a:r>
              <a:rPr dirty="0" sz="750" spc="-7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494949"/>
                </a:solidFill>
                <a:latin typeface="Arial MT"/>
                <a:cs typeface="Arial MT"/>
              </a:rPr>
              <a:t>(!L'.'.)Üü</a:t>
            </a:r>
            <a:endParaRPr sz="750">
              <a:latin typeface="Arial MT"/>
              <a:cs typeface="Arial MT"/>
            </a:endParaRPr>
          </a:p>
          <a:p>
            <a:pPr marL="19050" marR="5080" indent="-6985">
              <a:lnSpc>
                <a:spcPts val="1370"/>
              </a:lnSpc>
              <a:spcBef>
                <a:spcPts val="50"/>
              </a:spcBef>
            </a:pPr>
            <a:r>
              <a:rPr dirty="0" sz="750" spc="-45">
                <a:solidFill>
                  <a:srgbClr val="1F1F1F"/>
                </a:solidFill>
                <a:latin typeface="Arial MT"/>
                <a:cs typeface="Arial MT"/>
              </a:rPr>
              <a:t>10a.ü^0G.</a:t>
            </a:r>
            <a:r>
              <a:rPr dirty="0" sz="750" spc="2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 spc="-80">
                <a:solidFill>
                  <a:srgbClr val="1F1F1F"/>
                </a:solidFill>
                <a:latin typeface="Arial MT"/>
                <a:cs typeface="Arial MT"/>
              </a:rPr>
              <a:t>/,'</a:t>
            </a:r>
            <a:r>
              <a:rPr dirty="0" sz="750" spc="50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 spc="-40">
                <a:solidFill>
                  <a:srgbClr val="606060"/>
                </a:solidFill>
                <a:latin typeface="Arial MT"/>
                <a:cs typeface="Arial MT"/>
              </a:rPr>
              <a:t>“.*'?</a:t>
            </a:r>
            <a:r>
              <a:rPr dirty="0" sz="750" spc="-12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96969"/>
                </a:solidFill>
                <a:latin typeface="Arial MT"/>
                <a:cs typeface="Arial MT"/>
              </a:rPr>
              <a:t>.‹:</a:t>
            </a:r>
            <a:r>
              <a:rPr dirty="0" sz="750" spc="90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666666"/>
                </a:solidFill>
                <a:latin typeface="Arial MT"/>
                <a:cs typeface="Arial MT"/>
              </a:rPr>
              <a:t>'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dirty="0" sz="750" spc="-35">
                <a:solidFill>
                  <a:srgbClr val="595959"/>
                </a:solidFill>
                <a:latin typeface="Arial MT"/>
                <a:cs typeface="Arial MT"/>
              </a:rPr>
              <a:t>1</a:t>
            </a:r>
            <a:r>
              <a:rPr dirty="0" sz="750" spc="-35">
                <a:solidFill>
                  <a:srgbClr val="4B4B4B"/>
                </a:solidFill>
                <a:latin typeface="Arial MT"/>
                <a:cs typeface="Arial MT"/>
              </a:rPr>
              <a:t>Gr</a:t>
            </a:r>
            <a:r>
              <a:rPr dirty="0" sz="750" spc="-5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 spc="-100">
                <a:solidFill>
                  <a:srgbClr val="5E5E5E"/>
                </a:solidFill>
                <a:latin typeface="Arial MT"/>
                <a:cs typeface="Arial MT"/>
              </a:rPr>
              <a:t>.!üÜÜ,</a:t>
            </a:r>
            <a:r>
              <a:rPr dirty="0" sz="750" spc="-10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5E5E5E"/>
                </a:solidFill>
                <a:latin typeface="Arial MT"/>
                <a:cs typeface="Arial MT"/>
              </a:rPr>
              <a:t>..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734199" y="7708722"/>
            <a:ext cx="4552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Artigo</a:t>
            </a:r>
            <a:r>
              <a:rPr dirty="0" sz="750" spc="4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3º</a:t>
            </a:r>
            <a:r>
              <a:rPr dirty="0" sz="750" spc="-2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317884" y="7708722"/>
            <a:ext cx="330644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Revogadas</a:t>
            </a:r>
            <a:r>
              <a:rPr dirty="0" sz="750" spc="1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as</a:t>
            </a:r>
            <a:r>
              <a:rPr dirty="0" sz="750" spc="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disposições</a:t>
            </a:r>
            <a:r>
              <a:rPr dirty="0" sz="750" spc="1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em</a:t>
            </a:r>
            <a:r>
              <a:rPr dirty="0" sz="750" spc="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contrário.</a:t>
            </a:r>
            <a:r>
              <a:rPr dirty="0" sz="750" spc="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Publique-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se,</a:t>
            </a:r>
            <a:r>
              <a:rPr dirty="0" sz="750" spc="9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62626"/>
                </a:solidFill>
                <a:latin typeface="Arial MT"/>
                <a:cs typeface="Arial MT"/>
              </a:rPr>
              <a:t>afixe-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se</a:t>
            </a:r>
            <a:r>
              <a:rPr dirty="0" sz="750" spc="8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e</a:t>
            </a:r>
            <a:r>
              <a:rPr dirty="0" sz="750" spc="3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F1F1F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1F1F1F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2679711" y="8436771"/>
            <a:ext cx="17735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Gabinete</a:t>
            </a:r>
            <a:r>
              <a:rPr dirty="0" sz="750" spc="5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do</a:t>
            </a:r>
            <a:r>
              <a:rPr dirty="0" sz="750" spc="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12121"/>
                </a:solidFill>
                <a:latin typeface="Arial MT"/>
                <a:cs typeface="Arial MT"/>
              </a:rPr>
              <a:t>Prefeito</a:t>
            </a:r>
            <a:r>
              <a:rPr dirty="0" sz="750" spc="-1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,</a:t>
            </a:r>
            <a:r>
              <a:rPr dirty="0" sz="750" spc="4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3</a:t>
            </a:r>
            <a:r>
              <a:rPr dirty="0" sz="750" spc="4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750" spc="2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junho,</a:t>
            </a:r>
            <a:r>
              <a:rPr dirty="0" sz="750" spc="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62626"/>
                </a:solidFill>
                <a:latin typeface="Arial MT"/>
                <a:cs typeface="Arial MT"/>
              </a:rPr>
              <a:t>2025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2843471" y="9601698"/>
            <a:ext cx="284480" cy="101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00" spc="-10">
                <a:solidFill>
                  <a:srgbClr val="111111"/>
                </a:solidFill>
                <a:latin typeface="Arial MT"/>
                <a:cs typeface="Arial MT"/>
              </a:rPr>
              <a:t>Servaux</a:t>
            </a:r>
            <a:endParaRPr sz="5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2025-07-07T17:53:39Z</dcterms:created>
  <dcterms:modified xsi:type="dcterms:W3CDTF">2025-07-07T17:53:39Z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2025-06-05T00:00:00Z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2025-07-07T00:00:00Z</vt:filetime>
  </property>
  <property fmtid="{D5CDD505-2E9C-101B-9397-08002B2CF9AE}" pid="5" name="Producer">
    <vt:lpwstr>Scanner System Image Conversion</vt:lpwstr>
  </property>
</Properties>
</file>