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4592" y="176681"/>
            <a:ext cx="737615" cy="73718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414016" y="9140202"/>
            <a:ext cx="1957070" cy="0"/>
          </a:xfrm>
          <a:custGeom>
            <a:avLst/>
            <a:gdLst/>
            <a:ahLst/>
            <a:cxnLst/>
            <a:rect l="l" t="t" r="r" b="b"/>
            <a:pathLst>
              <a:path w="1957070" h="0">
                <a:moveTo>
                  <a:pt x="0" y="0"/>
                </a:moveTo>
                <a:lnTo>
                  <a:pt x="1956816" y="0"/>
                </a:lnTo>
              </a:path>
            </a:pathLst>
          </a:custGeom>
          <a:ln w="9138">
            <a:solidFill>
              <a:srgbClr val="4844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12776" y="1084456"/>
            <a:ext cx="6647815" cy="0"/>
          </a:xfrm>
          <a:custGeom>
            <a:avLst/>
            <a:gdLst/>
            <a:ahLst/>
            <a:cxnLst/>
            <a:rect l="l" t="t" r="r" b="b"/>
            <a:pathLst>
              <a:path w="6647815" h="0">
                <a:moveTo>
                  <a:pt x="0" y="0"/>
                </a:moveTo>
                <a:lnTo>
                  <a:pt x="6647688" y="0"/>
                </a:lnTo>
              </a:path>
            </a:pathLst>
          </a:custGeom>
          <a:ln w="18277">
            <a:solidFill>
              <a:srgbClr val="565656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2776" y="9732693"/>
            <a:ext cx="6001512" cy="13403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956047" y="1343386"/>
            <a:ext cx="923544" cy="8529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57957" y="78940"/>
            <a:ext cx="317754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1150" spc="254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1150" spc="229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A3A3A"/>
                </a:solidFill>
                <a:latin typeface="Arial"/>
                <a:cs typeface="Arial"/>
              </a:rPr>
              <a:t>DE</a:t>
            </a:r>
            <a:r>
              <a:rPr dirty="0" sz="1150" spc="165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2009139" indent="3175">
              <a:lnSpc>
                <a:spcPct val="124900"/>
              </a:lnSpc>
              <a:spcBef>
                <a:spcPts val="505"/>
              </a:spcBef>
            </a:pP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Rua</a:t>
            </a:r>
            <a:r>
              <a:rPr dirty="0" sz="800" spc="9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Maria</a:t>
            </a:r>
            <a:r>
              <a:rPr dirty="0" sz="800" spc="14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Lourenço,</a:t>
            </a:r>
            <a:r>
              <a:rPr dirty="0" sz="800" spc="8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18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Fazenda</a:t>
            </a:r>
            <a:r>
              <a:rPr dirty="0" sz="800" spc="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784165" y="1743957"/>
            <a:ext cx="2019300" cy="26606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635">
              <a:lnSpc>
                <a:spcPts val="940"/>
              </a:lnSpc>
              <a:spcBef>
                <a:spcPts val="145"/>
              </a:spcBef>
            </a:pP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Abre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crédito</a:t>
            </a:r>
            <a:r>
              <a:rPr dirty="0" sz="800" spc="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suplementar</a:t>
            </a:r>
            <a:r>
              <a:rPr dirty="0" sz="800" spc="4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no</a:t>
            </a:r>
            <a:r>
              <a:rPr dirty="0" sz="800" spc="-2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valor</a:t>
            </a:r>
            <a:r>
              <a:rPr dirty="0" sz="80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24242"/>
                </a:solidFill>
                <a:latin typeface="Arial MT"/>
                <a:cs typeface="Arial MT"/>
              </a:rPr>
              <a:t>tot</a:t>
            </a:r>
            <a:r>
              <a:rPr dirty="0" sz="800" spc="-1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a'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E5E5E"/>
                </a:solidFill>
                <a:latin typeface="Arial MT"/>
                <a:cs typeface="Arial MT"/>
              </a:rPr>
              <a:t>rio</a:t>
            </a:r>
            <a:r>
              <a:rPr dirty="0" sz="800" spc="125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E6E6E"/>
                </a:solidFill>
                <a:latin typeface="Arial MT"/>
                <a:cs typeface="Arial MT"/>
              </a:rPr>
              <a:t>-</a:t>
            </a:r>
            <a:r>
              <a:rPr dirty="0" sz="800" spc="-50">
                <a:solidFill>
                  <a:srgbClr val="6E6E6E"/>
                </a:solidFill>
                <a:latin typeface="Arial MT"/>
                <a:cs typeface="Arial MT"/>
              </a:rPr>
              <a:t>:</a:t>
            </a:r>
            <a:r>
              <a:rPr dirty="0" sz="800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fins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se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especifica</a:t>
            </a:r>
            <a:r>
              <a:rPr dirty="0" sz="800" spc="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94949"/>
                </a:solidFill>
                <a:latin typeface="Arial MT"/>
                <a:cs typeface="Arial MT"/>
              </a:rPr>
              <a:t>ou</a:t>
            </a:r>
            <a:r>
              <a:rPr dirty="0" sz="800" spc="-45">
                <a:solidFill>
                  <a:srgbClr val="3B3B3B"/>
                </a:solidFill>
                <a:latin typeface="Arial MT"/>
                <a:cs typeface="Arial MT"/>
              </a:rPr>
              <a:t>mas</a:t>
            </a:r>
            <a:r>
              <a:rPr dirty="0" sz="800" spc="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prov’</a:t>
            </a:r>
            <a:r>
              <a:rPr dirty="0" sz="800" spc="16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E6E6E"/>
                </a:solidFill>
                <a:latin typeface="Arial MT"/>
                <a:cs typeface="Arial MT"/>
              </a:rPr>
              <a:t>ê</a:t>
            </a:r>
            <a:r>
              <a:rPr dirty="0" sz="800" spc="-25">
                <a:solidFill>
                  <a:srgbClr val="696969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80628" y="2502468"/>
            <a:ext cx="5554345" cy="963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22325">
              <a:lnSpc>
                <a:spcPct val="147400"/>
              </a:lnSpc>
              <a:spcBef>
                <a:spcPts val="100"/>
              </a:spcBef>
            </a:pP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O</a:t>
            </a:r>
            <a:r>
              <a:rPr dirty="0" sz="800" spc="-6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PREF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ITO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MUNICIPAL,</a:t>
            </a:r>
            <a:r>
              <a:rPr dirty="0" sz="800" spc="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r>
              <a:rPr dirty="0" sz="80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uso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suas</a:t>
            </a:r>
            <a:r>
              <a:rPr dirty="0" sz="800" spc="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atribuiçôes</a:t>
            </a:r>
            <a:r>
              <a:rPr dirty="0" sz="800" spc="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legais,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constitucionais</a:t>
            </a:r>
            <a:r>
              <a:rPr dirty="0" sz="800" spc="-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acordo</a:t>
            </a:r>
            <a:r>
              <a:rPr dirty="0" sz="80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ccrri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u,ur</a:t>
            </a:r>
            <a:r>
              <a:rPr dirty="0" sz="800" spc="45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5">
                <a:solidFill>
                  <a:srgbClr val="5B5B5B"/>
                </a:solidFill>
                <a:latin typeface="Arial MT"/>
                <a:cs typeface="Arial MT"/>
              </a:rPr>
              <a:t>.</a:t>
            </a:r>
            <a:r>
              <a:rPr dirty="0" sz="800" spc="-2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5B5B5B"/>
                </a:solidFill>
                <a:latin typeface="Arial MT"/>
                <a:cs typeface="Arial MT"/>
              </a:rPr>
              <a:t>-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Lei</a:t>
            </a:r>
            <a:r>
              <a:rPr dirty="0" sz="800" spc="-6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n°</a:t>
            </a:r>
            <a:r>
              <a:rPr dirty="0" sz="800" spc="-4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659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10</a:t>
            </a:r>
            <a:r>
              <a:rPr dirty="0" sz="800" spc="-3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dezembro</a:t>
            </a:r>
            <a:r>
              <a:rPr dirty="0" sz="80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2024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-</a:t>
            </a:r>
            <a:r>
              <a:rPr dirty="0" sz="80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publicada</a:t>
            </a:r>
            <a:r>
              <a:rPr dirty="0" sz="800" spc="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na</a:t>
            </a:r>
            <a:r>
              <a:rPr dirty="0" sz="80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ediçáo</a:t>
            </a:r>
            <a:r>
              <a:rPr dirty="0" sz="80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extra</a:t>
            </a:r>
            <a:r>
              <a:rPr dirty="0" sz="80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ll</a:t>
            </a: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n°</a:t>
            </a:r>
            <a:r>
              <a:rPr dirty="0" sz="800" spc="-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1924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solidFill>
                  <a:srgbClr val="464646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5">
                <a:solidFill>
                  <a:srgbClr val="464646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343434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35">
                <a:solidFill>
                  <a:srgbClr val="343434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424242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5">
                <a:solidFill>
                  <a:srgbClr val="424242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363636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30">
                <a:solidFill>
                  <a:srgbClr val="363636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2A2A2A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20">
                <a:solidFill>
                  <a:srgbClr val="2A2A2A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2B2B2B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5">
                <a:solidFill>
                  <a:srgbClr val="2B2B2B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800" spc="500"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Artigo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1º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800" spc="-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Fica</a:t>
            </a:r>
            <a:r>
              <a:rPr dirty="0" sz="80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aberto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suplementar</a:t>
            </a:r>
            <a:r>
              <a:rPr dirty="0" sz="800" spc="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as</a:t>
            </a:r>
            <a:r>
              <a:rPr dirty="0" sz="80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seguintes</a:t>
            </a:r>
            <a:r>
              <a:rPr dirty="0" sz="800" spc="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D1D1D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8812" y="4209775"/>
            <a:ext cx="2439670" cy="3860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u="heavy" sz="800">
                <a:solidFill>
                  <a:srgbClr val="26262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185">
                <a:solidFill>
                  <a:srgbClr val="26262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solidFill>
                  <a:srgbClr val="1F1F1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solidFill>
                  <a:srgbClr val="1F1F1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75"/>
              </a:spcBef>
            </a:pPr>
            <a:r>
              <a:rPr dirty="0" sz="1000">
                <a:solidFill>
                  <a:srgbClr val="313131"/>
                </a:solidFill>
                <a:latin typeface="Arial MT"/>
                <a:cs typeface="Arial MT"/>
              </a:rPr>
              <a:t>CAMARA</a:t>
            </a:r>
            <a:r>
              <a:rPr dirty="0" sz="1000" spc="9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000" spc="5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10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282828"/>
                </a:solidFill>
                <a:latin typeface="Arial MT"/>
                <a:cs typeface="Arial MT"/>
              </a:rPr>
              <a:t>SEROPÉDICA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51256" y="4540392"/>
            <a:ext cx="607060" cy="55245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02.01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2.001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latin typeface="Arial MT"/>
                <a:cs typeface="Arial MT"/>
              </a:rPr>
              <a:t>3.1.9.0.94.00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47672" y="4540392"/>
            <a:ext cx="2435225" cy="55880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Câmara</a:t>
            </a:r>
            <a:r>
              <a:rPr dirty="0" sz="800" spc="13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Municipal</a:t>
            </a:r>
            <a:r>
              <a:rPr dirty="0" sz="800" spc="9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00" spc="7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Seropédica</a:t>
            </a:r>
            <a:endParaRPr sz="800">
              <a:latin typeface="Arial MT"/>
              <a:cs typeface="Arial MT"/>
            </a:endParaRPr>
          </a:p>
          <a:p>
            <a:pPr marL="12700" marR="5080" indent="1905">
              <a:lnSpc>
                <a:spcPct val="142400"/>
              </a:lnSpc>
              <a:spcBef>
                <a:spcPts val="45"/>
              </a:spcBef>
            </a:pP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Manulencão</a:t>
            </a:r>
            <a:r>
              <a:rPr dirty="0" sz="80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Funcionamento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do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Poder </a:t>
            </a:r>
            <a:r>
              <a:rPr dirty="0" sz="800" spc="-10">
                <a:solidFill>
                  <a:srgbClr val="0E0E0E"/>
                </a:solidFill>
                <a:latin typeface="Arial MT"/>
                <a:cs typeface="Arial MT"/>
              </a:rPr>
              <a:t>LeqisIativo </a:t>
            </a:r>
            <a:r>
              <a:rPr dirty="0" baseline="3472" sz="1200" spc="-15">
                <a:latin typeface="Arial MT"/>
                <a:cs typeface="Arial MT"/>
              </a:rPr>
              <a:t>INDENIZACÕES</a:t>
            </a:r>
            <a:r>
              <a:rPr dirty="0" baseline="3472" sz="1200" spc="52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111111"/>
                </a:solidFill>
                <a:latin typeface="Arial MT"/>
                <a:cs typeface="Arial MT"/>
              </a:rPr>
              <a:t>E</a:t>
            </a:r>
            <a:r>
              <a:rPr dirty="0" baseline="3472" sz="1200" spc="-82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0C0C0C"/>
                </a:solidFill>
                <a:latin typeface="Arial MT"/>
                <a:cs typeface="Arial MT"/>
              </a:rPr>
              <a:t>RESTITU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ICÕ</a:t>
            </a:r>
            <a:r>
              <a:rPr dirty="0" baseline="3472" sz="1200">
                <a:solidFill>
                  <a:srgbClr val="0C0C0C"/>
                </a:solidFill>
                <a:latin typeface="Arial MT"/>
                <a:cs typeface="Arial MT"/>
              </a:rPr>
              <a:t>ES</a:t>
            </a:r>
            <a:r>
              <a:rPr dirty="0" baseline="3472" sz="1200" spc="-52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TRABALHISTAS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70534" y="4912033"/>
            <a:ext cx="2061845" cy="70167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506730">
              <a:lnSpc>
                <a:spcPct val="100000"/>
              </a:lnSpc>
              <a:spcBef>
                <a:spcPts val="459"/>
              </a:spcBef>
            </a:pP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Recursos</a:t>
            </a:r>
            <a:r>
              <a:rPr dirty="0" sz="800" spc="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não</a:t>
            </a:r>
            <a:r>
              <a:rPr dirty="0" sz="80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Vinculados</a:t>
            </a:r>
            <a:r>
              <a:rPr dirty="0" sz="800" spc="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de</a:t>
            </a:r>
            <a:r>
              <a:rPr dirty="0" sz="800" spc="14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r:</a:t>
            </a:r>
            <a:r>
              <a:rPr dirty="0" sz="800" spc="-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›,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24242"/>
                </a:solidFill>
                <a:latin typeface="Arial MT"/>
                <a:cs typeface="Arial MT"/>
              </a:rPr>
              <a:t>.</a:t>
            </a:r>
            <a:endParaRPr sz="800">
              <a:latin typeface="Arial MT"/>
              <a:cs typeface="Arial MT"/>
            </a:endParaRPr>
          </a:p>
          <a:p>
            <a:pPr marL="12700" marR="570865" indent="2540">
              <a:lnSpc>
                <a:spcPts val="1420"/>
              </a:lnSpc>
              <a:spcBef>
                <a:spcPts val="20"/>
              </a:spcBef>
            </a:pP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Total</a:t>
            </a:r>
            <a:r>
              <a:rPr dirty="0" sz="800" spc="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do</a:t>
            </a:r>
            <a:r>
              <a:rPr dirty="0" sz="800" spc="6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Projete</a:t>
            </a:r>
            <a:r>
              <a:rPr dirty="0" sz="800" spc="1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/</a:t>
            </a:r>
            <a:r>
              <a:rPr dirty="0" sz="800" spc="114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Atividade</a:t>
            </a:r>
            <a:r>
              <a:rPr dirty="0" sz="800" spc="17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R$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Total</a:t>
            </a:r>
            <a:r>
              <a:rPr dirty="0" sz="800" spc="5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dirty="0" sz="800" spc="7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U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nidade</a:t>
            </a:r>
            <a:r>
              <a:rPr dirty="0" sz="800" spc="3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84848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413384">
              <a:lnSpc>
                <a:spcPct val="100000"/>
              </a:lnSpc>
              <a:spcBef>
                <a:spcPts val="185"/>
              </a:spcBef>
            </a:pP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Valor</a:t>
            </a:r>
            <a:r>
              <a:rPr dirty="0" sz="800" spc="15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Tetal</a:t>
            </a:r>
            <a:r>
              <a:rPr dirty="0" sz="800" spc="1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Suglemeütado</a:t>
            </a:r>
            <a:r>
              <a:rPr dirty="0" sz="800" spc="18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P.°,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47808" y="5125268"/>
            <a:ext cx="2717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797979"/>
                </a:solidFill>
                <a:latin typeface="Arial MT"/>
                <a:cs typeface="Arial MT"/>
              </a:rPr>
              <a:t>..</a:t>
            </a:r>
            <a:r>
              <a:rPr dirty="0" sz="800" spc="-35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E6E6E"/>
                </a:solidFill>
                <a:latin typeface="Arial MT"/>
                <a:cs typeface="Arial MT"/>
              </a:rPr>
              <a:t>.</a:t>
            </a:r>
            <a:r>
              <a:rPr dirty="0" sz="800" spc="5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696969"/>
                </a:solidFill>
                <a:latin typeface="Arial MT"/>
                <a:cs typeface="Arial MT"/>
              </a:rPr>
              <a:t>:':ü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325722" y="5466445"/>
            <a:ext cx="2311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'</a:t>
            </a:r>
            <a:r>
              <a:rPr dirty="0" sz="800" spc="210">
                <a:solidFill>
                  <a:srgbClr val="4D4D4D"/>
                </a:solidFill>
                <a:latin typeface="Arial MT"/>
                <a:cs typeface="Arial MT"/>
              </a:rPr>
              <a:t>  </a:t>
            </a:r>
            <a:r>
              <a:rPr dirty="0" sz="800">
                <a:solidFill>
                  <a:srgbClr val="727272"/>
                </a:solidFill>
                <a:latin typeface="Arial MT"/>
                <a:cs typeface="Arial MT"/>
              </a:rPr>
              <a:t>”</a:t>
            </a:r>
            <a:r>
              <a:rPr dirty="0" sz="800" spc="15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 spc="-125">
                <a:solidFill>
                  <a:srgbClr val="696969"/>
                </a:solidFill>
                <a:latin typeface="Arial MT"/>
                <a:cs typeface="Arial MT"/>
              </a:rPr>
              <a:t>”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8761" y="5646173"/>
            <a:ext cx="5113655" cy="28765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Artigo</a:t>
            </a:r>
            <a:r>
              <a:rPr dirty="0" sz="800" spc="-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2º</a:t>
            </a:r>
            <a:r>
              <a:rPr dirty="0" sz="80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-</a:t>
            </a:r>
            <a:r>
              <a:rPr dirty="0" sz="800" spc="-6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As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despesas</a:t>
            </a:r>
            <a:r>
              <a:rPr dirty="0" sz="800" spc="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decorrentes</a:t>
            </a:r>
            <a:r>
              <a:rPr dirty="0" sz="800" spc="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abertura</a:t>
            </a:r>
            <a:r>
              <a:rPr dirty="0" sz="800" spc="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do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presente</a:t>
            </a:r>
            <a:r>
              <a:rPr dirty="0" sz="800" spc="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crédito</a:t>
            </a:r>
            <a:r>
              <a:rPr dirty="0" sz="80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suplementar,</a:t>
            </a:r>
            <a:r>
              <a:rPr dirty="0" sz="800" spc="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soráo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cobertas</a:t>
            </a:r>
            <a:r>
              <a:rPr dirty="0" sz="800" spc="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com</a:t>
            </a:r>
            <a:r>
              <a:rPr dirty="0" sz="800" spc="-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80">
                <a:solidFill>
                  <a:srgbClr val="2B2B2B"/>
                </a:solidFill>
                <a:latin typeface="Arial MT"/>
                <a:cs typeface="Arial MT"/>
              </a:rPr>
              <a:t>recuo</a:t>
            </a:r>
            <a:r>
              <a:rPr dirty="0" sz="800" spc="-5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B2B2B"/>
                </a:solidFill>
                <a:latin typeface="Arial MT"/>
                <a:cs typeface="Arial MT"/>
              </a:rPr>
              <a:t>se's</a:t>
            </a:r>
            <a:r>
              <a:rPr dirty="0" sz="800" spc="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07070"/>
                </a:solidFill>
                <a:latin typeface="Arial MT"/>
                <a:cs typeface="Arial MT"/>
              </a:rPr>
              <a:t>‹</a:t>
            </a:r>
            <a:r>
              <a:rPr dirty="0" sz="800" spc="-25">
                <a:solidFill>
                  <a:srgbClr val="5D5D5D"/>
                </a:solidFill>
                <a:latin typeface="Arial MT"/>
                <a:cs typeface="Arial MT"/>
              </a:rPr>
              <a:t>.</a:t>
            </a:r>
            <a:endParaRPr sz="800">
              <a:latin typeface="Arial MT"/>
              <a:cs typeface="Arial MT"/>
            </a:endParaRPr>
          </a:p>
          <a:p>
            <a:pPr marL="477520">
              <a:lnSpc>
                <a:spcPct val="100000"/>
              </a:lnSpc>
              <a:spcBef>
                <a:spcPts val="70"/>
              </a:spcBef>
            </a:pP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4ü</a:t>
            </a: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parágrafo</a:t>
            </a:r>
            <a:r>
              <a:rPr dirty="0" sz="80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1º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Lei</a:t>
            </a:r>
            <a:r>
              <a:rPr dirty="0" sz="800" spc="-3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Federal</a:t>
            </a:r>
            <a:r>
              <a:rPr dirty="0" sz="800" spc="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N°</a:t>
            </a:r>
            <a:r>
              <a:rPr dirty="0" sz="800" spc="-2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1F1F1F"/>
                </a:solidFill>
                <a:latin typeface="Arial MT"/>
                <a:cs typeface="Arial MT"/>
              </a:rPr>
              <a:t>4.320/6^+,</a:t>
            </a:r>
            <a:r>
              <a:rPr dirty="0" sz="800" spc="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Iriciso</a:t>
            </a:r>
            <a:r>
              <a:rPr dirty="0" sz="80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53056" y="5996489"/>
            <a:ext cx="1647825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52400"/>
              </a:lnSpc>
              <a:spcBef>
                <a:spcPts val="100"/>
              </a:spcBef>
            </a:pP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Inciso:</a:t>
            </a:r>
            <a:r>
              <a:rPr dirty="0" sz="80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Il</a:t>
            </a:r>
            <a:r>
              <a:rPr dirty="0" sz="80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Excesso</a:t>
            </a:r>
            <a:r>
              <a:rPr dirty="0" sz="800" spc="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Arrecadação: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III</a:t>
            </a:r>
            <a:r>
              <a:rPr dirty="0" sz="800" spc="-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-</a:t>
            </a: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3572" y="6355141"/>
            <a:ext cx="2446655" cy="38036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solidFill>
                  <a:srgbClr val="1A1A1A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Dotaçoes</a:t>
            </a:r>
            <a:r>
              <a:rPr dirty="0" u="heavy" sz="800" spc="195">
                <a:solidFill>
                  <a:srgbClr val="1A1A1A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solidFill>
                  <a:srgbClr val="181818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solidFill>
                  <a:srgbClr val="181818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solidFill>
                  <a:srgbClr val="3F3F3F"/>
                </a:solidFill>
                <a:latin typeface="Arial MT"/>
                <a:cs typeface="Arial MT"/>
              </a:rPr>
              <a:t>CAMARA</a:t>
            </a:r>
            <a:r>
              <a:rPr dirty="0" sz="950" spc="3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43434"/>
                </a:solidFill>
                <a:latin typeface="Arial MT"/>
                <a:cs typeface="Arial MT"/>
              </a:rPr>
              <a:t>MUNICIPAL</a:t>
            </a:r>
            <a:r>
              <a:rPr dirty="0" sz="950" spc="2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950" spc="19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3A3A3A"/>
                </a:solidFill>
                <a:latin typeface="Arial MT"/>
                <a:cs typeface="Arial MT"/>
              </a:rPr>
              <a:t>SEROPÉDICA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32968" y="6678845"/>
            <a:ext cx="607060" cy="56515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80"/>
              </a:spcBef>
            </a:pP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02.01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75"/>
              </a:spcBef>
            </a:pP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2.001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33799" y="6678845"/>
            <a:ext cx="2628265" cy="56515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Cãmara</a:t>
            </a:r>
            <a:r>
              <a:rPr dirty="0" sz="800" spc="9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Municipal</a:t>
            </a:r>
            <a:r>
              <a:rPr dirty="0" sz="800" spc="1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800" spc="8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Seropédica</a:t>
            </a:r>
            <a:endParaRPr sz="800">
              <a:latin typeface="Arial MT"/>
              <a:cs typeface="Arial MT"/>
            </a:endParaRPr>
          </a:p>
          <a:p>
            <a:pPr marL="13970" marR="5080" indent="-1270">
              <a:lnSpc>
                <a:spcPct val="142400"/>
              </a:lnSpc>
              <a:spcBef>
                <a:spcPts val="70"/>
              </a:spcBef>
            </a:pP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Manutencão</a:t>
            </a:r>
            <a:r>
              <a:rPr dirty="0" sz="800" spc="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Funcionamento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do</a:t>
            </a:r>
            <a:r>
              <a:rPr dirty="0" sz="8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Poder</a:t>
            </a:r>
            <a:r>
              <a:rPr dirty="0" sz="80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Legislativo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VENCIMENTOS</a:t>
            </a:r>
            <a:r>
              <a:rPr dirty="0" sz="80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VANTAGENS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FIXAS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PESSOA</a:t>
            </a:r>
            <a:r>
              <a:rPr dirty="0" sz="80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619943" y="6008674"/>
            <a:ext cx="600075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80"/>
              </a:spcBef>
            </a:pP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R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$20.000,00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sz="800" spc="-10">
                <a:latin typeface="Arial MT"/>
                <a:cs typeface="Arial MT"/>
              </a:rPr>
              <a:t>$20.000,00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755294" y="7067492"/>
            <a:ext cx="1899920" cy="704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7205">
              <a:lnSpc>
                <a:spcPct val="146600"/>
              </a:lnSpc>
              <a:spcBef>
                <a:spcPts val="100"/>
              </a:spcBef>
            </a:pP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Recursos</a:t>
            </a:r>
            <a:r>
              <a:rPr dirty="0" sz="750" spc="1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náo</a:t>
            </a:r>
            <a:r>
              <a:rPr dirty="0" sz="750" spc="1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\'‘.ric'i</a:t>
            </a:r>
            <a:r>
              <a:rPr dirty="0" sz="750" spc="-7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-55">
                <a:solidFill>
                  <a:srgbClr val="3F3F3F"/>
                </a:solidFill>
                <a:latin typeface="Arial MT"/>
                <a:cs typeface="Arial MT"/>
              </a:rPr>
              <a:t>Taüc's</a:t>
            </a:r>
            <a:r>
              <a:rPr dirty="0" sz="750" spc="1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üe</a:t>
            </a:r>
            <a:r>
              <a:rPr dirty="0" sz="750" spc="18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 spc="-45">
                <a:solidFill>
                  <a:srgbClr val="3B3B3B"/>
                </a:solidFill>
                <a:latin typeface="Arial MT"/>
                <a:cs typeface="Arial MT"/>
              </a:rPr>
              <a:t>tr</a:t>
            </a:r>
            <a:r>
              <a:rPr dirty="0" sz="75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1F1F1F"/>
                </a:solidFill>
                <a:latin typeface="Arial MT"/>
                <a:cs typeface="Arial MT"/>
              </a:rPr>
              <a:t>Totai</a:t>
            </a:r>
            <a:r>
              <a:rPr dirty="0" sz="750" spc="1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 spc="55">
                <a:solidFill>
                  <a:srgbClr val="2A2A2A"/>
                </a:solidFill>
                <a:latin typeface="Arial MT"/>
                <a:cs typeface="Arial MT"/>
              </a:rPr>
              <a:t>do</a:t>
            </a:r>
            <a:r>
              <a:rPr dirty="0" sz="750" spc="14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12121"/>
                </a:solidFill>
                <a:latin typeface="Arial MT"/>
                <a:cs typeface="Arial MT"/>
              </a:rPr>
              <a:t>Projeto</a:t>
            </a:r>
            <a:r>
              <a:rPr dirty="0" sz="750" spc="2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4F4F4F"/>
                </a:solidFill>
                <a:latin typeface="Arial MT"/>
                <a:cs typeface="Arial MT"/>
              </a:rPr>
              <a:t>/</a:t>
            </a:r>
            <a:r>
              <a:rPr dirty="0" sz="750" spc="15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1A1A1A"/>
                </a:solidFill>
                <a:latin typeface="Arial MT"/>
                <a:cs typeface="Arial MT"/>
              </a:rPr>
              <a:t>Ativiúa8e</a:t>
            </a:r>
            <a:r>
              <a:rPr dirty="0" sz="750" spc="2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F3F3F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89"/>
              </a:spcBef>
            </a:pP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Total</a:t>
            </a:r>
            <a:r>
              <a:rPr dirty="0" sz="800" spc="3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800" spc="4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Unidade</a:t>
            </a:r>
            <a:r>
              <a:rPr dirty="0" sz="800" spc="38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702945">
              <a:lnSpc>
                <a:spcPct val="100000"/>
              </a:lnSpc>
              <a:spcBef>
                <a:spcPts val="360"/>
              </a:spcBef>
            </a:pP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Valor</a:t>
            </a:r>
            <a:r>
              <a:rPr dirty="0" sz="750" spc="18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Total</a:t>
            </a:r>
            <a:r>
              <a:rPr dirty="0" sz="750" spc="1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 spc="50">
                <a:solidFill>
                  <a:srgbClr val="5D5D5D"/>
                </a:solidFill>
                <a:latin typeface="Arial MT"/>
                <a:cs typeface="Arial MT"/>
              </a:rPr>
              <a:t>A</a:t>
            </a:r>
            <a:r>
              <a:rPr dirty="0" sz="750" spc="50">
                <a:solidFill>
                  <a:srgbClr val="363636"/>
                </a:solidFill>
                <a:latin typeface="Arial MT"/>
                <a:cs typeface="Arial MT"/>
              </a:rPr>
              <a:t>nuiado</a:t>
            </a:r>
            <a:r>
              <a:rPr dirty="0" sz="750" spc="200">
                <a:solidFill>
                  <a:srgbClr val="363636"/>
                </a:solidFill>
                <a:latin typeface="Arial MT"/>
                <a:cs typeface="Arial MT"/>
              </a:rPr>
              <a:t>  </a:t>
            </a:r>
            <a:r>
              <a:rPr dirty="0" sz="750" spc="-25">
                <a:solidFill>
                  <a:srgbClr val="444444"/>
                </a:solidFill>
                <a:latin typeface="Arial MT"/>
                <a:cs typeface="Arial MT"/>
              </a:rPr>
              <a:t>:S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41601" y="7808993"/>
            <a:ext cx="4692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Artigo</a:t>
            </a:r>
            <a:r>
              <a:rPr dirty="0" sz="80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3º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46113" y="7808993"/>
            <a:ext cx="344360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as</a:t>
            </a:r>
            <a:r>
              <a:rPr dirty="0" sz="800" spc="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disposições</a:t>
            </a:r>
            <a:r>
              <a:rPr dirty="0" sz="800" spc="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em</a:t>
            </a:r>
            <a:r>
              <a:rPr dirty="0" sz="800" spc="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contrário.</a:t>
            </a:r>
            <a:r>
              <a:rPr dirty="0" sz="800" spc="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se,</a:t>
            </a:r>
            <a:r>
              <a:rPr dirty="0" sz="800" spc="9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se</a:t>
            </a:r>
            <a:r>
              <a:rPr dirty="0" sz="800" spc="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e 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441629" y="8570550"/>
            <a:ext cx="18764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Gabinete</a:t>
            </a:r>
            <a:r>
              <a:rPr dirty="0" sz="800" spc="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do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Prefeito,</a:t>
            </a:r>
            <a:r>
              <a:rPr dirty="0" sz="800" spc="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30</a:t>
            </a:r>
            <a:r>
              <a:rPr dirty="0" sz="800" spc="37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19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maio,</a:t>
            </a:r>
            <a:r>
              <a:rPr dirty="0" sz="800" spc="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2025-07-10T15:06:29Z</dcterms:created>
  <dcterms:modified xsi:type="dcterms:W3CDTF">2025-07-10T15:06:29Z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2025-06-02T00:00:00Z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